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8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AE88"/>
    <a:srgbClr val="699A5C"/>
    <a:srgbClr val="3B562D"/>
    <a:srgbClr val="9EC399"/>
    <a:srgbClr val="496936"/>
    <a:srgbClr val="D0FFC6"/>
    <a:srgbClr val="7AB46A"/>
    <a:srgbClr val="8C0706"/>
    <a:srgbClr val="FFD5C6"/>
    <a:srgbClr val="BD5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0"/>
    <p:restoredTop sz="87378"/>
  </p:normalViewPr>
  <p:slideViewPr>
    <p:cSldViewPr snapToGrid="0" snapToObjects="1">
      <p:cViewPr varScale="1">
        <p:scale>
          <a:sx n="87" d="100"/>
          <a:sy n="87" d="100"/>
        </p:scale>
        <p:origin x="1040" y="192"/>
      </p:cViewPr>
      <p:guideLst/>
    </p:cSldViewPr>
  </p:slideViewPr>
  <p:outlineViewPr>
    <p:cViewPr>
      <p:scale>
        <a:sx n="33" d="100"/>
        <a:sy n="33" d="100"/>
      </p:scale>
      <p:origin x="0" y="-274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27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9993388-7A2C-254E-BD88-76BC786359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 dirty="0"/>
              <a:t>Ch. 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033AA-1B5E-9848-B92E-E81AD001B9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0C8D7-4CDA-F643-9798-838681B68898}" type="datetime1">
              <a:rPr lang="en-US" smtClean="0"/>
              <a:t>9/24/19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F3354-6F83-DA4E-AEB5-7D7D975B9A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b="1"/>
              <a:t>Spanish Basic - Ch. 1 - Dates &amp; Numbers</a:t>
            </a:r>
            <a:endParaRPr lang="en-US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DDAEC-3250-194A-AF62-41019B3D9C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E69BF-5350-D444-81D2-FBEC30B28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60140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Ch. 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DAE03-AF60-C24F-B8ED-25D84AD8D430}" type="datetime1">
              <a:rPr lang="en-US" smtClean="0"/>
              <a:t>9/24/19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Spanish Basic - Ch. 1 - Dates &amp; Numbers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A3EA2-3F6F-A44B-95BE-D8BBC8A45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932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Ch. 1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9EAACAC-9BED-BA4F-B3F8-C0F26F07B660}" type="datetime1">
              <a:rPr lang="en-US" smtClean="0"/>
              <a:t>9/24/19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Spanish Basic - Ch. 1 - Dates &amp; Numbers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A3EA2-3F6F-A44B-95BE-D8BBC8A45C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259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Ch. 1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3F175AC-F3AC-6445-BA06-EFB3A5D2BF2C}" type="datetime1">
              <a:rPr lang="en-US" smtClean="0"/>
              <a:t>9/24/19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Spanish Basic - Ch. 1 - Dates &amp; Numbers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A3EA2-3F6F-A44B-95BE-D8BBC8A45C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74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Ch. 1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A56F63F-FC4E-4346-8422-8F2AAAACE26B}" type="datetime1">
              <a:rPr lang="en-US" smtClean="0"/>
              <a:t>9/24/19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Spanish Basic - Ch. 1 - Dates &amp; Numbers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A3EA2-3F6F-A44B-95BE-D8BBC8A45C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08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Ch. 1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5D1C96F-B1BE-AE47-AF08-70D051D9525C}" type="datetime1">
              <a:rPr lang="en-US" smtClean="0"/>
              <a:t>9/24/19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Spanish Basic - Ch. 1 - Dates &amp; Numbers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A3EA2-3F6F-A44B-95BE-D8BBC8A45C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rgbClr val="89AE88"/>
            </a:gs>
            <a:gs pos="33000">
              <a:srgbClr val="699A5C"/>
            </a:gs>
            <a:gs pos="100000">
              <a:srgbClr val="3B562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16617" y="-185612"/>
            <a:ext cx="9577234" cy="2689099"/>
          </a:xfrm>
          <a:solidFill>
            <a:srgbClr val="3B562D"/>
          </a:solidFill>
        </p:spPr>
        <p:txBody>
          <a:bodyPr anchor="ctr" anchorCtr="1">
            <a:normAutofit/>
          </a:bodyPr>
          <a:lstStyle>
            <a:lvl1pPr algn="ctr">
              <a:defRPr sz="7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9871" y="3314753"/>
            <a:ext cx="6975987" cy="2451866"/>
          </a:xfrm>
        </p:spPr>
        <p:txBody>
          <a:bodyPr>
            <a:normAutofit/>
          </a:bodyPr>
          <a:lstStyle>
            <a:lvl1pPr marL="0" indent="0" algn="ctr">
              <a:buNone/>
              <a:defRPr sz="5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20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860D-1786-004A-86B6-AA069D6C834D}" type="datetimeFigureOut">
              <a:rPr lang="en-US" smtClean="0"/>
              <a:t>9/24/19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68A1-E58B-C64F-907B-252FD3119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8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860D-1786-004A-86B6-AA069D6C834D}" type="datetimeFigureOut">
              <a:rPr lang="en-US" smtClean="0"/>
              <a:t>9/24/19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68A1-E58B-C64F-907B-252FD3119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1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5973" y="-118872"/>
            <a:ext cx="9500616" cy="1371600"/>
          </a:xfrm>
        </p:spPr>
        <p:txBody>
          <a:bodyPr>
            <a:normAutofit/>
          </a:bodyPr>
          <a:lstStyle>
            <a:lvl1pPr>
              <a:defRPr sz="5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729" y="1371600"/>
            <a:ext cx="8804787" cy="5324167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400"/>
            </a:lvl3pPr>
            <a:lvl4pPr>
              <a:defRPr sz="30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06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41505" y="-266545"/>
            <a:ext cx="9591981" cy="253508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3050" y="2848080"/>
            <a:ext cx="6676563" cy="230591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9683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5973" y="-117986"/>
            <a:ext cx="9500616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987" y="1445342"/>
            <a:ext cx="4396863" cy="5279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445342"/>
            <a:ext cx="4396863" cy="5279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9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2735" y="-147484"/>
            <a:ext cx="9500616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7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5973" y="-117986"/>
            <a:ext cx="949796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860D-1786-004A-86B6-AA069D6C834D}" type="datetimeFigureOut">
              <a:rPr lang="en-US" smtClean="0"/>
              <a:t>9/24/19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68A1-E58B-C64F-907B-252FD3119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3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860D-1786-004A-86B6-AA069D6C834D}" type="datetimeFigureOut">
              <a:rPr lang="en-US" smtClean="0"/>
              <a:t>9/24/19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68A1-E58B-C64F-907B-252FD3119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6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860D-1786-004A-86B6-AA069D6C834D}" type="datetimeFigureOut">
              <a:rPr lang="en-US" smtClean="0"/>
              <a:t>9/24/19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68A1-E58B-C64F-907B-252FD3119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7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D860D-1786-004A-86B6-AA069D6C834D}" type="datetimeFigureOut">
              <a:rPr lang="en-US" smtClean="0"/>
              <a:t>9/24/19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568A1-E58B-C64F-907B-252FD3119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9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9AE88"/>
            </a:gs>
            <a:gs pos="32000">
              <a:srgbClr val="699A5C"/>
            </a:gs>
            <a:gs pos="100000">
              <a:srgbClr val="3B562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-235973" y="-117986"/>
            <a:ext cx="9497960" cy="1764224"/>
          </a:xfrm>
          <a:prstGeom prst="rect">
            <a:avLst/>
          </a:prstGeom>
          <a:solidFill>
            <a:srgbClr val="3B562D"/>
          </a:solidFill>
          <a:ln w="476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 anchorCtr="1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D860D-1786-004A-86B6-AA069D6C834D}" type="datetimeFigureOut">
              <a:rPr lang="en-US" smtClean="0"/>
              <a:t>9/24/19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568A1-E58B-C64F-907B-252FD31196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22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4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CE09C-CBF2-3943-9088-C4A15A6249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000" b="1" dirty="0" err="1"/>
              <a:t>Capítulo</a:t>
            </a:r>
            <a:r>
              <a:rPr lang="en-US" sz="7000" b="1" dirty="0"/>
              <a:t>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AE15A-555E-0248-A1BD-002210D715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000" b="1" dirty="0"/>
              <a:t>La </a:t>
            </a:r>
            <a:r>
              <a:rPr lang="en-US" sz="5000" b="1" dirty="0" err="1"/>
              <a:t>fecha</a:t>
            </a:r>
            <a:endParaRPr lang="en-US" sz="5000" b="1" dirty="0"/>
          </a:p>
          <a:p>
            <a:r>
              <a:rPr lang="en-US" i="1" dirty="0"/>
              <a:t>Telling the Date</a:t>
            </a:r>
            <a:endParaRPr lang="en-US" sz="5000" b="1" i="1" dirty="0"/>
          </a:p>
        </p:txBody>
      </p:sp>
    </p:spTree>
    <p:extLst>
      <p:ext uri="{BB962C8B-B14F-4D97-AF65-F5344CB8AC3E}">
        <p14:creationId xmlns:p14="http://schemas.microsoft.com/office/powerpoint/2010/main" val="1030872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E8B11-D204-A148-9D45-94D0E3586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Cumpleaños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474B3-E1EE-F44D-B0C7-89B410A42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4200"/>
              </a:spcAft>
              <a:defRPr/>
            </a:pPr>
            <a:r>
              <a:rPr lang="en-US" b="1" dirty="0" err="1">
                <a:latin typeface="+mj-lt"/>
              </a:rPr>
              <a:t>Cumplea</a:t>
            </a:r>
            <a:r>
              <a:rPr lang="en-US" altLang="ja-JP" b="1" dirty="0" err="1">
                <a:latin typeface="+mj-lt"/>
              </a:rPr>
              <a:t>ños</a:t>
            </a:r>
            <a:r>
              <a:rPr lang="en-US" altLang="ja-JP" b="1" dirty="0">
                <a:latin typeface="+mj-lt"/>
              </a:rPr>
              <a:t>:</a:t>
            </a:r>
            <a:r>
              <a:rPr lang="en-US" altLang="ja-JP" dirty="0">
                <a:latin typeface="+mj-lt"/>
              </a:rPr>
              <a:t> Birthday</a:t>
            </a:r>
          </a:p>
          <a:p>
            <a:pPr>
              <a:defRPr/>
            </a:pPr>
            <a:r>
              <a:rPr lang="en-US" altLang="ja-JP" dirty="0">
                <a:latin typeface="+mj-lt"/>
              </a:rPr>
              <a:t>¿</a:t>
            </a:r>
            <a:r>
              <a:rPr lang="en-US" altLang="ja-JP" dirty="0" err="1">
                <a:latin typeface="+mj-lt"/>
              </a:rPr>
              <a:t>Cuándo</a:t>
            </a:r>
            <a:r>
              <a:rPr lang="en-US" altLang="ja-JP" dirty="0">
                <a:latin typeface="+mj-lt"/>
              </a:rPr>
              <a:t> es </a:t>
            </a:r>
            <a:r>
              <a:rPr lang="en-US" altLang="ja-JP" dirty="0" err="1">
                <a:latin typeface="+mj-lt"/>
              </a:rPr>
              <a:t>tu</a:t>
            </a:r>
            <a:r>
              <a:rPr lang="en-US" altLang="ja-JP" dirty="0">
                <a:latin typeface="+mj-lt"/>
              </a:rPr>
              <a:t> </a:t>
            </a:r>
            <a:r>
              <a:rPr lang="en-US" altLang="ja-JP" dirty="0" err="1">
                <a:latin typeface="+mj-lt"/>
              </a:rPr>
              <a:t>cumpleaños</a:t>
            </a:r>
            <a:r>
              <a:rPr lang="en-US" altLang="ja-JP" dirty="0">
                <a:latin typeface="+mj-lt"/>
              </a:rPr>
              <a:t>?</a:t>
            </a:r>
          </a:p>
          <a:p>
            <a:pPr>
              <a:spcAft>
                <a:spcPts val="4200"/>
              </a:spcAft>
              <a:defRPr/>
            </a:pPr>
            <a:r>
              <a:rPr lang="en-US" altLang="ja-JP" i="1" dirty="0">
                <a:latin typeface="+mj-lt"/>
              </a:rPr>
              <a:t>Mi </a:t>
            </a:r>
            <a:r>
              <a:rPr lang="en-US" altLang="ja-JP" i="1" dirty="0" err="1">
                <a:latin typeface="+mj-lt"/>
              </a:rPr>
              <a:t>cumpleaños</a:t>
            </a:r>
            <a:r>
              <a:rPr lang="en-US" altLang="ja-JP" i="1" dirty="0">
                <a:latin typeface="+mj-lt"/>
              </a:rPr>
              <a:t> es el 4 de </a:t>
            </a:r>
            <a:r>
              <a:rPr lang="en-US" altLang="ja-JP" i="1" dirty="0" err="1">
                <a:latin typeface="+mj-lt"/>
              </a:rPr>
              <a:t>julio</a:t>
            </a:r>
            <a:r>
              <a:rPr lang="en-US" altLang="ja-JP" i="1" dirty="0">
                <a:latin typeface="+mj-lt"/>
              </a:rPr>
              <a:t>.</a:t>
            </a:r>
            <a:endParaRPr lang="en-US" altLang="ja-JP" dirty="0">
              <a:latin typeface="+mj-lt"/>
            </a:endParaRPr>
          </a:p>
          <a:p>
            <a:pPr>
              <a:defRPr/>
            </a:pPr>
            <a:r>
              <a:rPr lang="en-US" altLang="ja-JP" dirty="0">
                <a:latin typeface="+mj-lt"/>
              </a:rPr>
              <a:t>¡</a:t>
            </a:r>
            <a:r>
              <a:rPr lang="en-US" altLang="ja-JP" dirty="0" err="1">
                <a:latin typeface="+mj-lt"/>
              </a:rPr>
              <a:t>Feliz</a:t>
            </a:r>
            <a:r>
              <a:rPr lang="en-US" altLang="ja-JP" dirty="0">
                <a:latin typeface="+mj-lt"/>
              </a:rPr>
              <a:t> </a:t>
            </a:r>
            <a:r>
              <a:rPr lang="en-US" altLang="ja-JP" dirty="0" err="1">
                <a:latin typeface="+mj-lt"/>
              </a:rPr>
              <a:t>cumpleaños</a:t>
            </a:r>
            <a:r>
              <a:rPr lang="en-US" altLang="ja-JP" dirty="0">
                <a:latin typeface="+mj-lt"/>
              </a:rPr>
              <a:t>!</a:t>
            </a:r>
          </a:p>
          <a:p>
            <a:pPr>
              <a:defRPr/>
            </a:pPr>
            <a:r>
              <a:rPr lang="en-US" altLang="ja-JP" i="1" dirty="0">
                <a:latin typeface="+mj-lt"/>
              </a:rPr>
              <a:t>Happy Birthday!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914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0748-6FAB-9841-89C8-4BB46AD95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Los días de la semana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8C947-EC25-2545-A6E9-18E342488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ct val="40000"/>
              </a:spcBef>
              <a:buNone/>
              <a:defRPr/>
            </a:pPr>
            <a:r>
              <a:rPr lang="es-ES_tradnl" b="1" dirty="0">
                <a:latin typeface="+mj-lt"/>
              </a:rPr>
              <a:t>lunes: </a:t>
            </a:r>
            <a:r>
              <a:rPr lang="en-US" b="1" dirty="0">
                <a:latin typeface="+mj-lt"/>
              </a:rPr>
              <a:t>Monday</a:t>
            </a:r>
          </a:p>
          <a:p>
            <a:pPr marL="0" indent="0" algn="ctr">
              <a:spcBef>
                <a:spcPct val="40000"/>
              </a:spcBef>
              <a:buNone/>
              <a:defRPr/>
            </a:pPr>
            <a:r>
              <a:rPr lang="es-ES_tradnl" b="1" dirty="0">
                <a:latin typeface="+mj-lt"/>
              </a:rPr>
              <a:t>martes: </a:t>
            </a:r>
            <a:r>
              <a:rPr lang="en-US" b="1" dirty="0">
                <a:latin typeface="+mj-lt"/>
              </a:rPr>
              <a:t>Tuesday</a:t>
            </a:r>
          </a:p>
          <a:p>
            <a:pPr marL="0" indent="0" algn="ctr">
              <a:spcBef>
                <a:spcPct val="40000"/>
              </a:spcBef>
              <a:buNone/>
              <a:defRPr/>
            </a:pPr>
            <a:r>
              <a:rPr lang="es-ES_tradnl" b="1" dirty="0">
                <a:latin typeface="+mj-lt"/>
              </a:rPr>
              <a:t>mi</a:t>
            </a:r>
            <a:r>
              <a:rPr lang="es-ES_tradnl" altLang="ja-JP" b="1" dirty="0">
                <a:latin typeface="+mj-lt"/>
              </a:rPr>
              <a:t>ércoles: </a:t>
            </a:r>
            <a:r>
              <a:rPr lang="en-US" altLang="ja-JP" b="1" dirty="0">
                <a:latin typeface="+mj-lt"/>
              </a:rPr>
              <a:t>Wednesday</a:t>
            </a:r>
          </a:p>
          <a:p>
            <a:pPr marL="0" indent="0" algn="ctr">
              <a:spcBef>
                <a:spcPct val="40000"/>
              </a:spcBef>
              <a:buNone/>
              <a:defRPr/>
            </a:pPr>
            <a:r>
              <a:rPr lang="es-ES_tradnl" altLang="ja-JP" b="1" dirty="0">
                <a:latin typeface="+mj-lt"/>
              </a:rPr>
              <a:t>jueves: </a:t>
            </a:r>
            <a:r>
              <a:rPr lang="en-US" altLang="ja-JP" b="1" dirty="0">
                <a:latin typeface="+mj-lt"/>
              </a:rPr>
              <a:t>Thursday</a:t>
            </a:r>
          </a:p>
          <a:p>
            <a:pPr marL="0" indent="0" algn="ctr">
              <a:spcBef>
                <a:spcPct val="40000"/>
              </a:spcBef>
              <a:buNone/>
              <a:defRPr/>
            </a:pPr>
            <a:r>
              <a:rPr lang="es-ES_tradnl" altLang="ja-JP" b="1" dirty="0">
                <a:latin typeface="+mj-lt"/>
              </a:rPr>
              <a:t>viernes: </a:t>
            </a:r>
            <a:r>
              <a:rPr lang="en-US" altLang="ja-JP" b="1" dirty="0">
                <a:latin typeface="+mj-lt"/>
              </a:rPr>
              <a:t>Friday</a:t>
            </a:r>
          </a:p>
          <a:p>
            <a:pPr marL="0" indent="0" algn="ctr">
              <a:spcBef>
                <a:spcPct val="40000"/>
              </a:spcBef>
              <a:buNone/>
              <a:defRPr/>
            </a:pPr>
            <a:r>
              <a:rPr lang="es-ES_tradnl" altLang="ja-JP" b="1" dirty="0">
                <a:latin typeface="+mj-lt"/>
              </a:rPr>
              <a:t>sábado: </a:t>
            </a:r>
            <a:r>
              <a:rPr lang="en-US" altLang="ja-JP" b="1" dirty="0">
                <a:latin typeface="+mj-lt"/>
              </a:rPr>
              <a:t>Saturday</a:t>
            </a:r>
          </a:p>
          <a:p>
            <a:pPr marL="0" indent="0" algn="ctr">
              <a:spcBef>
                <a:spcPct val="40000"/>
              </a:spcBef>
              <a:buNone/>
              <a:defRPr/>
            </a:pPr>
            <a:r>
              <a:rPr lang="es-ES_tradnl" altLang="ja-JP" b="1" dirty="0">
                <a:latin typeface="+mj-lt"/>
              </a:rPr>
              <a:t>domingo: </a:t>
            </a:r>
            <a:r>
              <a:rPr lang="en-US" altLang="ja-JP" b="1" dirty="0">
                <a:latin typeface="+mj-lt"/>
              </a:rPr>
              <a:t>Sunday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6513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0748-6FAB-9841-89C8-4BB46AD95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&amp; Telling the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8C947-EC25-2545-A6E9-18E342488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71600"/>
            <a:ext cx="9143999" cy="5324167"/>
          </a:xfrm>
        </p:spPr>
        <p:txBody>
          <a:bodyPr>
            <a:normAutofit/>
          </a:bodyPr>
          <a:lstStyle/>
          <a:p>
            <a:pPr marL="571500" indent="-571500">
              <a:spcBef>
                <a:spcPct val="50000"/>
              </a:spcBef>
              <a:spcAft>
                <a:spcPts val="2400"/>
              </a:spcAft>
              <a:buFont typeface="Wingdings" charset="2"/>
              <a:buChar char=""/>
              <a:defRPr/>
            </a:pPr>
            <a:r>
              <a:rPr lang="es-ES_tradnl" b="1" dirty="0">
                <a:latin typeface="+mj-lt"/>
              </a:rPr>
              <a:t>¿Qu</a:t>
            </a:r>
            <a:r>
              <a:rPr lang="es-ES_tradnl" altLang="ja-JP" b="1" dirty="0">
                <a:latin typeface="+mj-lt"/>
              </a:rPr>
              <a:t>é día es hoy?   </a:t>
            </a:r>
            <a:r>
              <a:rPr lang="en-US" altLang="ja-JP" b="1" i="1" dirty="0">
                <a:latin typeface="+mj-lt"/>
              </a:rPr>
              <a:t>What day is today?</a:t>
            </a:r>
            <a:endParaRPr lang="en-US" altLang="ja-JP" b="1" dirty="0">
              <a:latin typeface="+mj-lt"/>
            </a:endParaRPr>
          </a:p>
          <a:p>
            <a:pPr marL="571500" indent="-571500">
              <a:spcBef>
                <a:spcPct val="50000"/>
              </a:spcBef>
              <a:spcAft>
                <a:spcPts val="2400"/>
              </a:spcAft>
              <a:buFont typeface="Wingdings" charset="2"/>
              <a:buChar char=""/>
              <a:defRPr/>
            </a:pPr>
            <a:r>
              <a:rPr lang="en-US" altLang="ja-JP" b="1" dirty="0">
                <a:latin typeface="+mj-lt"/>
              </a:rPr>
              <a:t>Hoy es ________.   </a:t>
            </a:r>
            <a:r>
              <a:rPr lang="en-US" altLang="ja-JP" b="1" i="1" dirty="0">
                <a:latin typeface="+mj-lt"/>
              </a:rPr>
              <a:t>Today is _________.</a:t>
            </a:r>
            <a:endParaRPr lang="en-US" altLang="ja-JP" b="1" dirty="0">
              <a:latin typeface="+mj-lt"/>
            </a:endParaRPr>
          </a:p>
          <a:p>
            <a:pPr marL="571500" indent="-571500">
              <a:spcBef>
                <a:spcPct val="50000"/>
              </a:spcBef>
              <a:spcAft>
                <a:spcPts val="2400"/>
              </a:spcAft>
              <a:buFont typeface="Wingdings" charset="2"/>
              <a:buChar char=""/>
              <a:defRPr/>
            </a:pPr>
            <a:r>
              <a:rPr lang="es-ES_tradnl" altLang="ja-JP" b="1" dirty="0">
                <a:latin typeface="+mj-lt"/>
              </a:rPr>
              <a:t>Hoy es viernes.   </a:t>
            </a:r>
            <a:r>
              <a:rPr lang="en-US" altLang="ja-JP" b="1" i="1" dirty="0">
                <a:latin typeface="+mj-lt"/>
              </a:rPr>
              <a:t>Today is Friday.</a:t>
            </a:r>
          </a:p>
          <a:p>
            <a:pPr marL="571500" indent="-571500">
              <a:spcBef>
                <a:spcPct val="50000"/>
              </a:spcBef>
              <a:buFont typeface="Wingdings" charset="2"/>
              <a:buChar char=""/>
              <a:defRPr/>
            </a:pPr>
            <a:r>
              <a:rPr lang="es-ES_tradnl" b="1" i="1" dirty="0">
                <a:latin typeface="+mj-lt"/>
              </a:rPr>
              <a:t>El lunes = </a:t>
            </a:r>
            <a:r>
              <a:rPr lang="en-US" b="1" i="1" dirty="0">
                <a:latin typeface="+mj-lt"/>
              </a:rPr>
              <a:t>On Monday</a:t>
            </a:r>
          </a:p>
          <a:p>
            <a:pPr marL="571500" indent="-571500">
              <a:spcBef>
                <a:spcPct val="50000"/>
              </a:spcBef>
              <a:buFont typeface="Wingdings" charset="2"/>
              <a:buChar char=""/>
              <a:defRPr/>
            </a:pPr>
            <a:r>
              <a:rPr lang="en-US" b="1" i="1" dirty="0">
                <a:latin typeface="+mj-lt"/>
              </a:rPr>
              <a:t>Los lunes = On Mondays</a:t>
            </a:r>
            <a:endParaRPr lang="en-US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331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0748-6FAB-9841-89C8-4BB46AD95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8C947-EC25-2545-A6E9-18E342488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71600"/>
            <a:ext cx="9143999" cy="5324167"/>
          </a:xfrm>
        </p:spPr>
        <p:txBody>
          <a:bodyPr>
            <a:normAutofit/>
          </a:bodyPr>
          <a:lstStyle/>
          <a:p>
            <a:pPr marL="571500" indent="-571500">
              <a:buFont typeface="Wingdings" charset="2"/>
              <a:buChar char=""/>
              <a:defRPr/>
            </a:pPr>
            <a:r>
              <a:rPr lang="en-US" dirty="0">
                <a:latin typeface="+mj-lt"/>
              </a:rPr>
              <a:t>La </a:t>
            </a:r>
            <a:r>
              <a:rPr lang="en-US" dirty="0" err="1">
                <a:latin typeface="+mj-lt"/>
              </a:rPr>
              <a:t>fecha</a:t>
            </a:r>
            <a:r>
              <a:rPr lang="en-US" dirty="0">
                <a:latin typeface="+mj-lt"/>
              </a:rPr>
              <a:t>: The date</a:t>
            </a:r>
          </a:p>
          <a:p>
            <a:pPr marL="571500" indent="-571500">
              <a:buFont typeface="Wingdings" charset="2"/>
              <a:buChar char=""/>
              <a:defRPr/>
            </a:pPr>
            <a:r>
              <a:rPr lang="en-US" dirty="0">
                <a:latin typeface="+mj-lt"/>
              </a:rPr>
              <a:t>Hoy: Today</a:t>
            </a:r>
          </a:p>
          <a:p>
            <a:pPr marL="571500" indent="-571500">
              <a:buFont typeface="Wingdings" charset="2"/>
              <a:buChar char=""/>
              <a:defRPr/>
            </a:pPr>
            <a:r>
              <a:rPr lang="en-US" dirty="0" err="1">
                <a:latin typeface="+mj-lt"/>
              </a:rPr>
              <a:t>Ma</a:t>
            </a:r>
            <a:r>
              <a:rPr lang="en-US" altLang="ja-JP" dirty="0" err="1">
                <a:latin typeface="+mj-lt"/>
              </a:rPr>
              <a:t>ñana</a:t>
            </a:r>
            <a:r>
              <a:rPr lang="en-US" altLang="ja-JP" dirty="0">
                <a:latin typeface="+mj-lt"/>
              </a:rPr>
              <a:t>: Tomorrow</a:t>
            </a:r>
          </a:p>
          <a:p>
            <a:pPr marL="571500" indent="-571500">
              <a:buFont typeface="Wingdings" charset="2"/>
              <a:buChar char=""/>
              <a:defRPr/>
            </a:pPr>
            <a:r>
              <a:rPr lang="en-US" altLang="ja-JP" dirty="0">
                <a:latin typeface="+mj-lt"/>
              </a:rPr>
              <a:t>Ayer: Yesterday</a:t>
            </a:r>
          </a:p>
          <a:p>
            <a:pPr marL="571500" indent="-571500">
              <a:buFont typeface="Wingdings" charset="2"/>
              <a:buChar char=""/>
              <a:defRPr/>
            </a:pPr>
            <a:r>
              <a:rPr lang="en-US" dirty="0">
                <a:latin typeface="+mj-lt"/>
              </a:rPr>
              <a:t>El </a:t>
            </a:r>
            <a:r>
              <a:rPr lang="en-US" dirty="0" err="1">
                <a:latin typeface="+mj-lt"/>
              </a:rPr>
              <a:t>día</a:t>
            </a:r>
            <a:r>
              <a:rPr lang="en-US" dirty="0">
                <a:latin typeface="+mj-lt"/>
              </a:rPr>
              <a:t>: day</a:t>
            </a:r>
          </a:p>
          <a:p>
            <a:pPr marL="571500" indent="-571500">
              <a:buFont typeface="Wingdings" charset="2"/>
              <a:buChar char=""/>
              <a:defRPr/>
            </a:pPr>
            <a:r>
              <a:rPr lang="en-US" altLang="ja-JP" dirty="0">
                <a:latin typeface="+mj-lt"/>
              </a:rPr>
              <a:t>El fin de </a:t>
            </a:r>
            <a:r>
              <a:rPr lang="en-US" altLang="ja-JP" dirty="0" err="1">
                <a:latin typeface="+mj-lt"/>
              </a:rPr>
              <a:t>semana</a:t>
            </a:r>
            <a:r>
              <a:rPr lang="en-US" altLang="ja-JP" dirty="0">
                <a:latin typeface="+mj-lt"/>
              </a:rPr>
              <a:t>: The weekend</a:t>
            </a:r>
          </a:p>
          <a:p>
            <a:pPr marL="571500" indent="-571500">
              <a:buFont typeface="Wingdings" charset="2"/>
              <a:buChar char=""/>
              <a:defRPr/>
            </a:pPr>
            <a:r>
              <a:rPr lang="en-US" altLang="ja-JP" dirty="0">
                <a:latin typeface="+mj-lt"/>
              </a:rPr>
              <a:t>Los </a:t>
            </a:r>
            <a:r>
              <a:rPr lang="en-US" altLang="ja-JP" dirty="0" err="1">
                <a:latin typeface="+mj-lt"/>
              </a:rPr>
              <a:t>días</a:t>
            </a:r>
            <a:r>
              <a:rPr lang="en-US" altLang="ja-JP" dirty="0">
                <a:latin typeface="+mj-lt"/>
              </a:rPr>
              <a:t> de la </a:t>
            </a:r>
            <a:r>
              <a:rPr lang="en-US" altLang="ja-JP" dirty="0" err="1">
                <a:latin typeface="+mj-lt"/>
              </a:rPr>
              <a:t>semana</a:t>
            </a:r>
            <a:r>
              <a:rPr lang="en-US" altLang="ja-JP" dirty="0">
                <a:latin typeface="+mj-lt"/>
              </a:rPr>
              <a:t>: weekdays</a:t>
            </a:r>
          </a:p>
        </p:txBody>
      </p:sp>
    </p:spTree>
    <p:extLst>
      <p:ext uri="{BB962C8B-B14F-4D97-AF65-F5344CB8AC3E}">
        <p14:creationId xmlns:p14="http://schemas.microsoft.com/office/powerpoint/2010/main" val="331121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52688-8149-B94C-A05E-7246A13A4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 </a:t>
            </a:r>
            <a:r>
              <a:rPr lang="en-US" dirty="0" err="1"/>
              <a:t>meses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94094-11F7-074E-88F7-3E24926B9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" y="1445342"/>
            <a:ext cx="4514850" cy="5279923"/>
          </a:xfrm>
        </p:spPr>
        <p:txBody>
          <a:bodyPr>
            <a:normAutofit/>
          </a:bodyPr>
          <a:lstStyle/>
          <a:p>
            <a:pPr marL="233363" indent="-233363">
              <a:spcBef>
                <a:spcPct val="50000"/>
              </a:spcBef>
              <a:buFont typeface="Arial"/>
              <a:buChar char="•"/>
              <a:defRPr/>
            </a:pPr>
            <a:r>
              <a:rPr lang="en-US" sz="3600" dirty="0" err="1">
                <a:latin typeface="+mj-lt"/>
              </a:rPr>
              <a:t>enero</a:t>
            </a:r>
            <a:r>
              <a:rPr lang="en-US" sz="3600" dirty="0">
                <a:latin typeface="+mj-lt"/>
              </a:rPr>
              <a:t>: January</a:t>
            </a:r>
          </a:p>
          <a:p>
            <a:pPr marL="233363" indent="-233363">
              <a:spcBef>
                <a:spcPct val="50000"/>
              </a:spcBef>
              <a:buFont typeface="Arial"/>
              <a:buChar char="•"/>
              <a:defRPr/>
            </a:pPr>
            <a:r>
              <a:rPr lang="en-US" sz="3600" dirty="0" err="1">
                <a:latin typeface="+mj-lt"/>
              </a:rPr>
              <a:t>febrero</a:t>
            </a:r>
            <a:r>
              <a:rPr lang="en-US" sz="3600" dirty="0">
                <a:latin typeface="+mj-lt"/>
              </a:rPr>
              <a:t>: February</a:t>
            </a:r>
          </a:p>
          <a:p>
            <a:pPr marL="233363" indent="-233363">
              <a:spcBef>
                <a:spcPct val="50000"/>
              </a:spcBef>
              <a:buFont typeface="Arial"/>
              <a:buChar char="•"/>
              <a:defRPr/>
            </a:pPr>
            <a:r>
              <a:rPr lang="en-US" sz="3600" dirty="0" err="1">
                <a:latin typeface="+mj-lt"/>
              </a:rPr>
              <a:t>marzo</a:t>
            </a:r>
            <a:r>
              <a:rPr lang="en-US" sz="3600" dirty="0">
                <a:latin typeface="+mj-lt"/>
              </a:rPr>
              <a:t>: March</a:t>
            </a:r>
          </a:p>
          <a:p>
            <a:pPr marL="233363" indent="-233363">
              <a:spcBef>
                <a:spcPct val="50000"/>
              </a:spcBef>
              <a:buFont typeface="Arial"/>
              <a:buChar char="•"/>
              <a:defRPr/>
            </a:pPr>
            <a:r>
              <a:rPr lang="en-US" sz="3600" dirty="0" err="1">
                <a:latin typeface="+mj-lt"/>
              </a:rPr>
              <a:t>abril</a:t>
            </a:r>
            <a:r>
              <a:rPr lang="en-US" sz="3600" dirty="0">
                <a:latin typeface="+mj-lt"/>
              </a:rPr>
              <a:t>: April</a:t>
            </a:r>
          </a:p>
          <a:p>
            <a:pPr marL="233363" indent="-233363">
              <a:spcBef>
                <a:spcPct val="50000"/>
              </a:spcBef>
              <a:buFont typeface="Arial"/>
              <a:buChar char="•"/>
              <a:defRPr/>
            </a:pPr>
            <a:r>
              <a:rPr lang="en-US" sz="3600" dirty="0">
                <a:latin typeface="+mj-lt"/>
              </a:rPr>
              <a:t>mayo: May</a:t>
            </a:r>
          </a:p>
          <a:p>
            <a:pPr marL="233363" indent="-233363">
              <a:spcBef>
                <a:spcPct val="50000"/>
              </a:spcBef>
              <a:buFont typeface="Arial"/>
              <a:buChar char="•"/>
              <a:defRPr/>
            </a:pPr>
            <a:r>
              <a:rPr lang="en-US" sz="3600" dirty="0" err="1">
                <a:latin typeface="+mj-lt"/>
              </a:rPr>
              <a:t>junio</a:t>
            </a:r>
            <a:r>
              <a:rPr lang="en-US" sz="3600" dirty="0">
                <a:latin typeface="+mj-lt"/>
              </a:rPr>
              <a:t>: June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D5529B-2E3E-FD43-B3FE-AD95F4C0D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7000" y="1445342"/>
            <a:ext cx="5207000" cy="5279923"/>
          </a:xfrm>
        </p:spPr>
        <p:txBody>
          <a:bodyPr>
            <a:normAutofit/>
          </a:bodyPr>
          <a:lstStyle/>
          <a:p>
            <a:pPr marL="233363" indent="-233363">
              <a:spcBef>
                <a:spcPct val="50000"/>
              </a:spcBef>
              <a:defRPr/>
            </a:pPr>
            <a:r>
              <a:rPr lang="en-US" sz="3600" dirty="0" err="1">
                <a:latin typeface="+mj-lt"/>
              </a:rPr>
              <a:t>julio</a:t>
            </a:r>
            <a:r>
              <a:rPr lang="en-US" sz="3600" dirty="0">
                <a:latin typeface="+mj-lt"/>
              </a:rPr>
              <a:t>: July</a:t>
            </a:r>
          </a:p>
          <a:p>
            <a:pPr marL="233363" indent="-233363">
              <a:spcBef>
                <a:spcPct val="50000"/>
              </a:spcBef>
              <a:defRPr/>
            </a:pPr>
            <a:r>
              <a:rPr lang="en-US" sz="3600" dirty="0" err="1">
                <a:latin typeface="+mj-lt"/>
              </a:rPr>
              <a:t>agosto</a:t>
            </a:r>
            <a:r>
              <a:rPr lang="en-US" sz="3600" dirty="0">
                <a:latin typeface="+mj-lt"/>
              </a:rPr>
              <a:t>: August</a:t>
            </a:r>
          </a:p>
          <a:p>
            <a:pPr marL="233363" indent="-233363">
              <a:spcBef>
                <a:spcPct val="50000"/>
              </a:spcBef>
              <a:defRPr/>
            </a:pPr>
            <a:r>
              <a:rPr lang="en-US" sz="3600" dirty="0" err="1">
                <a:latin typeface="+mj-lt"/>
              </a:rPr>
              <a:t>septiembre</a:t>
            </a:r>
            <a:r>
              <a:rPr lang="en-US" sz="3600" dirty="0">
                <a:latin typeface="+mj-lt"/>
              </a:rPr>
              <a:t>: September</a:t>
            </a:r>
          </a:p>
          <a:p>
            <a:pPr marL="233363" indent="-233363">
              <a:spcBef>
                <a:spcPct val="50000"/>
              </a:spcBef>
              <a:defRPr/>
            </a:pPr>
            <a:r>
              <a:rPr lang="en-US" sz="3600" dirty="0" err="1">
                <a:latin typeface="+mj-lt"/>
              </a:rPr>
              <a:t>octubre</a:t>
            </a:r>
            <a:r>
              <a:rPr lang="en-US" sz="3600" dirty="0">
                <a:latin typeface="+mj-lt"/>
              </a:rPr>
              <a:t>: October</a:t>
            </a:r>
          </a:p>
          <a:p>
            <a:pPr marL="233363" indent="-233363">
              <a:spcBef>
                <a:spcPct val="50000"/>
              </a:spcBef>
              <a:defRPr/>
            </a:pPr>
            <a:r>
              <a:rPr lang="en-US" sz="3600" dirty="0" err="1">
                <a:latin typeface="+mj-lt"/>
              </a:rPr>
              <a:t>noviembre</a:t>
            </a:r>
            <a:r>
              <a:rPr lang="en-US" sz="3600" dirty="0">
                <a:latin typeface="+mj-lt"/>
              </a:rPr>
              <a:t>: November</a:t>
            </a:r>
          </a:p>
          <a:p>
            <a:pPr marL="233363" indent="-233363">
              <a:spcBef>
                <a:spcPct val="50000"/>
              </a:spcBef>
              <a:defRPr/>
            </a:pPr>
            <a:r>
              <a:rPr lang="en-US" sz="3600" dirty="0" err="1">
                <a:latin typeface="+mj-lt"/>
              </a:rPr>
              <a:t>diciembre</a:t>
            </a:r>
            <a:r>
              <a:rPr lang="en-US" sz="3600" dirty="0">
                <a:latin typeface="+mj-lt"/>
              </a:rPr>
              <a:t>: December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7C3662A-9093-AD4A-A550-6AA2817BC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937000" y="1370098"/>
            <a:ext cx="0" cy="5355167"/>
          </a:xfrm>
          <a:prstGeom prst="line">
            <a:avLst/>
          </a:prstGeom>
          <a:ln w="603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706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FE0E-663B-C04A-8DBB-D52E3BCF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&amp; Telling the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7BF7F-3DF6-234E-9CF0-A45523902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spcAft>
                <a:spcPts val="6600"/>
              </a:spcAft>
              <a:defRPr/>
            </a:pPr>
            <a:r>
              <a:rPr lang="en-US" dirty="0">
                <a:latin typeface="+mj-lt"/>
              </a:rPr>
              <a:t>¿</a:t>
            </a:r>
            <a:r>
              <a:rPr lang="en-US" dirty="0" err="1">
                <a:latin typeface="+mj-lt"/>
              </a:rPr>
              <a:t>Cu</a:t>
            </a:r>
            <a:r>
              <a:rPr lang="en-US" altLang="ja-JP" dirty="0" err="1">
                <a:latin typeface="+mj-lt"/>
              </a:rPr>
              <a:t>ál</a:t>
            </a:r>
            <a:r>
              <a:rPr lang="en-US" altLang="ja-JP" dirty="0">
                <a:latin typeface="+mj-lt"/>
              </a:rPr>
              <a:t> es la </a:t>
            </a:r>
            <a:r>
              <a:rPr lang="en-US" altLang="ja-JP" dirty="0" err="1">
                <a:latin typeface="+mj-lt"/>
              </a:rPr>
              <a:t>fecha</a:t>
            </a:r>
            <a:r>
              <a:rPr lang="en-US" altLang="ja-JP" dirty="0">
                <a:latin typeface="+mj-lt"/>
              </a:rPr>
              <a:t> de hoy?   </a:t>
            </a:r>
          </a:p>
          <a:p>
            <a:pPr>
              <a:spcBef>
                <a:spcPct val="50000"/>
              </a:spcBef>
              <a:spcAft>
                <a:spcPts val="6600"/>
              </a:spcAft>
              <a:defRPr/>
            </a:pPr>
            <a:r>
              <a:rPr lang="en-US" altLang="ja-JP" dirty="0">
                <a:latin typeface="+mj-lt"/>
              </a:rPr>
              <a:t>Hoy es el _______ de __________.</a:t>
            </a:r>
          </a:p>
          <a:p>
            <a:pPr>
              <a:spcBef>
                <a:spcPct val="50000"/>
              </a:spcBef>
              <a:spcAft>
                <a:spcPts val="6600"/>
              </a:spcAft>
              <a:defRPr/>
            </a:pPr>
            <a:r>
              <a:rPr lang="en-US" altLang="ja-JP" dirty="0">
                <a:latin typeface="+mj-lt"/>
              </a:rPr>
              <a:t>Hoy es el </a:t>
            </a:r>
            <a:r>
              <a:rPr lang="en-US" altLang="ja-JP" dirty="0" err="1">
                <a:latin typeface="+mj-lt"/>
              </a:rPr>
              <a:t>cinco</a:t>
            </a:r>
            <a:r>
              <a:rPr lang="en-US" altLang="ja-JP" dirty="0">
                <a:latin typeface="+mj-lt"/>
              </a:rPr>
              <a:t> de </a:t>
            </a:r>
            <a:r>
              <a:rPr lang="en-US" altLang="ja-JP" dirty="0" err="1">
                <a:latin typeface="+mj-lt"/>
              </a:rPr>
              <a:t>septiembre</a:t>
            </a:r>
            <a:r>
              <a:rPr lang="en-US" altLang="ja-JP" dirty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AB6158-C56B-1A49-B0A9-89E9E93DB514}"/>
              </a:ext>
            </a:extLst>
          </p:cNvPr>
          <p:cNvSpPr txBox="1"/>
          <p:nvPr/>
        </p:nvSpPr>
        <p:spPr>
          <a:xfrm>
            <a:off x="2585343" y="3577854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(day)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877052-F10A-A04D-B98B-F9D4AA7FE35B}"/>
              </a:ext>
            </a:extLst>
          </p:cNvPr>
          <p:cNvSpPr txBox="1"/>
          <p:nvPr/>
        </p:nvSpPr>
        <p:spPr>
          <a:xfrm>
            <a:off x="5823852" y="3577854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(month)</a:t>
            </a:r>
          </a:p>
        </p:txBody>
      </p:sp>
    </p:spTree>
    <p:extLst>
      <p:ext uri="{BB962C8B-B14F-4D97-AF65-F5344CB8AC3E}">
        <p14:creationId xmlns:p14="http://schemas.microsoft.com/office/powerpoint/2010/main" val="270585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C8719-08B0-BE42-B2FD-4C8EB0E2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 </a:t>
            </a:r>
            <a:r>
              <a:rPr lang="en-US" dirty="0" err="1"/>
              <a:t>números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65ECD-6A7B-B442-8CBD-3450DDDD5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987" y="1445342"/>
            <a:ext cx="4396863" cy="5412658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0 Cero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1 Uno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2 Dos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3 Tres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4 Cuatro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5 Cinco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6 Seis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7 </a:t>
            </a:r>
            <a:r>
              <a:rPr lang="en-US" dirty="0" err="1">
                <a:latin typeface="+mj-lt"/>
              </a:rPr>
              <a:t>Siete</a:t>
            </a:r>
            <a:endParaRPr lang="en-US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319CE-487B-0C4F-BA07-1AB83E4E28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8 </a:t>
            </a:r>
            <a:r>
              <a:rPr lang="en-US" dirty="0" err="1">
                <a:latin typeface="+mj-lt"/>
              </a:rPr>
              <a:t>Ocho</a:t>
            </a:r>
            <a:endParaRPr lang="en-US" dirty="0">
              <a:latin typeface="+mj-lt"/>
            </a:endParaRP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9 </a:t>
            </a:r>
            <a:r>
              <a:rPr lang="en-US" dirty="0" err="1">
                <a:latin typeface="+mj-lt"/>
              </a:rPr>
              <a:t>Nueve</a:t>
            </a:r>
            <a:endParaRPr lang="en-US" dirty="0">
              <a:latin typeface="+mj-lt"/>
            </a:endParaRP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10 Diez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11 Once</a:t>
            </a: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12 </a:t>
            </a:r>
            <a:r>
              <a:rPr lang="en-US" dirty="0" err="1">
                <a:latin typeface="+mj-lt"/>
              </a:rPr>
              <a:t>Doce</a:t>
            </a:r>
            <a:endParaRPr lang="en-US" dirty="0">
              <a:latin typeface="+mj-lt"/>
            </a:endParaRP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13 </a:t>
            </a:r>
            <a:r>
              <a:rPr lang="en-US" dirty="0" err="1">
                <a:latin typeface="+mj-lt"/>
              </a:rPr>
              <a:t>Trece</a:t>
            </a:r>
            <a:endParaRPr lang="en-US" dirty="0">
              <a:latin typeface="+mj-lt"/>
            </a:endParaRP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14 </a:t>
            </a:r>
            <a:r>
              <a:rPr lang="en-US" dirty="0" err="1">
                <a:latin typeface="+mj-lt"/>
              </a:rPr>
              <a:t>Catorce</a:t>
            </a:r>
            <a:endParaRPr lang="en-US" dirty="0">
              <a:latin typeface="+mj-lt"/>
            </a:endParaRPr>
          </a:p>
          <a:p>
            <a:pPr>
              <a:spcBef>
                <a:spcPct val="50000"/>
              </a:spcBef>
              <a:defRPr/>
            </a:pPr>
            <a:r>
              <a:rPr lang="en-US" dirty="0">
                <a:latin typeface="+mj-lt"/>
              </a:rPr>
              <a:t>15 Quince </a:t>
            </a:r>
          </a:p>
        </p:txBody>
      </p:sp>
    </p:spTree>
    <p:extLst>
      <p:ext uri="{BB962C8B-B14F-4D97-AF65-F5344CB8AC3E}">
        <p14:creationId xmlns:p14="http://schemas.microsoft.com/office/powerpoint/2010/main" val="88883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5431E-7597-F44B-8D99-B194FF08D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 </a:t>
            </a:r>
            <a:r>
              <a:rPr lang="en-US" dirty="0" err="1"/>
              <a:t>números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0E634-438F-6948-B7B5-556F16E083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16 </a:t>
            </a:r>
            <a:r>
              <a:rPr lang="en-US" altLang="en-US" dirty="0" err="1">
                <a:latin typeface="+mj-lt"/>
              </a:rPr>
              <a:t>Diecis</a:t>
            </a:r>
            <a:r>
              <a:rPr lang="en-US" altLang="ja-JP" dirty="0" err="1">
                <a:latin typeface="+mj-lt"/>
              </a:rPr>
              <a:t>éis</a:t>
            </a:r>
            <a:endParaRPr lang="en-US" altLang="ja-JP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ja-JP" dirty="0">
                <a:latin typeface="+mj-lt"/>
              </a:rPr>
              <a:t>17 </a:t>
            </a:r>
            <a:r>
              <a:rPr lang="en-US" altLang="ja-JP" dirty="0" err="1">
                <a:latin typeface="+mj-lt"/>
              </a:rPr>
              <a:t>Diecisiete</a:t>
            </a:r>
            <a:endParaRPr lang="en-US" altLang="ja-JP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ja-JP" dirty="0">
                <a:latin typeface="+mj-lt"/>
              </a:rPr>
              <a:t>18 </a:t>
            </a:r>
            <a:r>
              <a:rPr lang="en-US" altLang="ja-JP" dirty="0" err="1">
                <a:latin typeface="+mj-lt"/>
              </a:rPr>
              <a:t>Dieciocho</a:t>
            </a:r>
            <a:endParaRPr lang="en-US" altLang="ja-JP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ja-JP" dirty="0">
                <a:latin typeface="+mj-lt"/>
              </a:rPr>
              <a:t>19 </a:t>
            </a:r>
            <a:r>
              <a:rPr lang="en-US" altLang="ja-JP" dirty="0" err="1">
                <a:latin typeface="+mj-lt"/>
              </a:rPr>
              <a:t>Diecinueve</a:t>
            </a:r>
            <a:endParaRPr lang="en-US" altLang="ja-JP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ja-JP" dirty="0">
                <a:latin typeface="+mj-lt"/>
              </a:rPr>
              <a:t>20 </a:t>
            </a:r>
            <a:r>
              <a:rPr lang="en-US" altLang="ja-JP" dirty="0" err="1">
                <a:latin typeface="+mj-lt"/>
              </a:rPr>
              <a:t>Veinte</a:t>
            </a:r>
            <a:endParaRPr lang="en-US" altLang="ja-JP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ja-JP" dirty="0">
                <a:latin typeface="+mj-lt"/>
              </a:rPr>
              <a:t>21 </a:t>
            </a:r>
            <a:r>
              <a:rPr lang="en-US" altLang="ja-JP" dirty="0" err="1">
                <a:latin typeface="+mj-lt"/>
              </a:rPr>
              <a:t>Veintiuno</a:t>
            </a:r>
            <a:endParaRPr lang="en-US" altLang="ja-JP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ja-JP" dirty="0">
                <a:latin typeface="+mj-lt"/>
              </a:rPr>
              <a:t>22 </a:t>
            </a:r>
            <a:r>
              <a:rPr lang="en-US" altLang="ja-JP" dirty="0" err="1">
                <a:latin typeface="+mj-lt"/>
              </a:rPr>
              <a:t>Veintidós</a:t>
            </a:r>
            <a:endParaRPr lang="en-US" altLang="ja-JP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23 </a:t>
            </a:r>
            <a:r>
              <a:rPr lang="en-US" altLang="en-US" dirty="0" err="1">
                <a:latin typeface="+mj-lt"/>
              </a:rPr>
              <a:t>Veintitr</a:t>
            </a:r>
            <a:r>
              <a:rPr lang="en-US" altLang="ja-JP" dirty="0" err="1">
                <a:latin typeface="+mj-lt"/>
              </a:rPr>
              <a:t>é</a:t>
            </a:r>
            <a:r>
              <a:rPr lang="en-US" altLang="en-US" dirty="0" err="1">
                <a:latin typeface="+mj-lt"/>
              </a:rPr>
              <a:t>s</a:t>
            </a:r>
            <a:endParaRPr lang="en-US" altLang="en-US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0A139-4408-2640-B5D1-B40515B52D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24 </a:t>
            </a:r>
            <a:r>
              <a:rPr lang="en-US" altLang="en-US" dirty="0" err="1">
                <a:latin typeface="+mj-lt"/>
              </a:rPr>
              <a:t>Veinticuatro</a:t>
            </a:r>
            <a:endParaRPr lang="en-US" altLang="en-US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25 </a:t>
            </a:r>
            <a:r>
              <a:rPr lang="en-US" altLang="en-US" dirty="0" err="1">
                <a:latin typeface="+mj-lt"/>
              </a:rPr>
              <a:t>Veinticinco</a:t>
            </a:r>
            <a:endParaRPr lang="en-US" altLang="en-US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26 </a:t>
            </a:r>
            <a:r>
              <a:rPr lang="en-US" altLang="en-US" dirty="0" err="1">
                <a:latin typeface="+mj-lt"/>
              </a:rPr>
              <a:t>Veintis</a:t>
            </a:r>
            <a:r>
              <a:rPr lang="en-US" altLang="ja-JP" dirty="0" err="1">
                <a:latin typeface="+mj-lt"/>
              </a:rPr>
              <a:t>é</a:t>
            </a:r>
            <a:r>
              <a:rPr lang="en-US" altLang="en-US" dirty="0" err="1">
                <a:latin typeface="+mj-lt"/>
              </a:rPr>
              <a:t>is</a:t>
            </a:r>
            <a:r>
              <a:rPr lang="en-US" altLang="en-US" dirty="0">
                <a:latin typeface="+mj-lt"/>
              </a:rPr>
              <a:t> </a:t>
            </a: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27 </a:t>
            </a:r>
            <a:r>
              <a:rPr lang="en-US" altLang="en-US" dirty="0" err="1">
                <a:latin typeface="+mj-lt"/>
              </a:rPr>
              <a:t>Veintisiete</a:t>
            </a:r>
            <a:endParaRPr lang="en-US" altLang="en-US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28 </a:t>
            </a:r>
            <a:r>
              <a:rPr lang="en-US" altLang="en-US" dirty="0" err="1">
                <a:latin typeface="+mj-lt"/>
              </a:rPr>
              <a:t>Veintiocho</a:t>
            </a:r>
            <a:endParaRPr lang="en-US" altLang="en-US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29 </a:t>
            </a:r>
            <a:r>
              <a:rPr lang="en-US" altLang="en-US" dirty="0" err="1">
                <a:latin typeface="+mj-lt"/>
              </a:rPr>
              <a:t>Veintinueve</a:t>
            </a:r>
            <a:endParaRPr lang="en-US" altLang="en-US" dirty="0">
              <a:latin typeface="+mj-lt"/>
            </a:endParaRP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30 Treinta</a:t>
            </a:r>
          </a:p>
          <a:p>
            <a:pPr>
              <a:spcBef>
                <a:spcPts val="500"/>
              </a:spcBef>
              <a:defRPr/>
            </a:pPr>
            <a:r>
              <a:rPr lang="en-US" altLang="en-US" dirty="0">
                <a:latin typeface="+mj-lt"/>
              </a:rPr>
              <a:t>31 Treinta y </a:t>
            </a:r>
            <a:r>
              <a:rPr lang="en-US" altLang="en-US" dirty="0" err="1">
                <a:latin typeface="+mj-lt"/>
              </a:rPr>
              <a:t>uno</a:t>
            </a:r>
            <a:endParaRPr lang="en-US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7406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A2D90-6708-214D-86F0-6082AA0E4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71D01-E7D0-1841-98AC-FC3EF64CE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 dirty="0">
                <a:latin typeface="+mj-lt"/>
              </a:rPr>
              <a:t>When it is the 1st of the month, use the word “primero”.</a:t>
            </a:r>
          </a:p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sz="3600" dirty="0">
                <a:latin typeface="+mj-lt"/>
              </a:rPr>
              <a:t>For any other day, just use the number.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dirty="0">
                <a:latin typeface="+mj-lt"/>
              </a:rPr>
              <a:t>Hoy es el primero de </a:t>
            </a:r>
            <a:r>
              <a:rPr lang="en-US" dirty="0" err="1">
                <a:latin typeface="+mj-lt"/>
              </a:rPr>
              <a:t>diciembre</a:t>
            </a:r>
            <a:r>
              <a:rPr lang="en-US" dirty="0">
                <a:latin typeface="+mj-lt"/>
              </a:rPr>
              <a:t>.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dirty="0">
                <a:latin typeface="+mj-lt"/>
              </a:rPr>
              <a:t>Hoy es el </a:t>
            </a:r>
            <a:r>
              <a:rPr lang="en-US" dirty="0" err="1">
                <a:latin typeface="+mj-lt"/>
              </a:rPr>
              <a:t>cinco</a:t>
            </a:r>
            <a:r>
              <a:rPr lang="en-US" dirty="0">
                <a:latin typeface="+mj-lt"/>
              </a:rPr>
              <a:t> de </a:t>
            </a:r>
            <a:r>
              <a:rPr lang="en-US" dirty="0" err="1">
                <a:latin typeface="+mj-lt"/>
              </a:rPr>
              <a:t>diciembre</a:t>
            </a:r>
            <a:r>
              <a:rPr lang="en-US" dirty="0">
                <a:latin typeface="+mj-lt"/>
              </a:rPr>
              <a:t>.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dirty="0">
                <a:latin typeface="+mj-lt"/>
              </a:rPr>
              <a:t>Hoy es el </a:t>
            </a:r>
            <a:r>
              <a:rPr lang="en-US" dirty="0" err="1">
                <a:latin typeface="+mj-lt"/>
              </a:rPr>
              <a:t>treinta</a:t>
            </a:r>
            <a:r>
              <a:rPr lang="en-US" dirty="0">
                <a:latin typeface="+mj-lt"/>
              </a:rPr>
              <a:t> de </a:t>
            </a:r>
            <a:r>
              <a:rPr lang="en-US" dirty="0" err="1">
                <a:latin typeface="+mj-lt"/>
              </a:rPr>
              <a:t>diciembre</a:t>
            </a:r>
            <a:r>
              <a:rPr lang="en-US" dirty="0">
                <a:latin typeface="+mj-lt"/>
              </a:rPr>
              <a:t>.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104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s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ss" id="{4D0900FA-E8ED-9449-9B09-BD88C7EBBC87}" vid="{EB465C24-2072-D54C-85D7-73C27EDCD2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2580</TotalTime>
  <Words>383</Words>
  <Application>Microsoft Macintosh PowerPoint</Application>
  <PresentationFormat>On-screen Show (4:3)</PresentationFormat>
  <Paragraphs>106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Franklin Gothic Medium</vt:lpstr>
      <vt:lpstr>Wingdings</vt:lpstr>
      <vt:lpstr>Cross</vt:lpstr>
      <vt:lpstr>Capítulo 1</vt:lpstr>
      <vt:lpstr>Los días de la semana</vt:lpstr>
      <vt:lpstr>Asking &amp; Telling the Day</vt:lpstr>
      <vt:lpstr>Time Words</vt:lpstr>
      <vt:lpstr>Los meses</vt:lpstr>
      <vt:lpstr>Asking &amp; Telling the Date</vt:lpstr>
      <vt:lpstr>Los números</vt:lpstr>
      <vt:lpstr>Los números (cont.)</vt:lpstr>
      <vt:lpstr>More Dates</vt:lpstr>
      <vt:lpstr>Cumpleaños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Capítulo 1</dc:title>
  <dc:creator>Kristen Cross</dc:creator>
  <cp:lastModifiedBy>Kristen Cross</cp:lastModifiedBy>
  <cp:revision>23</cp:revision>
  <cp:lastPrinted>2019-08-11T14:10:42Z</cp:lastPrinted>
  <dcterms:created xsi:type="dcterms:W3CDTF">2019-08-09T23:25:52Z</dcterms:created>
  <dcterms:modified xsi:type="dcterms:W3CDTF">2019-09-24T14:36:17Z</dcterms:modified>
</cp:coreProperties>
</file>