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82" r:id="rId2"/>
    <p:sldId id="316" r:id="rId3"/>
    <p:sldId id="351" r:id="rId4"/>
    <p:sldId id="354" r:id="rId5"/>
    <p:sldId id="355" r:id="rId6"/>
    <p:sldId id="340" r:id="rId7"/>
    <p:sldId id="343" r:id="rId8"/>
    <p:sldId id="352" r:id="rId9"/>
    <p:sldId id="356" r:id="rId10"/>
    <p:sldId id="349" r:id="rId11"/>
    <p:sldId id="335" r:id="rId12"/>
    <p:sldId id="342" r:id="rId13"/>
    <p:sldId id="357" r:id="rId14"/>
    <p:sldId id="346" r:id="rId15"/>
    <p:sldId id="358" r:id="rId16"/>
    <p:sldId id="350" r:id="rId17"/>
    <p:sldId id="287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clrMru>
    <a:srgbClr val="23FF1B"/>
    <a:srgbClr val="2B082C"/>
    <a:srgbClr val="650765"/>
    <a:srgbClr val="AE00AB"/>
    <a:srgbClr val="D0E5FF"/>
    <a:srgbClr val="DEF9FF"/>
    <a:srgbClr val="ABBDD2"/>
    <a:srgbClr val="BDFEB7"/>
    <a:srgbClr val="344834"/>
    <a:srgbClr val="5475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-156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handoutMaster" Target="handoutMasters/handout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BB7CA5-9988-824D-BBFD-35F92862066A}" type="datetime1">
              <a:rPr lang="en-US" smtClean="0"/>
              <a:t>5/6/19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Unidad 6 - The Preterite of -AR Verbs + -CAR/-GAR/-ZAR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454137-C52F-F542-8D09-B4F25B2FA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190732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A172F6-2246-EE4F-817E-C93AA55F17C2}" type="datetime1">
              <a:rPr lang="en-US" smtClean="0"/>
              <a:t>5/6/19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Unidad 6 - The Preterite of -AR Verbs + -CAR/-GAR/-ZAR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56B779-2FB4-A048-8946-FBB71840F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99940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56B779-2FB4-A048-8946-FBB71840F290}" type="slidenum">
              <a:rPr lang="en-US" smtClean="0"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Unidad 6 - The Preterite of -AR Verbs + -CAR/-GAR/-ZAR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7349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3DCD6FA-E2E5-7E42-80DF-A5399D2A5D71}" type="slidenum">
              <a:rPr lang="en-US" sz="1200"/>
              <a:pPr/>
              <a:t>15</a:t>
            </a:fld>
            <a:endParaRPr lang="en-US" sz="1200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8436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smtClean="0"/>
              <a:t>Unidad 6 - The Preterite of -AR Verbs + -CAR/-GAR/-ZAR</a:t>
            </a:r>
            <a:endParaRPr lang="en-US" sz="12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Unidad 6 - The Preterite of -AR Verbs + -CAR/-GAR/-ZAR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756B779-2FB4-A048-8946-FBB71840F29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8301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3DCD6FA-E2E5-7E42-80DF-A5399D2A5D71}" type="slidenum">
              <a:rPr lang="en-US" sz="1200"/>
              <a:pPr/>
              <a:t>2</a:t>
            </a:fld>
            <a:endParaRPr lang="en-US" sz="1200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8436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smtClean="0"/>
              <a:t>Unidad 6 - The Preterite of -AR Verbs + -CAR/-GAR/-ZAR</a:t>
            </a:r>
            <a:endParaRPr 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3DCD6FA-E2E5-7E42-80DF-A5399D2A5D71}" type="slidenum">
              <a:rPr lang="en-US" sz="1200"/>
              <a:pPr/>
              <a:t>3</a:t>
            </a:fld>
            <a:endParaRPr lang="en-US" sz="1200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8436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smtClean="0"/>
              <a:t>Unidad 6 - The Preterite of -AR Verbs + -CAR/-GAR/-ZAR</a:t>
            </a:r>
            <a:endParaRPr 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3DCD6FA-E2E5-7E42-80DF-A5399D2A5D71}" type="slidenum">
              <a:rPr lang="en-US" sz="1200"/>
              <a:pPr/>
              <a:t>4</a:t>
            </a:fld>
            <a:endParaRPr lang="en-US" sz="1200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8436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smtClean="0"/>
              <a:t>Unidad 6 - The Preterite of -AR Verbs + -CAR/-GAR/-ZAR</a:t>
            </a:r>
            <a:endParaRPr lang="en-U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3DCD6FA-E2E5-7E42-80DF-A5399D2A5D71}" type="slidenum">
              <a:rPr lang="en-US" sz="1200"/>
              <a:pPr/>
              <a:t>7</a:t>
            </a:fld>
            <a:endParaRPr lang="en-US" sz="1200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8436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smtClean="0"/>
              <a:t>Unidad 6 - The Preterite of -AR Verbs + -CAR/-GAR/-ZAR</a:t>
            </a:r>
            <a:endParaRPr lang="en-US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3DCD6FA-E2E5-7E42-80DF-A5399D2A5D71}" type="slidenum">
              <a:rPr lang="en-US" sz="1200"/>
              <a:pPr/>
              <a:t>8</a:t>
            </a:fld>
            <a:endParaRPr lang="en-US" sz="1200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8436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smtClean="0"/>
              <a:t>Unidad 6 - The Preterite of -AR Verbs + -CAR/-GAR/-ZAR</a:t>
            </a:r>
            <a:endParaRPr lang="en-US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56B779-2FB4-A048-8946-FBB71840F290}" type="slidenum">
              <a:rPr lang="en-US" smtClean="0"/>
              <a:t>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Unidad 6 - The Preterite of -AR Verbs + -CAR/-GAR/-ZAR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7349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3DCD6FA-E2E5-7E42-80DF-A5399D2A5D71}" type="slidenum">
              <a:rPr lang="en-US" sz="1200"/>
              <a:pPr/>
              <a:t>12</a:t>
            </a:fld>
            <a:endParaRPr lang="en-US" sz="1200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8436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smtClean="0"/>
              <a:t>Unidad 6 - The Preterite of -AR Verbs + -CAR/-GAR/-ZAR</a:t>
            </a:r>
            <a:endParaRPr lang="en-US" sz="12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3DCD6FA-E2E5-7E42-80DF-A5399D2A5D71}" type="slidenum">
              <a:rPr lang="en-US" sz="1200"/>
              <a:pPr/>
              <a:t>14</a:t>
            </a:fld>
            <a:endParaRPr lang="en-US" sz="1200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8436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smtClean="0"/>
              <a:t>Unidad 6 - The Preterite of -AR Verbs + -CAR/-GAR/-ZAR</a:t>
            </a:r>
            <a:endParaRPr 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F5EDC-4E5C-D148-BA88-98173C5AAB61}" type="datetime1">
              <a:rPr lang="en-US" smtClean="0"/>
              <a:t>5/6/19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41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0407B-A3CE-B742-8C3B-E0BBC2A81D7E}" type="datetime1">
              <a:rPr lang="en-US" smtClean="0"/>
              <a:t>5/6/19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178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3F03F-C30C-8440-AB67-352600D08A2C}" type="datetime1">
              <a:rPr lang="en-US" smtClean="0"/>
              <a:t>5/6/19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876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23D9C-732B-F748-B12E-0F179A338B82}" type="datetime1">
              <a:rPr lang="en-US" smtClean="0"/>
              <a:t>5/6/19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886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D2CAD-1693-C94C-9341-2F565C8EDF80}" type="datetime1">
              <a:rPr lang="en-US" smtClean="0"/>
              <a:t>5/6/19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959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38724-812E-304F-93B2-038D012FC455}" type="datetime1">
              <a:rPr lang="en-US" smtClean="0"/>
              <a:t>5/6/19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661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1B0B7-1007-3048-81F5-9E96B02C0BDD}" type="datetime1">
              <a:rPr lang="en-US" smtClean="0"/>
              <a:t>5/6/19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141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21FF5-CCA1-4C41-AFA9-03B683C79D10}" type="datetime1">
              <a:rPr lang="en-US" smtClean="0"/>
              <a:t>5/6/19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823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70FB6-025A-314C-BEA7-75398FF1589A}" type="datetime1">
              <a:rPr lang="en-US" smtClean="0"/>
              <a:t>5/6/19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221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7F73D-9755-AD4B-999E-B1D1F7EDF645}" type="datetime1">
              <a:rPr lang="en-US" smtClean="0"/>
              <a:t>5/6/19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27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ECEF2-F9A7-164D-BEEF-AB395C312FCF}" type="datetime1">
              <a:rPr lang="en-US" smtClean="0"/>
              <a:t>5/6/19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72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AE00AB"/>
            </a:gs>
            <a:gs pos="59000">
              <a:srgbClr val="650765"/>
            </a:gs>
            <a:gs pos="100000">
              <a:srgbClr val="2B082C"/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650E77-84D2-D54F-80E8-23CFFDD84D85}" type="datetime1">
              <a:rPr lang="en-US" smtClean="0"/>
              <a:t>5/6/19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0871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693220"/>
          </a:xfrm>
          <a:prstGeom prst="rect">
            <a:avLst/>
          </a:prstGeom>
          <a:solidFill>
            <a:srgbClr val="2B08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337380"/>
            <a:ext cx="9143999" cy="3559084"/>
          </a:xfrm>
        </p:spPr>
        <p:txBody>
          <a:bodyPr>
            <a:normAutofit/>
          </a:bodyPr>
          <a:lstStyle/>
          <a:p>
            <a:r>
              <a:rPr lang="es-ES_tradnl" sz="3600" i="1" dirty="0" err="1" smtClean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</a:t>
            </a:r>
            <a:r>
              <a:rPr lang="es-ES_tradnl" sz="3600" i="1" dirty="0" smtClean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600" i="1" dirty="0" err="1" smtClean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Preterite</a:t>
            </a:r>
            <a:r>
              <a:rPr lang="es-ES_tradnl" sz="3600" i="1" dirty="0" smtClean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of Regular </a:t>
            </a:r>
            <a:r>
              <a:rPr lang="mr-IN" sz="3600" i="1" dirty="0" smtClean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–</a:t>
            </a:r>
            <a:r>
              <a:rPr lang="es-ES_tradnl" sz="3600" i="1" dirty="0" smtClean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AR </a:t>
            </a:r>
            <a:r>
              <a:rPr lang="es-ES_tradnl" sz="3600" i="1" dirty="0" err="1" smtClean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verbs</a:t>
            </a:r>
            <a:endParaRPr lang="es-ES_tradnl" sz="3600" i="1" dirty="0" smtClean="0"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r>
              <a:rPr lang="es-ES_tradnl" sz="3600" i="1" dirty="0" smtClean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&amp; </a:t>
            </a:r>
            <a:r>
              <a:rPr lang="mr-IN" sz="3600" i="1" dirty="0" smtClean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–</a:t>
            </a:r>
            <a:r>
              <a:rPr lang="es-ES_tradnl" sz="3600" i="1" dirty="0" smtClean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car, -gar, -zar </a:t>
            </a:r>
            <a:r>
              <a:rPr lang="es-ES_tradnl" sz="3600" i="1" dirty="0" err="1" smtClean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verbs</a:t>
            </a:r>
            <a:endParaRPr lang="es-ES_tradnl" sz="3600" i="1" dirty="0" smtClean="0"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0" y="169322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"/>
            <a:ext cx="9144000" cy="1470025"/>
          </a:xfrm>
        </p:spPr>
        <p:txBody>
          <a:bodyPr>
            <a:normAutofit/>
          </a:bodyPr>
          <a:lstStyle/>
          <a:p>
            <a:r>
              <a:rPr lang="es-ES_tradnl" sz="7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Unidad 6</a:t>
            </a:r>
            <a:endParaRPr lang="es-ES_tradnl" sz="7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987461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2B08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715001"/>
          </a:xfrm>
        </p:spPr>
        <p:txBody>
          <a:bodyPr>
            <a:normAutofit lnSpcReduction="10000"/>
          </a:bodyPr>
          <a:lstStyle/>
          <a:p>
            <a:pPr algn="l" defTabSz="914400">
              <a:spcBef>
                <a:spcPts val="0"/>
              </a:spcBef>
              <a:spcAft>
                <a:spcPts val="1800"/>
              </a:spcAft>
              <a:defRPr/>
            </a:pPr>
            <a:r>
              <a:rPr lang="es-ES_tradnl" sz="34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1. Yo______ (hablar) con mi amiga Christina ayer.  </a:t>
            </a:r>
          </a:p>
          <a:p>
            <a:pPr marR="0" lvl="0" algn="l" defTabSz="914400" eaLnBrk="1" fontAlgn="auto" latinLnBrk="0" hangingPunct="1">
              <a:spcBef>
                <a:spcPts val="0"/>
              </a:spcBef>
              <a:spcAft>
                <a:spcPts val="1800"/>
              </a:spcAft>
              <a:buClrTx/>
              <a:buSzTx/>
              <a:tabLst/>
              <a:defRPr/>
            </a:pPr>
            <a:r>
              <a:rPr lang="es-ES_tradnl" sz="34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2. Mi mamá __________ (limpiar) la cocina. </a:t>
            </a:r>
          </a:p>
          <a:p>
            <a:pPr marL="457200" lvl="0" indent="-457200" algn="l" defTabSz="914400">
              <a:spcBef>
                <a:spcPts val="0"/>
              </a:spcBef>
              <a:spcAft>
                <a:spcPts val="1800"/>
              </a:spcAft>
              <a:defRPr/>
            </a:pPr>
            <a:r>
              <a:rPr lang="es-ES_tradnl" sz="34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3. Nosotros  _________ (sacar )buenas notas el año pasado.</a:t>
            </a:r>
          </a:p>
          <a:p>
            <a:pPr marL="457200" lvl="0" indent="-457200" algn="l" defTabSz="914400">
              <a:spcBef>
                <a:spcPts val="0"/>
              </a:spcBef>
              <a:spcAft>
                <a:spcPts val="1800"/>
              </a:spcAft>
              <a:defRPr/>
            </a:pPr>
            <a:r>
              <a:rPr lang="es-ES_tradnl" sz="34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4. Tú ___________ (tomar) el sol.</a:t>
            </a:r>
          </a:p>
          <a:p>
            <a:pPr marL="457200" lvl="0" indent="-457200" algn="l" defTabSz="914400">
              <a:spcBef>
                <a:spcPts val="0"/>
              </a:spcBef>
              <a:spcAft>
                <a:spcPts val="1800"/>
              </a:spcAft>
              <a:defRPr/>
            </a:pPr>
            <a:r>
              <a:rPr lang="es-ES_tradnl" sz="34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5. Los invitados ____________ (bailar) en la fiesta. </a:t>
            </a:r>
          </a:p>
          <a:p>
            <a:pPr marL="457200" lvl="0" indent="-457200" algn="l" defTabSz="914400">
              <a:spcBef>
                <a:spcPts val="0"/>
              </a:spcBef>
              <a:spcAft>
                <a:spcPts val="1800"/>
              </a:spcAft>
              <a:defRPr/>
            </a:pPr>
            <a:r>
              <a:rPr lang="es-ES_tradnl" sz="34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6. Vosotros __________ (levantar) pesas. </a:t>
            </a:r>
            <a:endParaRPr lang="es-ES_tradnl" sz="3400" dirty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Prueba de práctica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8200" y="1143000"/>
            <a:ext cx="16145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n>
                  <a:solidFill>
                    <a:srgbClr val="6600CD"/>
                  </a:solidFill>
                </a:ln>
              </a:rPr>
              <a:t>hablé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38400" y="2286000"/>
            <a:ext cx="20384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n>
                  <a:solidFill>
                    <a:srgbClr val="6600CD"/>
                  </a:solidFill>
                </a:ln>
              </a:rPr>
              <a:t>limpió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438400" y="3048000"/>
            <a:ext cx="19236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n>
                  <a:solidFill>
                    <a:srgbClr val="6600CD"/>
                  </a:solidFill>
                </a:ln>
              </a:rPr>
              <a:t>sacamos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447800" y="4114800"/>
            <a:ext cx="16596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n>
                  <a:solidFill>
                    <a:srgbClr val="6600CD"/>
                  </a:solidFill>
                </a:ln>
              </a:rPr>
              <a:t>tomaste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124200" y="4876800"/>
            <a:ext cx="23432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n>
                  <a:solidFill>
                    <a:srgbClr val="6600CD"/>
                  </a:solidFill>
                </a:ln>
              </a:rPr>
              <a:t>bailaron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133600" y="5986648"/>
            <a:ext cx="23432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n>
                  <a:solidFill>
                    <a:srgbClr val="6600CD"/>
                  </a:solidFill>
                </a:ln>
              </a:rPr>
              <a:t>levantasteis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6407410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693220"/>
          </a:xfrm>
          <a:prstGeom prst="rect">
            <a:avLst/>
          </a:prstGeom>
          <a:solidFill>
            <a:srgbClr val="2B08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337380"/>
            <a:ext cx="9143999" cy="3559084"/>
          </a:xfrm>
        </p:spPr>
        <p:txBody>
          <a:bodyPr>
            <a:normAutofit/>
          </a:bodyPr>
          <a:lstStyle/>
          <a:p>
            <a:r>
              <a:rPr lang="es-ES_tradnl" sz="4800" i="1" dirty="0" err="1" smtClean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</a:t>
            </a:r>
            <a:r>
              <a:rPr lang="es-ES_tradnl" sz="4800" i="1" dirty="0" smtClean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4800" i="1" dirty="0" err="1" smtClean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preterite</a:t>
            </a:r>
            <a:r>
              <a:rPr lang="es-ES_tradnl" sz="4800" i="1" dirty="0" smtClean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of </a:t>
            </a:r>
            <a:r>
              <a:rPr lang="mr-IN" sz="4800" i="1" dirty="0" smtClean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–</a:t>
            </a:r>
            <a:r>
              <a:rPr lang="es-ES_tradnl" sz="4800" i="1" dirty="0" smtClean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car, -gar, -zar </a:t>
            </a:r>
            <a:r>
              <a:rPr lang="es-ES_tradnl" sz="4800" i="1" dirty="0" err="1" smtClean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verbs</a:t>
            </a:r>
            <a:endParaRPr lang="es-ES_tradnl" sz="4800" i="1" dirty="0" smtClean="0"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0" y="169322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"/>
            <a:ext cx="9144000" cy="1470025"/>
          </a:xfrm>
        </p:spPr>
        <p:txBody>
          <a:bodyPr>
            <a:normAutofit/>
          </a:bodyPr>
          <a:lstStyle/>
          <a:p>
            <a:r>
              <a:rPr lang="es-ES_tradnl" sz="700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Unidad 6</a:t>
            </a:r>
            <a:endParaRPr lang="es-ES_tradnl" sz="7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564648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" y="1143000"/>
            <a:ext cx="9143998" cy="5715000"/>
          </a:xfrm>
        </p:spPr>
        <p:txBody>
          <a:bodyPr>
            <a:normAutofit/>
          </a:bodyPr>
          <a:lstStyle/>
          <a:p>
            <a:pPr>
              <a:spcAft>
                <a:spcPts val="3600"/>
              </a:spcAft>
            </a:pPr>
            <a:r>
              <a:rPr lang="en-US" altLang="ja-JP" sz="36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Regular </a:t>
            </a:r>
            <a:r>
              <a:rPr lang="en-US" altLang="ja-JP" sz="36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verbs that end in </a:t>
            </a:r>
            <a:r>
              <a:rPr lang="mr-IN" altLang="ja-JP" sz="3600" dirty="0" smtClean="0">
                <a:ln>
                  <a:solidFill>
                    <a:srgbClr val="0080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–</a:t>
            </a:r>
            <a:r>
              <a:rPr lang="en-US" altLang="ja-JP" sz="3600" dirty="0" smtClean="0">
                <a:ln>
                  <a:solidFill>
                    <a:srgbClr val="0080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car</a:t>
            </a:r>
            <a:r>
              <a:rPr lang="en-US" altLang="ja-JP" sz="36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, </a:t>
            </a:r>
            <a:r>
              <a:rPr lang="en-US" altLang="ja-JP" sz="3600" dirty="0" smtClean="0">
                <a:ln>
                  <a:solidFill>
                    <a:srgbClr val="FFFF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-gar </a:t>
            </a:r>
            <a:r>
              <a:rPr lang="en-US" altLang="ja-JP" sz="36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and </a:t>
            </a:r>
            <a:r>
              <a:rPr lang="mr-IN" altLang="ja-JP" sz="3600" dirty="0" smtClean="0">
                <a:ln>
                  <a:solidFill>
                    <a:srgbClr val="0000FF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–</a:t>
            </a:r>
            <a:r>
              <a:rPr lang="en-US" altLang="ja-JP" sz="3600" dirty="0" err="1" smtClean="0">
                <a:ln>
                  <a:solidFill>
                    <a:srgbClr val="0000FF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zar</a:t>
            </a:r>
            <a:r>
              <a:rPr lang="en-US" altLang="ja-JP" sz="3600" dirty="0" smtClean="0">
                <a:ln>
                  <a:solidFill>
                    <a:srgbClr val="0000FF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36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have a spelling change in the yo form of the preterite. </a:t>
            </a:r>
            <a:endParaRPr lang="en-US" altLang="ja-JP" sz="3600" dirty="0" smtClean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altLang="ja-JP" sz="36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This </a:t>
            </a:r>
            <a:r>
              <a:rPr lang="en-US" altLang="ja-JP" sz="36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change allows these words to maintain their original sound. 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2B08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 txBox="1">
            <a:spLocks/>
          </p:cNvSpPr>
          <p:nvPr/>
        </p:nvSpPr>
        <p:spPr>
          <a:xfrm>
            <a:off x="0" y="0"/>
            <a:ext cx="9144000" cy="9702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0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Verbos</a:t>
            </a:r>
            <a:r>
              <a:rPr lang="en-US" sz="5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mr-IN" sz="5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–</a:t>
            </a:r>
            <a:r>
              <a:rPr lang="en-US" sz="5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CAR/-GAR/-ZAR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370619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bldLvl="5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2B08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5574664"/>
          </a:xfrm>
        </p:spPr>
        <p:txBody>
          <a:bodyPr>
            <a:normAutofit lnSpcReduction="10000"/>
          </a:bodyPr>
          <a:lstStyle/>
          <a:p>
            <a:pPr algn="l">
              <a:spcAft>
                <a:spcPts val="600"/>
              </a:spcAft>
              <a:defRPr/>
            </a:pP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Verbs that end in –CAR, -GAR or –ZAR will make spelling changes in the </a:t>
            </a:r>
            <a:r>
              <a:rPr lang="ja-JP" alt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“</a:t>
            </a:r>
            <a:r>
              <a:rPr lang="en-US" sz="3600" dirty="0" err="1">
                <a:ln>
                  <a:solidFill>
                    <a:srgbClr val="FF00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yo</a:t>
            </a:r>
            <a:r>
              <a:rPr lang="ja-JP" alt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”</a:t>
            </a: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form </a:t>
            </a:r>
            <a:r>
              <a:rPr lang="en-US" sz="3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preterite</a:t>
            </a: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only.</a:t>
            </a:r>
          </a:p>
          <a:p>
            <a:pPr algn="l">
              <a:defRPr/>
            </a:pP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-CAR</a:t>
            </a:r>
          </a:p>
          <a:p>
            <a:pPr lvl="1" algn="l">
              <a:defRPr/>
            </a:pPr>
            <a:r>
              <a:rPr lang="en-US" sz="3600" dirty="0" err="1">
                <a:ln>
                  <a:solidFill>
                    <a:srgbClr val="0080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c</a:t>
            </a:r>
            <a:r>
              <a:rPr lang="en-US" sz="3600" dirty="0" err="1">
                <a:ln>
                  <a:solidFill>
                    <a:srgbClr val="0080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Wingdings" charset="0"/>
                <a:ea typeface="ＭＳ Ｐゴシック" charset="0"/>
                <a:cs typeface="Wingdings" charset="0"/>
              </a:rPr>
              <a:t></a:t>
            </a:r>
            <a:r>
              <a:rPr lang="en-US" sz="3600" dirty="0" err="1">
                <a:ln>
                  <a:solidFill>
                    <a:srgbClr val="0080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Wingdings" charset="0"/>
              </a:rPr>
              <a:t>qu</a:t>
            </a: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Wingdings" charset="0"/>
              </a:rPr>
              <a:t>             </a:t>
            </a:r>
            <a:r>
              <a:rPr lang="en-US" sz="3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Wingdings" charset="0"/>
              </a:rPr>
              <a:t>Buscar</a:t>
            </a:r>
            <a:r>
              <a:rPr lang="en-US" sz="3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Wingdings" charset="0"/>
                <a:ea typeface="ＭＳ Ｐゴシック" charset="0"/>
                <a:cs typeface="Wingdings" charset="0"/>
              </a:rPr>
              <a:t></a:t>
            </a:r>
            <a:r>
              <a:rPr lang="en-US" sz="3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Wingdings" charset="0"/>
              </a:rPr>
              <a:t>bus</a:t>
            </a:r>
            <a:r>
              <a:rPr lang="en-US" sz="3600" dirty="0" err="1">
                <a:ln>
                  <a:solidFill>
                    <a:srgbClr val="0080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Wingdings" charset="0"/>
              </a:rPr>
              <a:t>qu</a:t>
            </a:r>
            <a:r>
              <a:rPr lang="en-US" sz="3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Wingdings" charset="0"/>
              </a:rPr>
              <a:t>é</a:t>
            </a:r>
            <a:endParaRPr lang="en-US" sz="36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ヒラギノ角ゴ Pro W3" charset="0"/>
            </a:endParaRPr>
          </a:p>
          <a:p>
            <a:pPr algn="l">
              <a:defRPr/>
            </a:pP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-GAR</a:t>
            </a:r>
          </a:p>
          <a:p>
            <a:pPr lvl="1" algn="l">
              <a:defRPr/>
            </a:pPr>
            <a:r>
              <a:rPr lang="en-US" sz="3600" dirty="0" err="1">
                <a:ln>
                  <a:solidFill>
                    <a:srgbClr val="FFFF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g</a:t>
            </a:r>
            <a:r>
              <a:rPr lang="en-US" sz="3600" dirty="0" err="1">
                <a:ln>
                  <a:solidFill>
                    <a:srgbClr val="FFFF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Wingdings" charset="0"/>
                <a:ea typeface="ＭＳ Ｐゴシック" charset="0"/>
                <a:cs typeface="Wingdings" charset="0"/>
              </a:rPr>
              <a:t></a:t>
            </a:r>
            <a:r>
              <a:rPr lang="en-US" sz="3600" dirty="0" err="1">
                <a:ln>
                  <a:solidFill>
                    <a:srgbClr val="FFFF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gu</a:t>
            </a: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            </a:t>
            </a:r>
            <a:r>
              <a:rPr lang="en-US" sz="3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Llegar</a:t>
            </a:r>
            <a:r>
              <a:rPr lang="en-US" sz="3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Wingdings" charset="0"/>
                <a:ea typeface="ＭＳ Ｐゴシック" charset="0"/>
                <a:cs typeface="Wingdings" charset="0"/>
              </a:rPr>
              <a:t></a:t>
            </a:r>
            <a:r>
              <a:rPr lang="en-US" sz="3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lle</a:t>
            </a:r>
            <a:r>
              <a:rPr lang="en-US" sz="3600" dirty="0" err="1">
                <a:ln>
                  <a:solidFill>
                    <a:srgbClr val="FFFF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gu</a:t>
            </a:r>
            <a:r>
              <a:rPr lang="en-US" sz="3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é</a:t>
            </a:r>
            <a:endParaRPr lang="en-US" sz="36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ヒラギノ角ゴ Pro W3" charset="0"/>
            </a:endParaRPr>
          </a:p>
          <a:p>
            <a:pPr algn="l">
              <a:defRPr/>
            </a:pP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-ZAR</a:t>
            </a:r>
          </a:p>
          <a:p>
            <a:pPr lvl="1" algn="l">
              <a:defRPr/>
            </a:pPr>
            <a:r>
              <a:rPr lang="en-US" sz="3600" dirty="0" err="1">
                <a:ln>
                  <a:solidFill>
                    <a:srgbClr val="0000FF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z</a:t>
            </a:r>
            <a:r>
              <a:rPr lang="en-US" sz="3600" dirty="0" err="1">
                <a:ln>
                  <a:solidFill>
                    <a:srgbClr val="0000FF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Wingdings" charset="0"/>
                <a:ea typeface="ＭＳ Ｐゴシック" charset="0"/>
                <a:cs typeface="Wingdings" charset="0"/>
              </a:rPr>
              <a:t></a:t>
            </a:r>
            <a:r>
              <a:rPr lang="en-US" sz="3600" dirty="0" err="1">
                <a:ln>
                  <a:solidFill>
                    <a:srgbClr val="0000FF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c</a:t>
            </a: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              </a:t>
            </a:r>
            <a:r>
              <a:rPr lang="en-US" sz="36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Almorzar</a:t>
            </a:r>
            <a:r>
              <a:rPr lang="en-US" sz="36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Wingdings" charset="0"/>
                <a:ea typeface="ＭＳ Ｐゴシック" charset="0"/>
                <a:cs typeface="Wingdings" charset="0"/>
              </a:rPr>
              <a:t></a:t>
            </a:r>
            <a:r>
              <a:rPr lang="en-US" sz="36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almor</a:t>
            </a:r>
            <a:r>
              <a:rPr lang="en-US" sz="3600" dirty="0" err="1" smtClean="0">
                <a:ln>
                  <a:solidFill>
                    <a:srgbClr val="0000FF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c</a:t>
            </a:r>
            <a:r>
              <a:rPr lang="en-US" sz="36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é</a:t>
            </a:r>
            <a:endParaRPr lang="en-US" sz="36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ヒラギノ角ゴ Pro W3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Verbos </a:t>
            </a:r>
            <a:r>
              <a:rPr lang="mr-IN" sz="5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–</a:t>
            </a:r>
            <a:r>
              <a:rPr lang="es-ES_tradnl" sz="5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CAR, -GAR, -ZAR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360738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" y="1143000"/>
            <a:ext cx="9143998" cy="5715000"/>
          </a:xfrm>
        </p:spPr>
        <p:txBody>
          <a:bodyPr>
            <a:normAutofit/>
          </a:bodyPr>
          <a:lstStyle/>
          <a:p>
            <a:pPr marL="515938" lvl="1" indent="-284163">
              <a:buFont typeface="Arial"/>
              <a:buChar char="•"/>
            </a:pPr>
            <a:r>
              <a:rPr lang="en-US" sz="36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Yo </a:t>
            </a:r>
            <a:r>
              <a:rPr lang="en-US" sz="36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bus</a:t>
            </a:r>
            <a:r>
              <a:rPr lang="en-US" sz="3600" b="1" dirty="0" err="1" smtClean="0">
                <a:ln>
                  <a:solidFill>
                    <a:srgbClr val="008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qu</a:t>
            </a:r>
            <a:r>
              <a:rPr lang="en-US" sz="36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é</a:t>
            </a:r>
            <a:r>
              <a:rPr lang="en-US" sz="36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el </a:t>
            </a:r>
            <a:r>
              <a:rPr lang="en-US" sz="36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bloqueador</a:t>
            </a:r>
            <a:r>
              <a:rPr lang="en-US" sz="36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de sol.</a:t>
            </a:r>
          </a:p>
          <a:p>
            <a:pPr marL="915988" lvl="2" indent="-284163">
              <a:spcAft>
                <a:spcPts val="1200"/>
              </a:spcAft>
            </a:pPr>
            <a:r>
              <a:rPr lang="en-US" sz="3600" i="1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I </a:t>
            </a:r>
            <a:r>
              <a:rPr lang="en-US" sz="3600" i="1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looked for the sunscreen.</a:t>
            </a:r>
          </a:p>
          <a:p>
            <a:pPr marL="515938" lvl="1" indent="-284163">
              <a:buFont typeface="Arial"/>
              <a:buChar char="•"/>
            </a:pPr>
            <a:r>
              <a:rPr lang="en-US" sz="36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Él</a:t>
            </a:r>
            <a:r>
              <a:rPr lang="en-US" sz="36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</a:t>
            </a:r>
            <a:r>
              <a:rPr lang="en-US" sz="36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bus</a:t>
            </a:r>
            <a:r>
              <a:rPr lang="en-US" sz="3600" b="1" dirty="0" err="1" smtClean="0">
                <a:ln>
                  <a:solidFill>
                    <a:srgbClr val="008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c</a:t>
            </a:r>
            <a:r>
              <a:rPr lang="en-US" sz="36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ó</a:t>
            </a:r>
            <a:r>
              <a:rPr lang="en-US" sz="36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</a:t>
            </a:r>
            <a:r>
              <a:rPr lang="en-US" sz="36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las</a:t>
            </a:r>
            <a:r>
              <a:rPr lang="en-US" sz="36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</a:t>
            </a:r>
            <a:r>
              <a:rPr lang="en-US" sz="36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toallas</a:t>
            </a:r>
            <a:r>
              <a:rPr lang="en-US" sz="36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.</a:t>
            </a:r>
          </a:p>
          <a:p>
            <a:pPr marL="915988" lvl="2" indent="-284163">
              <a:spcAft>
                <a:spcPts val="1200"/>
              </a:spcAft>
            </a:pPr>
            <a:r>
              <a:rPr lang="en-US" sz="3600" i="1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He </a:t>
            </a:r>
            <a:r>
              <a:rPr lang="en-US" sz="3600" i="1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looked for the towels. </a:t>
            </a:r>
            <a:endParaRPr lang="en-US" sz="3600" dirty="0" smtClean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ヒラギノ角ゴ Pro W3" charset="0"/>
            </a:endParaRPr>
          </a:p>
          <a:p>
            <a:pPr marL="515938" lvl="1" indent="-284163">
              <a:buFont typeface="Arial"/>
              <a:buChar char="•"/>
            </a:pPr>
            <a:r>
              <a:rPr lang="en-US" sz="36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Yo </a:t>
            </a:r>
            <a:r>
              <a:rPr lang="en-US" sz="36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ju</a:t>
            </a:r>
            <a:r>
              <a:rPr lang="en-US" sz="3600" b="1" dirty="0" err="1" smtClean="0">
                <a:ln>
                  <a:solidFill>
                    <a:srgbClr val="FFFF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gu</a:t>
            </a:r>
            <a:r>
              <a:rPr lang="en-US" sz="36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é</a:t>
            </a:r>
            <a:r>
              <a:rPr lang="en-US" sz="36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al </a:t>
            </a:r>
            <a:r>
              <a:rPr lang="en-US" sz="36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béisbol</a:t>
            </a:r>
            <a:r>
              <a:rPr lang="en-US" sz="36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.</a:t>
            </a:r>
            <a:r>
              <a:rPr lang="en-US" sz="3600" i="1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</a:t>
            </a:r>
            <a:endParaRPr lang="en-US" sz="3600" i="1" dirty="0" smtClean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ヒラギノ角ゴ Pro W3" charset="0"/>
            </a:endParaRPr>
          </a:p>
          <a:p>
            <a:pPr marL="915988" lvl="2" indent="-284163"/>
            <a:r>
              <a:rPr lang="en-US" sz="3600" i="1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I </a:t>
            </a:r>
            <a:r>
              <a:rPr lang="en-US" sz="3600" i="1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played baseball</a:t>
            </a:r>
            <a:r>
              <a:rPr lang="en-US" sz="3600" i="1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.</a:t>
            </a:r>
            <a:endParaRPr lang="en-US" sz="3600" dirty="0" smtClean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ヒラギノ角ゴ Pro W3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2B08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 txBox="1">
            <a:spLocks/>
          </p:cNvSpPr>
          <p:nvPr/>
        </p:nvSpPr>
        <p:spPr>
          <a:xfrm>
            <a:off x="0" y="0"/>
            <a:ext cx="9144000" cy="9702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50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Examples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176764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bldLvl="5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" y="1143000"/>
            <a:ext cx="9143998" cy="5715000"/>
          </a:xfrm>
        </p:spPr>
        <p:txBody>
          <a:bodyPr>
            <a:normAutofit/>
          </a:bodyPr>
          <a:lstStyle/>
          <a:p>
            <a:pPr marL="515938" lvl="1" indent="-284163">
              <a:buFont typeface="Arial"/>
              <a:buChar char="•"/>
            </a:pPr>
            <a:r>
              <a:rPr lang="en-US" sz="36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Ellas </a:t>
            </a:r>
            <a:r>
              <a:rPr lang="en-US" sz="36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ju</a:t>
            </a:r>
            <a:r>
              <a:rPr lang="en-US" sz="3600" b="1" dirty="0" err="1" smtClean="0">
                <a:ln>
                  <a:solidFill>
                    <a:srgbClr val="FFFF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g</a:t>
            </a:r>
            <a:r>
              <a:rPr lang="en-US" sz="36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aron</a:t>
            </a:r>
            <a:r>
              <a:rPr lang="en-US" sz="36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al </a:t>
            </a:r>
            <a:r>
              <a:rPr lang="en-US" sz="36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fútbol</a:t>
            </a:r>
            <a:r>
              <a:rPr lang="en-US" sz="36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. </a:t>
            </a:r>
            <a:endParaRPr lang="en-US" sz="3600" dirty="0" smtClean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ヒラギノ角ゴ Pro W3" charset="0"/>
            </a:endParaRPr>
          </a:p>
          <a:p>
            <a:pPr marL="915988" lvl="2" indent="-284163">
              <a:spcAft>
                <a:spcPts val="1200"/>
              </a:spcAft>
            </a:pPr>
            <a:r>
              <a:rPr lang="en-US" sz="3600" i="1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They </a:t>
            </a:r>
            <a:r>
              <a:rPr lang="en-US" sz="3600" i="1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played soccer</a:t>
            </a:r>
            <a:r>
              <a:rPr lang="en-US" sz="3600" i="1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.</a:t>
            </a:r>
            <a:endParaRPr lang="en-US" sz="3600" dirty="0" smtClean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ヒラギノ角ゴ Pro W3" charset="0"/>
            </a:endParaRPr>
          </a:p>
          <a:p>
            <a:pPr marL="515938" lvl="1" indent="-284163">
              <a:buFont typeface="Arial"/>
              <a:buChar char="•"/>
            </a:pPr>
            <a:r>
              <a:rPr lang="en-US" sz="36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Yo </a:t>
            </a:r>
            <a:r>
              <a:rPr lang="en-US" sz="36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almor</a:t>
            </a:r>
            <a:r>
              <a:rPr lang="en-US" sz="3600" b="1" dirty="0" err="1" smtClean="0">
                <a:ln>
                  <a:solidFill>
                    <a:srgbClr val="0000FF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c</a:t>
            </a:r>
            <a:r>
              <a:rPr lang="en-US" sz="36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é</a:t>
            </a:r>
            <a:r>
              <a:rPr lang="en-US" sz="36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a la </a:t>
            </a:r>
            <a:r>
              <a:rPr lang="en-US" sz="36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una</a:t>
            </a:r>
            <a:r>
              <a:rPr lang="en-US" sz="36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.</a:t>
            </a:r>
          </a:p>
          <a:p>
            <a:pPr marL="915988" lvl="2" indent="-284163">
              <a:spcAft>
                <a:spcPts val="1200"/>
              </a:spcAft>
            </a:pPr>
            <a:r>
              <a:rPr lang="en-US" sz="36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</a:t>
            </a:r>
            <a:r>
              <a:rPr lang="en-US" sz="3600" i="1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I ate lunch at </a:t>
            </a:r>
            <a:r>
              <a:rPr lang="en-US" sz="3600" i="1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one.</a:t>
            </a:r>
            <a:endParaRPr lang="en-US" sz="3600" i="1" dirty="0" smtClean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ヒラギノ角ゴ Pro W3" charset="0"/>
            </a:endParaRPr>
          </a:p>
          <a:p>
            <a:pPr marL="515938" lvl="1" indent="-284163">
              <a:buFont typeface="Arial"/>
              <a:buChar char="•"/>
            </a:pPr>
            <a:r>
              <a:rPr lang="en-US" sz="36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¿A </a:t>
            </a:r>
            <a:r>
              <a:rPr lang="en-US" sz="36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qué</a:t>
            </a:r>
            <a:r>
              <a:rPr lang="en-US" sz="36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</a:t>
            </a:r>
            <a:r>
              <a:rPr lang="en-US" sz="36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hora</a:t>
            </a:r>
            <a:r>
              <a:rPr lang="en-US" sz="36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</a:t>
            </a:r>
            <a:r>
              <a:rPr lang="en-US" sz="36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almor</a:t>
            </a:r>
            <a:r>
              <a:rPr lang="en-US" sz="3600" b="1" dirty="0" err="1" smtClean="0">
                <a:ln>
                  <a:solidFill>
                    <a:srgbClr val="0000FF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z</a:t>
            </a:r>
            <a:r>
              <a:rPr lang="en-US" sz="36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aste</a:t>
            </a:r>
            <a:r>
              <a:rPr lang="en-US" sz="36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</a:t>
            </a:r>
            <a:r>
              <a:rPr lang="en-US" sz="36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tú</a:t>
            </a:r>
            <a:r>
              <a:rPr lang="en-US" sz="36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? </a:t>
            </a:r>
            <a:endParaRPr lang="en-US" sz="3600" dirty="0" smtClean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ヒラギノ角ゴ Pro W3" charset="0"/>
            </a:endParaRPr>
          </a:p>
          <a:p>
            <a:pPr marL="915988" lvl="2" indent="-284163"/>
            <a:r>
              <a:rPr lang="en-US" sz="3600" i="1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At </a:t>
            </a:r>
            <a:r>
              <a:rPr lang="en-US" sz="3600" i="1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what time did you eat lunch</a:t>
            </a:r>
            <a:r>
              <a:rPr lang="en-US" sz="3600" i="1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?</a:t>
            </a:r>
            <a:endParaRPr lang="en-US" sz="3600" dirty="0" smtClean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ヒラギノ角ゴ Pro W3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2B08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 txBox="1">
            <a:spLocks/>
          </p:cNvSpPr>
          <p:nvPr/>
        </p:nvSpPr>
        <p:spPr>
          <a:xfrm>
            <a:off x="0" y="0"/>
            <a:ext cx="9144000" cy="9702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50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Examples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039854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bldLvl="5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2B08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5715000"/>
          </a:xfrm>
        </p:spPr>
        <p:txBody>
          <a:bodyPr>
            <a:normAutofit/>
          </a:bodyPr>
          <a:lstStyle/>
          <a:p>
            <a:pPr marL="514350" indent="-514350" algn="l" defTabSz="914400">
              <a:spcBef>
                <a:spcPts val="0"/>
              </a:spcBef>
              <a:buAutoNum type="arabicPeriod"/>
              <a:defRPr/>
            </a:pPr>
            <a:r>
              <a:rPr lang="es-ES_tradnl" sz="34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Yo _________ (almorzar) con Juana el sábado pasado.</a:t>
            </a:r>
          </a:p>
          <a:p>
            <a:pPr algn="l" defTabSz="914400">
              <a:spcBef>
                <a:spcPts val="0"/>
              </a:spcBef>
              <a:defRPr/>
            </a:pPr>
            <a:endParaRPr lang="es-ES_tradnl" sz="3400" dirty="0" smtClean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514350" indent="-514350" algn="l" defTabSz="914400">
              <a:spcBef>
                <a:spcPts val="0"/>
              </a:spcBef>
              <a:buAutoNum type="arabicPeriod"/>
              <a:defRPr/>
            </a:pPr>
            <a:r>
              <a:rPr lang="es-ES_tradnl" sz="34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Tú __________ (almorzar) a la una.</a:t>
            </a:r>
          </a:p>
          <a:p>
            <a:pPr algn="l" defTabSz="914400">
              <a:spcBef>
                <a:spcPts val="0"/>
              </a:spcBef>
              <a:defRPr/>
            </a:pPr>
            <a:endParaRPr lang="es-ES_tradnl" sz="3400" dirty="0" smtClean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514350" indent="-514350" algn="l" defTabSz="914400">
              <a:spcBef>
                <a:spcPts val="0"/>
              </a:spcBef>
              <a:buAutoNum type="arabicPeriod"/>
              <a:defRPr/>
            </a:pPr>
            <a:r>
              <a:rPr lang="es-ES_tradnl" sz="34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Yo ________ (llegar) a la fiesta muy tarde.</a:t>
            </a:r>
          </a:p>
          <a:p>
            <a:pPr marL="514350" indent="-514350" algn="l" defTabSz="914400">
              <a:spcBef>
                <a:spcPts val="0"/>
              </a:spcBef>
              <a:buAutoNum type="arabicPeriod"/>
              <a:defRPr/>
            </a:pPr>
            <a:endParaRPr lang="es-ES_tradnl" sz="3400" dirty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514350" indent="-514350" algn="l" defTabSz="914400">
              <a:spcBef>
                <a:spcPts val="0"/>
              </a:spcBef>
              <a:buAutoNum type="arabicPeriod"/>
              <a:defRPr/>
            </a:pPr>
            <a:r>
              <a:rPr lang="es-ES_tradnl" sz="34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María _______ (llegar) temprano. </a:t>
            </a:r>
          </a:p>
          <a:p>
            <a:pPr marL="514350" indent="-514350" algn="l" defTabSz="914400">
              <a:spcBef>
                <a:spcPts val="0"/>
              </a:spcBef>
              <a:buAutoNum type="arabicPeriod"/>
              <a:defRPr/>
            </a:pPr>
            <a:endParaRPr lang="es-ES_tradnl" sz="3400" dirty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514350" indent="-514350" algn="l" defTabSz="914400">
              <a:spcBef>
                <a:spcPts val="0"/>
              </a:spcBef>
              <a:buAutoNum type="arabicPeriod"/>
              <a:defRPr/>
            </a:pPr>
            <a:r>
              <a:rPr lang="es-ES_tradnl" sz="34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Yo ______ (sacar) buenas notas</a:t>
            </a:r>
            <a:r>
              <a:rPr lang="es-ES_tradnl" sz="34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.</a:t>
            </a:r>
            <a:endParaRPr lang="es-ES_tradnl" sz="3400" dirty="0" smtClean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Prueba de práctica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79929" y="1154265"/>
            <a:ext cx="16145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n>
                  <a:solidFill>
                    <a:srgbClr val="6600CD"/>
                  </a:solidFill>
                </a:ln>
              </a:rPr>
              <a:t>almorcé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79929" y="3764043"/>
            <a:ext cx="16145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n>
                  <a:solidFill>
                    <a:srgbClr val="6600CD"/>
                  </a:solidFill>
                </a:ln>
              </a:rPr>
              <a:t>llegué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305664" y="2716272"/>
            <a:ext cx="19131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n>
                  <a:solidFill>
                    <a:srgbClr val="6600CD"/>
                  </a:solidFill>
                </a:ln>
              </a:rPr>
              <a:t>almorzaste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747251" y="4752169"/>
            <a:ext cx="16145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n>
                  <a:solidFill>
                    <a:srgbClr val="6600CD"/>
                  </a:solidFill>
                </a:ln>
              </a:rPr>
              <a:t>llegó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030568" y="5821031"/>
            <a:ext cx="16145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n>
                  <a:solidFill>
                    <a:srgbClr val="6600CD"/>
                  </a:solidFill>
                </a:ln>
              </a:rPr>
              <a:t>saqué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16688839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8" grpId="0"/>
      <p:bldP spid="19" grpId="0"/>
      <p:bldP spid="2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2B08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715001"/>
          </a:xfrm>
        </p:spPr>
        <p:txBody>
          <a:bodyPr>
            <a:normAutofit/>
          </a:bodyPr>
          <a:lstStyle/>
          <a:p>
            <a:pPr algn="l" defTabSz="914400">
              <a:lnSpc>
                <a:spcPct val="200000"/>
              </a:lnSpc>
              <a:spcBef>
                <a:spcPts val="0"/>
              </a:spcBef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6</a:t>
            </a:r>
            <a:r>
              <a:rPr lang="es-ES_tradnl" sz="34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. Ellos ________ (sacar) la basura.   </a:t>
            </a:r>
          </a:p>
          <a:p>
            <a:pPr marR="0" lvl="0" algn="l" defTabSz="91440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7</a:t>
            </a:r>
            <a:r>
              <a:rPr lang="es-ES_tradnl" sz="34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. Yo _______ (jugar) al tenis ayer. </a:t>
            </a:r>
          </a:p>
          <a:p>
            <a:pPr marR="0" lvl="0" algn="l" defTabSz="91440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ES_tradnl" sz="34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8. Tú _______ (jugar) al béisbol.</a:t>
            </a:r>
          </a:p>
          <a:p>
            <a:pPr marL="457200" indent="-457200" algn="l" defTabSz="914400">
              <a:lnSpc>
                <a:spcPct val="200000"/>
              </a:lnSpc>
              <a:spcBef>
                <a:spcPts val="0"/>
              </a:spcBef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9</a:t>
            </a:r>
            <a:r>
              <a:rPr lang="es-ES_tradnl" sz="34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. Yo _______ (tocar) la guitarra anoche.</a:t>
            </a:r>
          </a:p>
          <a:p>
            <a:pPr marL="457200" indent="-457200" algn="l" defTabSz="914400">
              <a:lnSpc>
                <a:spcPct val="200000"/>
              </a:lnSpc>
              <a:spcBef>
                <a:spcPts val="0"/>
              </a:spcBef>
              <a:defRPr/>
            </a:pPr>
            <a:r>
              <a:rPr lang="es-ES_tradnl" sz="34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10. José ______ (tocar) la guitarra anoche.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Prueba de práctica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26602" y="1639760"/>
            <a:ext cx="16145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n>
                  <a:solidFill>
                    <a:srgbClr val="6600CD"/>
                  </a:solidFill>
                </a:ln>
              </a:rPr>
              <a:t>sacaron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71748" y="2622099"/>
            <a:ext cx="16145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n>
                  <a:solidFill>
                    <a:srgbClr val="6600CD"/>
                  </a:solidFill>
                </a:ln>
              </a:rPr>
              <a:t>jugué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67787" y="3703535"/>
            <a:ext cx="16145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n>
                  <a:solidFill>
                    <a:srgbClr val="6600CD"/>
                  </a:solidFill>
                </a:ln>
              </a:rPr>
              <a:t>jugaste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94068" y="4671797"/>
            <a:ext cx="16145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n>
                  <a:solidFill>
                    <a:srgbClr val="6600CD"/>
                  </a:solidFill>
                </a:ln>
              </a:rPr>
              <a:t>toqué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626602" y="5763623"/>
            <a:ext cx="13910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n>
                  <a:solidFill>
                    <a:srgbClr val="6600CD"/>
                  </a:solidFill>
                </a:ln>
              </a:rPr>
              <a:t>tocó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9547360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" y="1332560"/>
            <a:ext cx="9143998" cy="5525440"/>
          </a:xfrm>
        </p:spPr>
        <p:txBody>
          <a:bodyPr>
            <a:normAutofit lnSpcReduction="10000"/>
          </a:bodyPr>
          <a:lstStyle/>
          <a:p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A </a:t>
            </a:r>
            <a:r>
              <a:rPr lang="en-US" sz="4000" dirty="0">
                <a:ln>
                  <a:solidFill>
                    <a:srgbClr val="0000FF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tense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tells you when the action took place. The </a:t>
            </a:r>
            <a:r>
              <a:rPr lang="en-US" sz="4000" dirty="0">
                <a:ln>
                  <a:solidFill>
                    <a:srgbClr val="0000FF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preterite tense 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is one of </a:t>
            </a:r>
            <a:r>
              <a:rPr lang="en-US" sz="4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two 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main past tenses in Spanish</a:t>
            </a:r>
            <a:r>
              <a:rPr lang="en-US" sz="4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.</a:t>
            </a:r>
            <a:endParaRPr lang="en-US" altLang="ja-JP" sz="4000" dirty="0" smtClean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buClr>
                <a:schemeClr val="tx1"/>
              </a:buClr>
            </a:pPr>
            <a:r>
              <a:rPr lang="en-US" sz="40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The preterite is for:</a:t>
            </a:r>
            <a:endParaRPr lang="en-US" sz="4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ヒラギノ角ゴ Pro W3" charset="0"/>
              <a:cs typeface="ヒラギノ角ゴ Pro W3" charset="0"/>
            </a:endParaRPr>
          </a:p>
          <a:p>
            <a:pPr marL="800100" lvl="1" indent="-282575">
              <a:buClr>
                <a:schemeClr val="tx1"/>
              </a:buClr>
              <a:buFont typeface="Times" charset="0"/>
              <a:buChar char="•"/>
            </a:pP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Actions completed in the </a:t>
            </a:r>
            <a:r>
              <a:rPr lang="en-US" sz="36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past.</a:t>
            </a:r>
            <a:endParaRPr lang="en-US" sz="36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ヒラギノ角ゴ Pro W3" charset="0"/>
              <a:cs typeface="ヒラギノ角ゴ Pro W3" charset="0"/>
            </a:endParaRPr>
          </a:p>
          <a:p>
            <a:pPr marL="800100" lvl="1" indent="-282575">
              <a:buClr>
                <a:schemeClr val="tx1"/>
              </a:buClr>
              <a:buFont typeface="Times" charset="0"/>
              <a:buChar char="•"/>
            </a:pP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Actions with clearly defined beginnings or endings in </a:t>
            </a:r>
            <a:r>
              <a:rPr lang="en-US" sz="36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past.</a:t>
            </a:r>
            <a:endParaRPr lang="en-US" sz="36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ヒラギノ角ゴ Pro W3" charset="0"/>
              <a:cs typeface="ヒラギノ角ゴ Pro W3" charset="0"/>
            </a:endParaRPr>
          </a:p>
          <a:p>
            <a:pPr marL="800100" lvl="1" indent="-282575">
              <a:buClr>
                <a:schemeClr val="tx1"/>
              </a:buClr>
              <a:buFont typeface="Times" charset="0"/>
              <a:buChar char="•"/>
            </a:pP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Actions repeated a specific number of times in the </a:t>
            </a:r>
            <a:r>
              <a:rPr lang="en-US" sz="36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past.</a:t>
            </a:r>
            <a:endParaRPr lang="en-US" sz="36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2B08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 txBox="1">
            <a:spLocks/>
          </p:cNvSpPr>
          <p:nvPr/>
        </p:nvSpPr>
        <p:spPr>
          <a:xfrm>
            <a:off x="0" y="0"/>
            <a:ext cx="9144000" cy="9702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50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</a:t>
            </a:r>
            <a:r>
              <a:rPr lang="es-ES_tradnl" sz="5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50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Preterite</a:t>
            </a:r>
            <a:r>
              <a:rPr lang="es-ES_tradnl" sz="5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Tense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976506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" y="1332560"/>
            <a:ext cx="9143998" cy="5525440"/>
          </a:xfrm>
        </p:spPr>
        <p:txBody>
          <a:bodyPr>
            <a:normAutofit/>
          </a:bodyPr>
          <a:lstStyle/>
          <a:p>
            <a:r>
              <a:rPr lang="en-US" altLang="ja-JP" sz="4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In English, regular verbs in the past tense end in </a:t>
            </a:r>
            <a:r>
              <a:rPr lang="mr-IN" altLang="ja-JP" sz="4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–</a:t>
            </a:r>
            <a:r>
              <a:rPr lang="en-US" altLang="ja-JP" sz="4000" i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ed. </a:t>
            </a:r>
          </a:p>
          <a:p>
            <a:pPr lvl="1"/>
            <a:r>
              <a:rPr lang="en-US" altLang="ja-JP" sz="38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You </a:t>
            </a:r>
            <a:r>
              <a:rPr lang="en-US" altLang="ja-JP" sz="3800" b="1" dirty="0" smtClean="0">
                <a:ln>
                  <a:solidFill>
                    <a:srgbClr val="0080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lifted</a:t>
            </a:r>
            <a:r>
              <a:rPr lang="en-US" altLang="ja-JP" sz="38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weights yesterday.</a:t>
            </a:r>
          </a:p>
          <a:p>
            <a:pPr lvl="1"/>
            <a:r>
              <a:rPr lang="en-US" altLang="ja-JP" sz="38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Michelle </a:t>
            </a:r>
            <a:r>
              <a:rPr lang="en-US" altLang="ja-JP" sz="3800" b="1" dirty="0" smtClean="0">
                <a:ln>
                  <a:solidFill>
                    <a:srgbClr val="0080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walked</a:t>
            </a:r>
            <a:r>
              <a:rPr lang="en-US" altLang="ja-JP" sz="38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to the park last week.</a:t>
            </a:r>
          </a:p>
          <a:p>
            <a:pPr lvl="1"/>
            <a:r>
              <a:rPr lang="en-US" altLang="ja-JP" sz="38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We </a:t>
            </a:r>
            <a:r>
              <a:rPr lang="en-US" altLang="ja-JP" sz="3800" b="1" dirty="0" smtClean="0">
                <a:ln>
                  <a:solidFill>
                    <a:srgbClr val="0080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skated</a:t>
            </a:r>
            <a:r>
              <a:rPr lang="en-US" altLang="ja-JP" sz="38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last Friday.</a:t>
            </a:r>
          </a:p>
          <a:p>
            <a:pPr lvl="1"/>
            <a:r>
              <a:rPr lang="en-US" altLang="ja-JP" sz="38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I </a:t>
            </a:r>
            <a:r>
              <a:rPr lang="en-US" altLang="ja-JP" sz="3800" b="1" dirty="0" smtClean="0">
                <a:ln>
                  <a:solidFill>
                    <a:srgbClr val="0080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rented</a:t>
            </a:r>
            <a:r>
              <a:rPr lang="en-US" altLang="ja-JP" sz="38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a movie yesterday.</a:t>
            </a:r>
            <a:endParaRPr lang="en-US" altLang="ja-JP" sz="38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2B08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 txBox="1">
            <a:spLocks/>
          </p:cNvSpPr>
          <p:nvPr/>
        </p:nvSpPr>
        <p:spPr>
          <a:xfrm>
            <a:off x="0" y="0"/>
            <a:ext cx="9144000" cy="9702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50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</a:t>
            </a:r>
            <a:r>
              <a:rPr lang="es-ES_tradnl" sz="5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50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Preterite</a:t>
            </a:r>
            <a:r>
              <a:rPr lang="es-ES_tradnl" sz="5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Tense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468230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bldLvl="5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" y="1332560"/>
            <a:ext cx="9143998" cy="5525440"/>
          </a:xfrm>
        </p:spPr>
        <p:txBody>
          <a:bodyPr>
            <a:normAutofit fontScale="92500"/>
          </a:bodyPr>
          <a:lstStyle/>
          <a:p>
            <a:r>
              <a:rPr lang="en-US" sz="4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Words that express the PAST:</a:t>
            </a:r>
            <a:endParaRPr lang="en-US" sz="4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ヒラギノ角ゴ Pro W3" charset="0"/>
              <a:cs typeface="ヒラギノ角ゴ Pro W3" charset="0"/>
            </a:endParaRPr>
          </a:p>
          <a:p>
            <a:pPr marL="571500" indent="-288925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Ayer - yesterday</a:t>
            </a:r>
          </a:p>
          <a:p>
            <a:pPr marL="571500" indent="-288925"/>
            <a:r>
              <a:rPr lang="en-US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Anoche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- last night</a:t>
            </a:r>
          </a:p>
          <a:p>
            <a:pPr marL="571500" indent="-288925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La </a:t>
            </a:r>
            <a:r>
              <a:rPr lang="en-US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semana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</a:t>
            </a:r>
            <a:r>
              <a:rPr lang="en-US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pasada</a:t>
            </a: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- last week</a:t>
            </a:r>
          </a:p>
          <a:p>
            <a:pPr marL="571500" indent="-288925"/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El </a:t>
            </a:r>
            <a:r>
              <a:rPr lang="en-US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a</a:t>
            </a:r>
            <a:r>
              <a:rPr lang="en-US" altLang="ja-JP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ño</a:t>
            </a:r>
            <a:r>
              <a:rPr lang="en-US" altLang="ja-JP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pasado</a:t>
            </a:r>
            <a:r>
              <a:rPr lang="en-US" altLang="ja-JP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- last year</a:t>
            </a:r>
          </a:p>
          <a:p>
            <a:pPr marL="571500" indent="-288925"/>
            <a:r>
              <a:rPr lang="en-US" altLang="ja-JP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Ayer </a:t>
            </a:r>
            <a:r>
              <a:rPr lang="en-US" altLang="ja-JP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por</a:t>
            </a:r>
            <a:r>
              <a:rPr lang="en-US" altLang="ja-JP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la </a:t>
            </a:r>
            <a:r>
              <a:rPr lang="en-US" altLang="ja-JP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tarde</a:t>
            </a:r>
            <a:r>
              <a:rPr lang="en-US" altLang="ja-JP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- yesterday afternoon</a:t>
            </a:r>
          </a:p>
          <a:p>
            <a:pPr marL="571500" indent="-288925"/>
            <a:r>
              <a:rPr lang="en-US" altLang="ja-JP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Ayer </a:t>
            </a:r>
            <a:r>
              <a:rPr lang="en-US" altLang="ja-JP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por</a:t>
            </a:r>
            <a:r>
              <a:rPr lang="en-US" altLang="ja-JP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la </a:t>
            </a:r>
            <a:r>
              <a:rPr lang="en-US" altLang="ja-JP" sz="4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mañana</a:t>
            </a:r>
            <a:r>
              <a:rPr lang="en-US" altLang="ja-JP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- yesterday morning</a:t>
            </a:r>
            <a:endParaRPr lang="en-US" sz="4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2B08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 txBox="1">
            <a:spLocks/>
          </p:cNvSpPr>
          <p:nvPr/>
        </p:nvSpPr>
        <p:spPr>
          <a:xfrm>
            <a:off x="0" y="0"/>
            <a:ext cx="9144000" cy="9702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50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</a:t>
            </a:r>
            <a:r>
              <a:rPr lang="es-ES_tradnl" sz="5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50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Preterite</a:t>
            </a:r>
            <a:r>
              <a:rPr lang="es-ES_tradnl" sz="5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Tense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397576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2B08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4753464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Preterite -AR Verb Endings</a:t>
            </a:r>
            <a:endParaRPr lang="es-ES_tradnl" sz="4000" dirty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n-US" sz="5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El </a:t>
            </a:r>
            <a:r>
              <a:rPr lang="en-US" sz="50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pret</a:t>
            </a:r>
            <a:r>
              <a:rPr lang="en-US" sz="50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érito</a:t>
            </a:r>
            <a:r>
              <a:rPr lang="en-US" sz="5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de </a:t>
            </a:r>
            <a:r>
              <a:rPr lang="en-US" sz="50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verbos</a:t>
            </a:r>
            <a:r>
              <a:rPr lang="en-US" sz="5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-AR</a:t>
            </a:r>
            <a:endParaRPr lang="es-ES_tradnl" sz="5000" dirty="0">
              <a:solidFill>
                <a:srgbClr val="FF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3155984"/>
              </p:ext>
            </p:extLst>
          </p:nvPr>
        </p:nvGraphicFramePr>
        <p:xfrm>
          <a:off x="1" y="1830874"/>
          <a:ext cx="9143998" cy="3901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4203"/>
                <a:gridCol w="2650702"/>
                <a:gridCol w="2153695"/>
                <a:gridCol w="2885398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Singular</a:t>
                      </a:r>
                      <a:endParaRPr lang="en-US" sz="2800" dirty="0"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2B082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51AD4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Plural</a:t>
                      </a:r>
                    </a:p>
                  </a:txBody>
                  <a:tcPr>
                    <a:solidFill>
                      <a:srgbClr val="2B082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51AD4E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Yo</a:t>
                      </a:r>
                      <a:endParaRPr lang="en-US" sz="3200" dirty="0">
                        <a:solidFill>
                          <a:schemeClr val="tx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082C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 smtClean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 smtClean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3200" i="0" noProof="0" dirty="0" smtClean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Nosotros</a:t>
                      </a:r>
                    </a:p>
                    <a:p>
                      <a:r>
                        <a:rPr lang="es-ES_tradnl" sz="3200" i="0" noProof="0" dirty="0" smtClean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Nosotras</a:t>
                      </a:r>
                      <a:endParaRPr lang="es-ES_tradnl" sz="3200" i="0" noProof="0" dirty="0">
                        <a:solidFill>
                          <a:schemeClr val="tx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082C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 smtClean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</a:tr>
              <a:tr h="794058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Tú</a:t>
                      </a:r>
                      <a:endParaRPr lang="en-US" sz="3200" dirty="0">
                        <a:solidFill>
                          <a:schemeClr val="tx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082C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 smtClean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 smtClean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BDD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3200" i="0" noProof="0" dirty="0" smtClean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Vosotros</a:t>
                      </a:r>
                    </a:p>
                    <a:p>
                      <a:r>
                        <a:rPr lang="es-ES_tradnl" sz="3200" i="0" noProof="0" dirty="0" smtClean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Vosotras</a:t>
                      </a:r>
                      <a:endParaRPr lang="es-ES_tradnl" sz="3200" i="0" noProof="0" dirty="0">
                        <a:solidFill>
                          <a:schemeClr val="tx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082C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 smtClean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BDD2"/>
                    </a:solidFill>
                  </a:tcPr>
                </a:tc>
              </a:tr>
              <a:tr h="794058"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Ud</a:t>
                      </a:r>
                      <a:r>
                        <a:rPr lang="en-US" sz="3200" dirty="0" smtClean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./</a:t>
                      </a:r>
                      <a:r>
                        <a:rPr lang="en-US" sz="3200" dirty="0" err="1" smtClean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él</a:t>
                      </a:r>
                      <a:r>
                        <a:rPr lang="en-US" sz="3200" dirty="0" smtClean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/</a:t>
                      </a:r>
                      <a:r>
                        <a:rPr lang="en-US" sz="3200" dirty="0" err="1" smtClean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ella</a:t>
                      </a:r>
                      <a:endParaRPr lang="en-US" sz="3200" dirty="0">
                        <a:solidFill>
                          <a:schemeClr val="tx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2B082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 smtClean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 smtClean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 smtClean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3200" i="0" kern="1200" noProof="0" dirty="0" smtClean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Uds./ellos/ellas</a:t>
                      </a: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2B082C"/>
                    </a:solidFill>
                  </a:tcPr>
                </a:tc>
                <a:tc>
                  <a:txBody>
                    <a:bodyPr/>
                    <a:lstStyle/>
                    <a:p>
                      <a:pPr marL="34925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1" kern="1200" noProof="0" dirty="0" smtClean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6D9F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7257971"/>
              </p:ext>
            </p:extLst>
          </p:nvPr>
        </p:nvGraphicFramePr>
        <p:xfrm>
          <a:off x="1447800" y="2290164"/>
          <a:ext cx="2568724" cy="85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872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5000" i="0" noProof="0" dirty="0" smtClean="0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-</a:t>
                      </a:r>
                      <a:r>
                        <a:rPr lang="en-US" sz="5000" i="0" noProof="0" dirty="0" err="1" smtClean="0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é</a:t>
                      </a:r>
                      <a:endParaRPr lang="es-ES_tradnl" sz="5000" i="1" noProof="0" dirty="0">
                        <a:solidFill>
                          <a:srgbClr val="FF0000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0488017"/>
              </p:ext>
            </p:extLst>
          </p:nvPr>
        </p:nvGraphicFramePr>
        <p:xfrm>
          <a:off x="1447800" y="3352492"/>
          <a:ext cx="2715984" cy="85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598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5000" i="0" noProof="0" dirty="0" smtClean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-</a:t>
                      </a:r>
                      <a:r>
                        <a:rPr lang="en-US" sz="5000" i="0" noProof="0" dirty="0" err="1" smtClean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aste</a:t>
                      </a:r>
                      <a:endParaRPr lang="es-ES_tradnl" sz="5000" i="1" noProof="0" dirty="0">
                        <a:solidFill>
                          <a:srgbClr val="FF00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6048914"/>
              </p:ext>
            </p:extLst>
          </p:nvPr>
        </p:nvGraphicFramePr>
        <p:xfrm>
          <a:off x="1524000" y="4549875"/>
          <a:ext cx="2492524" cy="85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2524"/>
              </a:tblGrid>
              <a:tr h="6096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5000" i="0" noProof="0" dirty="0" smtClean="0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-</a:t>
                      </a:r>
                      <a:r>
                        <a:rPr lang="es-ES_tradnl" sz="5000" i="0" noProof="0" dirty="0" smtClean="0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ó</a:t>
                      </a:r>
                      <a:endParaRPr lang="es-ES_tradnl" sz="5000" i="0" noProof="0" dirty="0" smtClean="0">
                        <a:solidFill>
                          <a:srgbClr val="FF0000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2003591"/>
              </p:ext>
            </p:extLst>
          </p:nvPr>
        </p:nvGraphicFramePr>
        <p:xfrm>
          <a:off x="6237885" y="2304863"/>
          <a:ext cx="3026234" cy="85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6234"/>
              </a:tblGrid>
              <a:tr h="624334">
                <a:tc>
                  <a:txBody>
                    <a:bodyPr/>
                    <a:lstStyle/>
                    <a:p>
                      <a:r>
                        <a:rPr lang="en-US" sz="5000" i="0" noProof="0" dirty="0" smtClean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-</a:t>
                      </a:r>
                      <a:r>
                        <a:rPr lang="en-US" sz="5000" i="0" noProof="0" dirty="0" err="1" smtClean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amos</a:t>
                      </a:r>
                      <a:endParaRPr lang="es-ES_tradnl" sz="5000" i="1" noProof="0" dirty="0" smtClean="0">
                        <a:solidFill>
                          <a:srgbClr val="FF0000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8635344"/>
              </p:ext>
            </p:extLst>
          </p:nvPr>
        </p:nvGraphicFramePr>
        <p:xfrm>
          <a:off x="6237885" y="3487134"/>
          <a:ext cx="2305601" cy="85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5601"/>
              </a:tblGrid>
              <a:tr h="507173">
                <a:tc>
                  <a:txBody>
                    <a:bodyPr/>
                    <a:lstStyle/>
                    <a:p>
                      <a:r>
                        <a:rPr lang="en-US" sz="5000" i="0" noProof="0" dirty="0" smtClean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-</a:t>
                      </a:r>
                      <a:r>
                        <a:rPr lang="en-US" sz="5000" i="0" noProof="0" dirty="0" err="1" smtClean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asteis</a:t>
                      </a:r>
                      <a:endParaRPr lang="es-ES_tradnl" sz="5000" i="1" noProof="0" dirty="0" smtClean="0">
                        <a:solidFill>
                          <a:srgbClr val="FF0000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9400022"/>
              </p:ext>
            </p:extLst>
          </p:nvPr>
        </p:nvGraphicFramePr>
        <p:xfrm>
          <a:off x="6281675" y="4526835"/>
          <a:ext cx="2811767" cy="85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1767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5000" i="0" noProof="0" dirty="0" smtClean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-</a:t>
                      </a:r>
                      <a:r>
                        <a:rPr lang="en-US" sz="5000" i="0" noProof="0" dirty="0" err="1" smtClean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aron</a:t>
                      </a:r>
                      <a:endParaRPr lang="es-ES_tradnl" sz="5000" i="1" noProof="0" dirty="0" smtClean="0">
                        <a:solidFill>
                          <a:srgbClr val="FF0000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43173" y="5842337"/>
            <a:ext cx="764386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 smtClean="0"/>
              <a:t>Use the </a:t>
            </a:r>
            <a:r>
              <a:rPr lang="en-US" sz="3000" dirty="0" err="1" smtClean="0"/>
              <a:t>preterite</a:t>
            </a:r>
            <a:r>
              <a:rPr lang="en-US" sz="3000" dirty="0" smtClean="0"/>
              <a:t> tense to talk about actions completed in the past.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9194109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2B08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4753464"/>
          </a:xfrm>
        </p:spPr>
        <p:txBody>
          <a:bodyPr>
            <a:normAutofit/>
          </a:bodyPr>
          <a:lstStyle/>
          <a:p>
            <a:r>
              <a:rPr lang="en-US" sz="40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Nadar</a:t>
            </a:r>
            <a:r>
              <a:rPr lang="en-US" sz="40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mr-IN" sz="40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–</a:t>
            </a:r>
            <a:r>
              <a:rPr lang="en-US" sz="40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to swim </a:t>
            </a:r>
            <a:endParaRPr lang="es-ES_tradnl" sz="4000" dirty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 fontScale="90000"/>
          </a:bodyPr>
          <a:lstStyle/>
          <a:p>
            <a:r>
              <a:rPr lang="en-US" sz="50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Ejemplo</a:t>
            </a:r>
            <a:r>
              <a:rPr lang="en-US" sz="5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mr-IN" sz="5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–</a:t>
            </a:r>
            <a:r>
              <a:rPr lang="en-US" sz="5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US" sz="50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Verbo</a:t>
            </a:r>
            <a:r>
              <a:rPr lang="en-US" sz="5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mr-IN" sz="5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–</a:t>
            </a:r>
            <a:r>
              <a:rPr lang="en-US" sz="5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AR del </a:t>
            </a:r>
            <a:r>
              <a:rPr lang="en-US" sz="50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pret</a:t>
            </a:r>
            <a:r>
              <a:rPr lang="en-US" sz="50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érito</a:t>
            </a:r>
            <a:endParaRPr lang="es-ES_tradnl" sz="5000" dirty="0">
              <a:solidFill>
                <a:srgbClr val="FF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540466"/>
              </p:ext>
            </p:extLst>
          </p:nvPr>
        </p:nvGraphicFramePr>
        <p:xfrm>
          <a:off x="1" y="1830874"/>
          <a:ext cx="9143998" cy="3901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4203"/>
                <a:gridCol w="2650702"/>
                <a:gridCol w="2153695"/>
                <a:gridCol w="2885398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Singular</a:t>
                      </a:r>
                      <a:endParaRPr lang="en-US" sz="2800" dirty="0"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2B082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51AD4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Plural</a:t>
                      </a:r>
                    </a:p>
                  </a:txBody>
                  <a:tcPr>
                    <a:solidFill>
                      <a:srgbClr val="2B082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51AD4E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Yo</a:t>
                      </a:r>
                      <a:endParaRPr lang="en-US" sz="3200" dirty="0">
                        <a:solidFill>
                          <a:schemeClr val="tx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082C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 smtClean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 smtClean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3200" i="0" noProof="0" dirty="0" smtClean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Nosotros</a:t>
                      </a:r>
                    </a:p>
                    <a:p>
                      <a:r>
                        <a:rPr lang="es-ES_tradnl" sz="3200" i="0" noProof="0" dirty="0" smtClean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Nosotras</a:t>
                      </a:r>
                      <a:endParaRPr lang="es-ES_tradnl" sz="3200" i="0" noProof="0" dirty="0">
                        <a:solidFill>
                          <a:schemeClr val="tx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082C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 smtClean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</a:tr>
              <a:tr h="794058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Tú</a:t>
                      </a:r>
                      <a:endParaRPr lang="en-US" sz="3200" dirty="0">
                        <a:solidFill>
                          <a:schemeClr val="tx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082C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 smtClean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 smtClean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BDD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3200" i="0" noProof="0" dirty="0" smtClean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Vosotros</a:t>
                      </a:r>
                    </a:p>
                    <a:p>
                      <a:r>
                        <a:rPr lang="es-ES_tradnl" sz="3200" i="0" noProof="0" dirty="0" smtClean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Vosotras</a:t>
                      </a:r>
                      <a:endParaRPr lang="es-ES_tradnl" sz="3200" i="0" noProof="0" dirty="0">
                        <a:solidFill>
                          <a:schemeClr val="tx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B082C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 smtClean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BDD2"/>
                    </a:solidFill>
                  </a:tcPr>
                </a:tc>
              </a:tr>
              <a:tr h="794058"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Ud</a:t>
                      </a:r>
                      <a:r>
                        <a:rPr lang="en-US" sz="3200" dirty="0" smtClean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./</a:t>
                      </a:r>
                      <a:r>
                        <a:rPr lang="en-US" sz="3200" dirty="0" err="1" smtClean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él</a:t>
                      </a:r>
                      <a:r>
                        <a:rPr lang="en-US" sz="3200" dirty="0" smtClean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/</a:t>
                      </a:r>
                      <a:r>
                        <a:rPr lang="en-US" sz="3200" dirty="0" err="1" smtClean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ella</a:t>
                      </a:r>
                      <a:endParaRPr lang="en-US" sz="3200" dirty="0">
                        <a:solidFill>
                          <a:schemeClr val="tx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2B082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 smtClean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 smtClean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 smtClean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3200" i="0" kern="1200" noProof="0" dirty="0" smtClean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Uds./ellos/ellas</a:t>
                      </a: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2B082C"/>
                    </a:solidFill>
                  </a:tcPr>
                </a:tc>
                <a:tc>
                  <a:txBody>
                    <a:bodyPr/>
                    <a:lstStyle/>
                    <a:p>
                      <a:pPr marL="34925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1" kern="1200" noProof="0" dirty="0" smtClean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6D9F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0799054"/>
              </p:ext>
            </p:extLst>
          </p:nvPr>
        </p:nvGraphicFramePr>
        <p:xfrm>
          <a:off x="1447800" y="2290164"/>
          <a:ext cx="2568724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872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400" i="0" noProof="0" dirty="0" err="1" smtClean="0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nad</a:t>
                      </a:r>
                      <a:r>
                        <a:rPr lang="en-US" sz="3400" i="0" noProof="0" dirty="0" err="1" smtClean="0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é</a:t>
                      </a:r>
                      <a:endParaRPr lang="es-ES_tradnl" sz="3400" i="1" noProof="0" dirty="0">
                        <a:solidFill>
                          <a:srgbClr val="FF0000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8108196"/>
              </p:ext>
            </p:extLst>
          </p:nvPr>
        </p:nvGraphicFramePr>
        <p:xfrm>
          <a:off x="1447800" y="3352492"/>
          <a:ext cx="2715984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598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400" i="0" noProof="0" dirty="0" err="1" smtClean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nad</a:t>
                      </a:r>
                      <a:r>
                        <a:rPr lang="en-US" sz="3400" i="0" noProof="0" dirty="0" err="1" smtClean="0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aste</a:t>
                      </a:r>
                      <a:endParaRPr lang="es-ES_tradnl" sz="3400" i="1" noProof="0" dirty="0">
                        <a:solidFill>
                          <a:srgbClr val="FF00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5017665"/>
              </p:ext>
            </p:extLst>
          </p:nvPr>
        </p:nvGraphicFramePr>
        <p:xfrm>
          <a:off x="1524000" y="4549875"/>
          <a:ext cx="2492524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2524"/>
              </a:tblGrid>
              <a:tr h="6096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3400" i="0" noProof="0" dirty="0" smtClean="0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nad</a:t>
                      </a:r>
                      <a:r>
                        <a:rPr lang="es-ES_tradnl" sz="3400" i="0" noProof="0" dirty="0" smtClean="0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ó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8648964"/>
              </p:ext>
            </p:extLst>
          </p:nvPr>
        </p:nvGraphicFramePr>
        <p:xfrm>
          <a:off x="6237885" y="2304863"/>
          <a:ext cx="3026234" cy="6243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6234"/>
              </a:tblGrid>
              <a:tr h="624334">
                <a:tc>
                  <a:txBody>
                    <a:bodyPr/>
                    <a:lstStyle/>
                    <a:p>
                      <a:r>
                        <a:rPr lang="en-US" sz="3400" i="0" noProof="0" dirty="0" err="1" smtClean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nad</a:t>
                      </a:r>
                      <a:r>
                        <a:rPr lang="en-US" sz="3400" i="0" noProof="0" dirty="0" err="1" smtClean="0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amos</a:t>
                      </a:r>
                      <a:endParaRPr lang="es-ES_tradnl" sz="3400" i="1" noProof="0" dirty="0" smtClean="0">
                        <a:solidFill>
                          <a:srgbClr val="FF0000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9529921"/>
              </p:ext>
            </p:extLst>
          </p:nvPr>
        </p:nvGraphicFramePr>
        <p:xfrm>
          <a:off x="6237885" y="3487134"/>
          <a:ext cx="2305601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5601"/>
              </a:tblGrid>
              <a:tr h="507173">
                <a:tc>
                  <a:txBody>
                    <a:bodyPr/>
                    <a:lstStyle/>
                    <a:p>
                      <a:r>
                        <a:rPr lang="en-US" sz="3400" i="0" noProof="0" dirty="0" err="1" smtClean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nad</a:t>
                      </a:r>
                      <a:r>
                        <a:rPr lang="en-US" sz="3400" i="0" noProof="0" dirty="0" err="1" smtClean="0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asteis</a:t>
                      </a:r>
                      <a:endParaRPr lang="es-ES_tradnl" sz="3400" i="1" noProof="0" dirty="0" smtClean="0">
                        <a:solidFill>
                          <a:srgbClr val="FF0000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8629268"/>
              </p:ext>
            </p:extLst>
          </p:nvPr>
        </p:nvGraphicFramePr>
        <p:xfrm>
          <a:off x="6281675" y="4526835"/>
          <a:ext cx="2811767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1767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i="0" noProof="0" dirty="0" err="1" smtClean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nad</a:t>
                      </a:r>
                      <a:r>
                        <a:rPr lang="en-US" sz="4000" i="0" noProof="0" dirty="0" err="1" smtClean="0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aron</a:t>
                      </a:r>
                      <a:endParaRPr lang="es-ES_tradnl" sz="4000" i="1" noProof="0" dirty="0" smtClean="0">
                        <a:solidFill>
                          <a:srgbClr val="FF0000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4165927"/>
              </p:ext>
            </p:extLst>
          </p:nvPr>
        </p:nvGraphicFramePr>
        <p:xfrm>
          <a:off x="2017584" y="2929197"/>
          <a:ext cx="160871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871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 smtClean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(I</a:t>
                      </a:r>
                      <a:r>
                        <a:rPr lang="en-US" sz="2400" i="1" baseline="0" noProof="0" dirty="0" smtClean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swam</a:t>
                      </a:r>
                      <a:r>
                        <a:rPr lang="en-US" sz="2400" i="1" noProof="0" dirty="0" smtClean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)</a:t>
                      </a:r>
                      <a:endParaRPr lang="es-ES_tradnl" sz="2400" i="1" noProof="0" dirty="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5876329"/>
              </p:ext>
            </p:extLst>
          </p:nvPr>
        </p:nvGraphicFramePr>
        <p:xfrm>
          <a:off x="2169984" y="4006324"/>
          <a:ext cx="184654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654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 smtClean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(You</a:t>
                      </a:r>
                      <a:r>
                        <a:rPr lang="en-US" sz="2400" i="1" baseline="0" noProof="0" dirty="0" smtClean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swam</a:t>
                      </a:r>
                      <a:r>
                        <a:rPr lang="en-US" sz="2400" i="1" noProof="0" dirty="0" smtClean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)</a:t>
                      </a:r>
                      <a:endParaRPr lang="es-ES_tradnl" sz="2400" i="1" noProof="0" dirty="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0300929"/>
              </p:ext>
            </p:extLst>
          </p:nvPr>
        </p:nvGraphicFramePr>
        <p:xfrm>
          <a:off x="1834597" y="4948661"/>
          <a:ext cx="2181927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1927"/>
              </a:tblGrid>
              <a:tr h="637924">
                <a:tc>
                  <a:txBody>
                    <a:bodyPr/>
                    <a:lstStyle/>
                    <a:p>
                      <a:r>
                        <a:rPr lang="en-US" sz="2400" i="1" noProof="0" dirty="0" smtClean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(You</a:t>
                      </a:r>
                      <a:r>
                        <a:rPr lang="en-US" sz="2400" i="1" baseline="0" noProof="0" dirty="0" smtClean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swam, He/she swam</a:t>
                      </a:r>
                      <a:r>
                        <a:rPr lang="en-US" sz="2400" i="1" noProof="0" dirty="0" smtClean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)</a:t>
                      </a:r>
                      <a:endParaRPr lang="es-ES_tradnl" sz="2400" i="1" noProof="0" dirty="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0271227"/>
              </p:ext>
            </p:extLst>
          </p:nvPr>
        </p:nvGraphicFramePr>
        <p:xfrm>
          <a:off x="7203250" y="2825117"/>
          <a:ext cx="1890192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019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 smtClean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(We</a:t>
                      </a:r>
                      <a:r>
                        <a:rPr lang="en-US" sz="2400" i="1" baseline="0" noProof="0" dirty="0" smtClean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swam</a:t>
                      </a:r>
                      <a:r>
                        <a:rPr lang="en-US" sz="2400" i="1" noProof="0" dirty="0" smtClean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)</a:t>
                      </a:r>
                      <a:endParaRPr lang="es-ES_tradnl" sz="2400" i="1" noProof="0" dirty="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4452067"/>
              </p:ext>
            </p:extLst>
          </p:nvPr>
        </p:nvGraphicFramePr>
        <p:xfrm>
          <a:off x="7103653" y="4007384"/>
          <a:ext cx="2208419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841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 smtClean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(You</a:t>
                      </a:r>
                      <a:r>
                        <a:rPr lang="en-US" sz="2400" i="1" baseline="0" noProof="0" dirty="0" smtClean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all swam</a:t>
                      </a:r>
                      <a:r>
                        <a:rPr lang="en-US" sz="2400" i="1" noProof="0" dirty="0" smtClean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)</a:t>
                      </a:r>
                      <a:endParaRPr lang="es-ES_tradnl" sz="2400" i="1" noProof="0" dirty="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8459565"/>
              </p:ext>
            </p:extLst>
          </p:nvPr>
        </p:nvGraphicFramePr>
        <p:xfrm>
          <a:off x="7203250" y="5094390"/>
          <a:ext cx="2158622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862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 smtClean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(They</a:t>
                      </a:r>
                      <a:r>
                        <a:rPr lang="en-US" sz="2400" i="1" baseline="0" noProof="0" dirty="0" smtClean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swam</a:t>
                      </a:r>
                      <a:r>
                        <a:rPr lang="en-US" sz="2400" i="1" noProof="0" dirty="0" smtClean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)</a:t>
                      </a:r>
                      <a:endParaRPr lang="es-ES_tradnl" sz="2400" i="1" noProof="0" dirty="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75016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" y="1332560"/>
            <a:ext cx="9143998" cy="5525440"/>
          </a:xfrm>
        </p:spPr>
        <p:txBody>
          <a:bodyPr>
            <a:normAutofit/>
          </a:bodyPr>
          <a:lstStyle/>
          <a:p>
            <a:pPr marL="393700" lvl="1">
              <a:buFont typeface="Arial"/>
              <a:buChar char="•"/>
            </a:pPr>
            <a:r>
              <a:rPr lang="en-US" sz="40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Notice that the </a:t>
            </a:r>
            <a:r>
              <a:rPr lang="en-US" sz="40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yo</a:t>
            </a:r>
            <a:r>
              <a:rPr lang="en-US" sz="40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and </a:t>
            </a:r>
            <a:r>
              <a:rPr lang="en-US" sz="40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usted</a:t>
            </a:r>
            <a:r>
              <a:rPr lang="en-US" sz="40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/</a:t>
            </a:r>
            <a:r>
              <a:rPr lang="en-US" sz="40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él</a:t>
            </a:r>
            <a:r>
              <a:rPr lang="en-US" sz="40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/</a:t>
            </a:r>
            <a:r>
              <a:rPr lang="en-US" sz="40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ella</a:t>
            </a:r>
            <a:r>
              <a:rPr lang="en-US" sz="40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forms have an accent over the final vowel.</a:t>
            </a:r>
          </a:p>
          <a:p>
            <a:pPr marL="107950" lvl="1" indent="0">
              <a:buNone/>
            </a:pPr>
            <a:r>
              <a:rPr lang="en-US" sz="32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		Yo </a:t>
            </a:r>
            <a:r>
              <a:rPr lang="en-US" sz="32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nad</a:t>
            </a:r>
            <a:r>
              <a:rPr lang="en-US" sz="3200" b="1" dirty="0" err="1" smtClean="0">
                <a:ln>
                  <a:solidFill>
                    <a:srgbClr val="FFFF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é</a:t>
            </a:r>
            <a:r>
              <a:rPr lang="en-US" sz="32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en el mar</a:t>
            </a:r>
          </a:p>
          <a:p>
            <a:pPr marL="107950" lvl="1" indent="0">
              <a:buNone/>
            </a:pPr>
            <a:r>
              <a:rPr lang="en-US" sz="32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		Mariana </a:t>
            </a:r>
            <a:r>
              <a:rPr lang="en-US" sz="32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patin</a:t>
            </a:r>
            <a:r>
              <a:rPr lang="en-US" sz="3200" b="1" dirty="0" err="1" smtClean="0">
                <a:ln>
                  <a:solidFill>
                    <a:srgbClr val="FFFF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ó</a:t>
            </a:r>
            <a:r>
              <a:rPr lang="en-US" sz="32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</a:t>
            </a:r>
            <a:r>
              <a:rPr lang="en-US" sz="32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ayer</a:t>
            </a:r>
            <a:r>
              <a:rPr lang="en-US" sz="32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. </a:t>
            </a:r>
          </a:p>
          <a:p>
            <a:pPr marL="393700" lvl="1">
              <a:buFont typeface="Arial"/>
              <a:buChar char="•"/>
            </a:pPr>
            <a:r>
              <a:rPr lang="en-US" sz="40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The </a:t>
            </a:r>
            <a:r>
              <a:rPr lang="en-US" sz="40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nosotros</a:t>
            </a:r>
            <a:r>
              <a:rPr lang="en-US" sz="40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(as) form is the same in the </a:t>
            </a:r>
            <a:r>
              <a:rPr lang="en-US" sz="40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preterite</a:t>
            </a:r>
            <a:r>
              <a:rPr lang="en-US" sz="40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as in the present tense.</a:t>
            </a:r>
          </a:p>
          <a:p>
            <a:pPr marL="107950" lvl="1" indent="0">
              <a:buNone/>
            </a:pPr>
            <a:r>
              <a:rPr lang="en-US" sz="32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		</a:t>
            </a:r>
            <a:r>
              <a:rPr lang="en-US" sz="32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Camin</a:t>
            </a:r>
            <a:r>
              <a:rPr lang="en-US" sz="3200" b="1" dirty="0" err="1" smtClean="0">
                <a:ln>
                  <a:solidFill>
                    <a:srgbClr val="FFFF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amos</a:t>
            </a:r>
            <a:r>
              <a:rPr lang="en-US" sz="32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en la playa </a:t>
            </a:r>
            <a:r>
              <a:rPr lang="en-US" sz="3200" dirty="0" err="1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anoche</a:t>
            </a:r>
            <a:r>
              <a:rPr lang="en-US" sz="3200" dirty="0" smtClean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. </a:t>
            </a:r>
            <a:endParaRPr lang="en-US" sz="3200" dirty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ヒラギノ角ゴ Pro W3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2B08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 txBox="1">
            <a:spLocks/>
          </p:cNvSpPr>
          <p:nvPr/>
        </p:nvSpPr>
        <p:spPr>
          <a:xfrm>
            <a:off x="0" y="0"/>
            <a:ext cx="9144000" cy="9702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50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</a:t>
            </a:r>
            <a:r>
              <a:rPr lang="es-ES_tradnl" sz="5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50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Preterite</a:t>
            </a:r>
            <a:r>
              <a:rPr lang="es-ES_tradnl" sz="5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Tense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086676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bldLvl="5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" y="1332560"/>
            <a:ext cx="9143998" cy="5525440"/>
          </a:xfrm>
        </p:spPr>
        <p:txBody>
          <a:bodyPr>
            <a:normAutofit/>
          </a:bodyPr>
          <a:lstStyle/>
          <a:p>
            <a:pPr marL="393700" lvl="1">
              <a:buFont typeface="Arial"/>
              <a:buChar char="•"/>
            </a:pPr>
            <a:r>
              <a:rPr lang="en-US" sz="32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Yo </a:t>
            </a:r>
            <a:r>
              <a:rPr lang="en-US" sz="3200" dirty="0" err="1" smtClean="0">
                <a:ln>
                  <a:solidFill>
                    <a:srgbClr val="0000FF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caminé</a:t>
            </a:r>
            <a:r>
              <a:rPr lang="en-US" sz="32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en la playa </a:t>
            </a:r>
            <a:r>
              <a:rPr lang="en-US" sz="32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anoche</a:t>
            </a:r>
            <a:r>
              <a:rPr lang="en-US" sz="32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.</a:t>
            </a:r>
          </a:p>
          <a:p>
            <a:pPr marL="107950" lvl="1" indent="0">
              <a:buNone/>
            </a:pPr>
            <a:r>
              <a:rPr lang="en-US" sz="3200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	</a:t>
            </a:r>
            <a:r>
              <a:rPr lang="en-US" sz="3200" i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	I walked on the beach last night.</a:t>
            </a:r>
          </a:p>
          <a:p>
            <a:pPr marL="565150" lvl="1" indent="-457200">
              <a:buFont typeface="Arial"/>
              <a:buChar char="•"/>
            </a:pPr>
            <a:r>
              <a:rPr lang="en-US" sz="32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Sofía</a:t>
            </a:r>
            <a:r>
              <a:rPr lang="en-US" sz="32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</a:t>
            </a:r>
            <a:r>
              <a:rPr lang="en-US" sz="3200" dirty="0" err="1" smtClean="0">
                <a:ln>
                  <a:solidFill>
                    <a:srgbClr val="0000FF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nadó</a:t>
            </a:r>
            <a:r>
              <a:rPr lang="en-US" sz="32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en la </a:t>
            </a:r>
            <a:r>
              <a:rPr lang="en-US" sz="32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piscina</a:t>
            </a:r>
            <a:r>
              <a:rPr lang="en-US" sz="32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</a:t>
            </a:r>
            <a:r>
              <a:rPr lang="en-US" sz="32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ayer</a:t>
            </a:r>
            <a:r>
              <a:rPr lang="en-US" sz="32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.</a:t>
            </a:r>
          </a:p>
          <a:p>
            <a:pPr marL="107950" lvl="1" indent="0">
              <a:buNone/>
            </a:pPr>
            <a:r>
              <a:rPr lang="en-US" sz="3200" i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		</a:t>
            </a:r>
            <a:r>
              <a:rPr lang="en-US" sz="3200" i="1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Sofía</a:t>
            </a:r>
            <a:r>
              <a:rPr lang="en-US" sz="3200" i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swam in the pool yesterday.</a:t>
            </a:r>
          </a:p>
          <a:p>
            <a:pPr marL="565150" lvl="1" indent="-457200">
              <a:buFont typeface="Arial"/>
              <a:buChar char="•"/>
            </a:pPr>
            <a:r>
              <a:rPr lang="en-US" sz="32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Tú</a:t>
            </a:r>
            <a:r>
              <a:rPr lang="en-US" sz="32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</a:t>
            </a:r>
            <a:r>
              <a:rPr lang="en-US" sz="3200" dirty="0" err="1" smtClean="0">
                <a:ln>
                  <a:solidFill>
                    <a:srgbClr val="0000FF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hablaste</a:t>
            </a:r>
            <a:r>
              <a:rPr lang="en-US" sz="32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con la </a:t>
            </a:r>
            <a:r>
              <a:rPr lang="en-US" sz="32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maestra</a:t>
            </a:r>
            <a:r>
              <a:rPr lang="en-US" sz="32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la </a:t>
            </a:r>
            <a:r>
              <a:rPr lang="en-US" sz="32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semana</a:t>
            </a:r>
            <a:r>
              <a:rPr lang="en-US" sz="32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</a:t>
            </a:r>
            <a:r>
              <a:rPr lang="en-US" sz="32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pasada</a:t>
            </a:r>
            <a:r>
              <a:rPr lang="en-US" sz="32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.</a:t>
            </a:r>
          </a:p>
          <a:p>
            <a:pPr marL="508000" lvl="2" indent="0">
              <a:buNone/>
            </a:pPr>
            <a:r>
              <a:rPr lang="en-US" i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	</a:t>
            </a:r>
            <a:r>
              <a:rPr lang="en-US" sz="3200" i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You talked to the teacher last week.</a:t>
            </a:r>
            <a:endParaRPr lang="en-US" i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ヒラギノ角ゴ Pro W3" charset="0"/>
            </a:endParaRPr>
          </a:p>
          <a:p>
            <a:pPr marL="565150" lvl="1" indent="-457200">
              <a:buFont typeface="Arial"/>
              <a:buChar char="•"/>
            </a:pPr>
            <a:r>
              <a:rPr lang="en-US" sz="32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El </a:t>
            </a:r>
            <a:r>
              <a:rPr lang="en-US" sz="32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año</a:t>
            </a:r>
            <a:r>
              <a:rPr lang="en-US" sz="32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</a:t>
            </a:r>
            <a:r>
              <a:rPr lang="en-US" sz="32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pasado</a:t>
            </a:r>
            <a:r>
              <a:rPr lang="en-US" sz="32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</a:t>
            </a:r>
            <a:r>
              <a:rPr lang="en-US" sz="3200" dirty="0" err="1" smtClean="0">
                <a:ln>
                  <a:solidFill>
                    <a:srgbClr val="0000FF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tomé</a:t>
            </a:r>
            <a:r>
              <a:rPr lang="en-US" sz="32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</a:t>
            </a:r>
            <a:r>
              <a:rPr lang="en-US" sz="32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una</a:t>
            </a:r>
            <a:r>
              <a:rPr lang="en-US" sz="32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</a:t>
            </a:r>
            <a:r>
              <a:rPr lang="en-US" sz="32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clase</a:t>
            </a:r>
            <a:r>
              <a:rPr lang="en-US" sz="32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de </a:t>
            </a:r>
            <a:r>
              <a:rPr lang="en-US" sz="32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ciencias</a:t>
            </a:r>
            <a:r>
              <a:rPr lang="en-US" sz="32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.</a:t>
            </a:r>
          </a:p>
          <a:p>
            <a:pPr marL="508000" lvl="2" indent="0">
              <a:buNone/>
            </a:pPr>
            <a:r>
              <a:rPr lang="en-US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	</a:t>
            </a:r>
            <a:r>
              <a:rPr lang="en-US" sz="3200" i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Last year I took a science class</a:t>
            </a:r>
            <a:r>
              <a:rPr lang="en-US" sz="3200" i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.</a:t>
            </a:r>
            <a:endParaRPr lang="en-US" i="1" dirty="0" smtClean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ヒラギノ角ゴ Pro W3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2B08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 txBox="1">
            <a:spLocks/>
          </p:cNvSpPr>
          <p:nvPr/>
        </p:nvSpPr>
        <p:spPr>
          <a:xfrm>
            <a:off x="0" y="0"/>
            <a:ext cx="9144000" cy="9702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50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Examples</a:t>
            </a:r>
            <a:r>
              <a:rPr lang="es-ES_tradnl" sz="5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of </a:t>
            </a:r>
            <a:r>
              <a:rPr lang="es-ES_tradnl" sz="50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</a:t>
            </a:r>
            <a:r>
              <a:rPr lang="es-ES_tradnl" sz="5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50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preterite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248933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bldLvl="5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2B08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5574664"/>
          </a:xfrm>
        </p:spPr>
        <p:txBody>
          <a:bodyPr>
            <a:normAutofit/>
          </a:bodyPr>
          <a:lstStyle/>
          <a:p>
            <a:pPr algn="l"/>
            <a:r>
              <a:rPr lang="en-US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Stem-Changing Verbs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ヒラギノ角ゴ Pro W3" charset="0"/>
              <a:cs typeface="ヒラギノ角ゴ Pro W3" charset="0"/>
            </a:endParaRPr>
          </a:p>
          <a:p>
            <a:pPr algn="l"/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You do not have to make normal (e-</a:t>
            </a: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ie</a:t>
            </a:r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, </a:t>
            </a:r>
            <a:r>
              <a:rPr lang="en-US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e-</a:t>
            </a:r>
            <a:r>
              <a:rPr lang="en-US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i</a:t>
            </a:r>
            <a:r>
              <a:rPr lang="en-US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; o</a:t>
            </a:r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-</a:t>
            </a: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ue</a:t>
            </a:r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, u-</a:t>
            </a: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ue</a:t>
            </a:r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) stem changes in the </a:t>
            </a:r>
            <a:r>
              <a:rPr lang="en-US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preterite</a:t>
            </a:r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.</a:t>
            </a:r>
          </a:p>
          <a:p>
            <a:pPr lvl="1" algn="l"/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Ella </a:t>
            </a: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juega</a:t>
            </a:r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- She plays (present)</a:t>
            </a:r>
          </a:p>
          <a:p>
            <a:pPr lvl="1" algn="l"/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Ella </a:t>
            </a: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jug</a:t>
            </a:r>
            <a:r>
              <a:rPr lang="en-US" altLang="ja-JP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ó</a:t>
            </a:r>
            <a:r>
              <a:rPr lang="en-US" altLang="ja-JP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- She played (</a:t>
            </a:r>
            <a:r>
              <a:rPr lang="en-US" altLang="ja-JP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preterite</a:t>
            </a:r>
            <a:r>
              <a:rPr lang="en-US" altLang="ja-JP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)</a:t>
            </a:r>
            <a:endParaRPr lang="en-US" altLang="ja-JP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 lvl="1" algn="l"/>
            <a:endParaRPr lang="en-US" altLang="ja-JP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 lvl="1" algn="l"/>
            <a:r>
              <a:rPr lang="en-US" altLang="ja-JP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Ellos</a:t>
            </a:r>
            <a:r>
              <a:rPr lang="en-US" altLang="ja-JP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empiezan</a:t>
            </a:r>
            <a:r>
              <a:rPr lang="en-US" altLang="ja-JP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- They begin (present)</a:t>
            </a:r>
          </a:p>
          <a:p>
            <a:pPr lvl="1" algn="l"/>
            <a:r>
              <a:rPr lang="en-US" altLang="ja-JP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Ellos</a:t>
            </a:r>
            <a:r>
              <a:rPr lang="en-US" altLang="ja-JP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empezaron</a:t>
            </a:r>
            <a:r>
              <a:rPr lang="en-US" altLang="ja-JP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- They began (</a:t>
            </a:r>
            <a:r>
              <a:rPr lang="en-US" altLang="ja-JP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preterite</a:t>
            </a:r>
            <a:r>
              <a:rPr lang="en-US" altLang="ja-JP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)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ヒラギノ角ゴ Pro W3" charset="0"/>
            </a:endParaRPr>
          </a:p>
          <a:p>
            <a:pPr algn="l"/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However, the preterite has </a:t>
            </a:r>
            <a:r>
              <a:rPr lang="en-US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many other irregular verbs!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Verbos irregulares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180792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5991</TotalTime>
  <Words>984</Words>
  <Application>Microsoft Macintosh PowerPoint</Application>
  <PresentationFormat>On-screen Show (4:3)</PresentationFormat>
  <Paragraphs>184</Paragraphs>
  <Slides>17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Unidad 6</vt:lpstr>
      <vt:lpstr>PowerPoint Presentation</vt:lpstr>
      <vt:lpstr>PowerPoint Presentation</vt:lpstr>
      <vt:lpstr>PowerPoint Presentation</vt:lpstr>
      <vt:lpstr>El pretérito de verbos -AR</vt:lpstr>
      <vt:lpstr>Ejemplo – Verbo –AR del pretérito</vt:lpstr>
      <vt:lpstr>PowerPoint Presentation</vt:lpstr>
      <vt:lpstr>PowerPoint Presentation</vt:lpstr>
      <vt:lpstr>Verbos irregulares</vt:lpstr>
      <vt:lpstr>Prueba de práctica</vt:lpstr>
      <vt:lpstr>Unidad 6</vt:lpstr>
      <vt:lpstr>PowerPoint Presentation</vt:lpstr>
      <vt:lpstr>Verbos –CAR, -GAR, -ZAR</vt:lpstr>
      <vt:lpstr>PowerPoint Presentation</vt:lpstr>
      <vt:lpstr>PowerPoint Presentation</vt:lpstr>
      <vt:lpstr>Prueba de práctica</vt:lpstr>
      <vt:lpstr>Prueba de práctica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 Preliminar</dc:title>
  <dc:creator>Kristen Cross</dc:creator>
  <cp:lastModifiedBy>Kristen Cross</cp:lastModifiedBy>
  <cp:revision>184</cp:revision>
  <cp:lastPrinted>2019-05-06T16:55:53Z</cp:lastPrinted>
  <dcterms:created xsi:type="dcterms:W3CDTF">2018-07-09T18:49:29Z</dcterms:created>
  <dcterms:modified xsi:type="dcterms:W3CDTF">2019-05-06T17:04:10Z</dcterms:modified>
</cp:coreProperties>
</file>