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2" r:id="rId2"/>
    <p:sldId id="316" r:id="rId3"/>
    <p:sldId id="340" r:id="rId4"/>
    <p:sldId id="343" r:id="rId5"/>
    <p:sldId id="342" r:id="rId6"/>
    <p:sldId id="344" r:id="rId7"/>
    <p:sldId id="341" r:id="rId8"/>
    <p:sldId id="346" r:id="rId9"/>
    <p:sldId id="345" r:id="rId10"/>
    <p:sldId id="347" r:id="rId11"/>
    <p:sldId id="348" r:id="rId12"/>
    <p:sldId id="349" r:id="rId13"/>
    <p:sldId id="350" r:id="rId14"/>
    <p:sldId id="335" r:id="rId15"/>
    <p:sldId id="336" r:id="rId16"/>
    <p:sldId id="351" r:id="rId17"/>
    <p:sldId id="28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23FF1B"/>
    <a:srgbClr val="2B082C"/>
    <a:srgbClr val="650765"/>
    <a:srgbClr val="AE00AB"/>
    <a:srgbClr val="D0E5FF"/>
    <a:srgbClr val="DEF9FF"/>
    <a:srgbClr val="ABBDD2"/>
    <a:srgbClr val="BDFEB7"/>
    <a:srgbClr val="344834"/>
    <a:srgbClr val="547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3AC26-583F-1543-984C-7C51700C1523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6 - Saber vs Conocer &amp; Personal "a"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EC2ED-4CF6-0940-9651-B1E3C6CEB08A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6 - Saber vs Conocer &amp; Personal "a"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6 - Saber vs Conocer &amp; Personal "a"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6 - Saber vs Conocer &amp; Personal "a"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6 - Saber vs Conocer &amp; Personal "a"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30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Saber vs Conocer &amp; Personal "a"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281E-7D6C-2B41-A36C-827B26685A10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561C-9AF7-2949-AC01-9F400633D2F9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0ED28-2912-6543-A9C1-01F9B90BB86E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082F-7ABC-9648-8541-6E8AA68B76B9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F95A-9785-814C-93FF-199CF4E8E7BC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FD4-E399-D940-8525-65CC99B5EF44}" type="datetime1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D146-D85E-A44A-8CE1-B9335BC6145B}" type="datetime1">
              <a:rPr lang="en-US" smtClean="0"/>
              <a:t>5/11/23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5D70D-6BE9-3E4B-AE37-8A82AD88A681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84BC-0DC9-5343-BE2F-62EA0EC17134}" type="datetime1">
              <a:rPr lang="en-US" smtClean="0"/>
              <a:t>5/11/23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ACFB8-68CB-624B-B5B1-0BE40DBA48F4}" type="datetime1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47E8-7150-3C42-9F4B-374952864370}" type="datetime1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E00AB"/>
            </a:gs>
            <a:gs pos="59000">
              <a:srgbClr val="650765"/>
            </a:gs>
            <a:gs pos="100000">
              <a:srgbClr val="2B082C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FF1BA-64AA-EE40-867F-2E7E1F3577F3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Saber y Conocer</a:t>
            </a: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Saber vs Conocer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6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also use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conocer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talk about 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meeting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someone for the first time.</a:t>
            </a:r>
          </a:p>
          <a:p>
            <a:pPr lvl="1"/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Queremos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conocer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 los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jugadores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1"/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want to meet the players.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 de Conocer</a:t>
            </a:r>
          </a:p>
        </p:txBody>
      </p:sp>
    </p:spTree>
    <p:extLst>
      <p:ext uri="{BB962C8B-B14F-4D97-AF65-F5344CB8AC3E}">
        <p14:creationId xmlns:p14="http://schemas.microsoft.com/office/powerpoint/2010/main" val="333243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In general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Use </a:t>
            </a:r>
            <a:r>
              <a:rPr lang="en-US" sz="40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conocer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if you want to say you are </a:t>
            </a:r>
            <a:r>
              <a:rPr lang="en-US" sz="4000" b="1" i="1" dirty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familiar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with someone or something or you know a topic first-hand or personally.</a:t>
            </a:r>
          </a:p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Use </a:t>
            </a:r>
            <a:r>
              <a:rPr lang="en-US" sz="4000" dirty="0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saber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if you know a fact or how to do something. If it’s something you can </a:t>
            </a:r>
            <a:r>
              <a:rPr lang="en-US" sz="4000" b="1" i="1" dirty="0">
                <a:ln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learn or be told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(like someone’s name </a:t>
            </a:r>
            <a:r>
              <a:rPr lang="mr-IN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–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40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they are, </a:t>
            </a:r>
            <a:r>
              <a:rPr lang="en-US" sz="40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where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something is, </a:t>
            </a:r>
            <a:r>
              <a:rPr lang="en-US" sz="40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when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something is) use saber.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Saber vs Conocer</a:t>
            </a:r>
          </a:p>
        </p:txBody>
      </p:sp>
    </p:spTree>
    <p:extLst>
      <p:ext uri="{BB962C8B-B14F-4D97-AF65-F5344CB8AC3E}">
        <p14:creationId xmlns:p14="http://schemas.microsoft.com/office/powerpoint/2010/main" val="268561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Yo _____________ a Susana.  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Ellos __________ la fecha.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Él ___________ quién es el presidente.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Ella ___________ al presidente.</a:t>
            </a:r>
          </a:p>
          <a:p>
            <a:pPr marL="457200" lvl="0" indent="-457200" algn="l" defTabSz="914400">
              <a:lnSpc>
                <a:spcPct val="11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Nosotros____________ Santo Domingo muy bien.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1579" y="1600200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conozco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45568" y="2667000"/>
            <a:ext cx="2038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saben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78568" y="3657600"/>
            <a:ext cx="205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sabe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6400" y="47244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conoce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64440" y="5562600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conocemos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64074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44828"/>
            <a:ext cx="9143999" cy="5513172"/>
          </a:xfrm>
        </p:spPr>
        <p:txBody>
          <a:bodyPr>
            <a:normAutofit/>
          </a:bodyPr>
          <a:lstStyle/>
          <a:p>
            <a:pPr algn="l" defTabSz="914400"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6. Tú _____________ que Santo Domingo es la capital de la República Dominicana.  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7. Yo __________ dónde estás.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spcAft>
                <a:spcPts val="24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8. Él ___________ que vamos a ganar.</a:t>
            </a:r>
          </a:p>
          <a:p>
            <a:pPr marL="457200" indent="-457200" algn="l" defTabSz="914400"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9. Ella ___________ a muchos jugadores de fútbol.</a:t>
            </a:r>
          </a:p>
          <a:p>
            <a:pPr marL="457200" indent="-457200" algn="l" defTabSz="914400"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10. Tú y yo __________ a qué hora es el partido.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1579" y="1292423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sabes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76586" y="2816424"/>
            <a:ext cx="2038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sé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78568" y="3807024"/>
            <a:ext cx="205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sabe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00200" y="47244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conoce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4600" y="59436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sabemos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6888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Personal “a”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6</a:t>
            </a:r>
            <a:endParaRPr lang="es-ES_tradnl" sz="7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6464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When a specific person is the </a:t>
            </a:r>
            <a:r>
              <a:rPr lang="en-US" sz="3800" dirty="0">
                <a:ln>
                  <a:solidFill>
                    <a:srgbClr val="23FF1B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direct object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a sentence, use the personal</a:t>
            </a:r>
            <a:r>
              <a:rPr lang="en-US" sz="38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after the verb and before the person. </a:t>
            </a:r>
          </a:p>
          <a:p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don’t need a personal “a” if it’s not a person.</a:t>
            </a:r>
          </a:p>
          <a:p>
            <a:pPr lvl="1"/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conozco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Raúl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Ayudo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maestra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miro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partido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“A” Personal</a:t>
            </a:r>
          </a:p>
        </p:txBody>
      </p:sp>
    </p:spTree>
    <p:extLst>
      <p:ext uri="{BB962C8B-B14F-4D97-AF65-F5344CB8AC3E}">
        <p14:creationId xmlns:p14="http://schemas.microsoft.com/office/powerpoint/2010/main" val="242875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If you have the verb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or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tener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do not use a personal “a”.</a:t>
            </a:r>
          </a:p>
          <a:p>
            <a:pPr marL="977900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soy un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jugador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famoso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marL="977900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tengo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dos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hermanos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marL="977900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miro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jugador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marL="977900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hablo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mi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hermano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“A” personal</a:t>
            </a:r>
          </a:p>
        </p:txBody>
      </p:sp>
    </p:spTree>
    <p:extLst>
      <p:ext uri="{BB962C8B-B14F-4D97-AF65-F5344CB8AC3E}">
        <p14:creationId xmlns:p14="http://schemas.microsoft.com/office/powerpoint/2010/main" val="422551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lnSpcReduction="10000"/>
          </a:bodyPr>
          <a:lstStyle/>
          <a:p>
            <a:pPr algn="l" defTabSz="914400">
              <a:lnSpc>
                <a:spcPct val="18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Yo conozco _____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Trini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Salgago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 </a:t>
            </a:r>
          </a:p>
          <a:p>
            <a:pPr marR="0" lvl="0" algn="l" defTabSz="914400" eaLnBrk="1" fontAlgn="auto" latinLnBrk="0" hangingPunct="1">
              <a:lnSpc>
                <a:spcPct val="18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La chica mira ____ la televisión.</a:t>
            </a:r>
          </a:p>
          <a:p>
            <a:pPr marL="457200" lvl="0" indent="-457200" algn="l" defTabSz="914400">
              <a:lnSpc>
                <a:spcPct val="18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Escucho ____ la maestra cuando habla.</a:t>
            </a:r>
          </a:p>
          <a:p>
            <a:pPr marL="457200" indent="-457200" algn="l" defTabSz="914400">
              <a:lnSpc>
                <a:spcPct val="18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Corto _____ el césped.</a:t>
            </a:r>
          </a:p>
          <a:p>
            <a:pPr marL="457200" lvl="0" indent="-457200" algn="l" defTabSz="914400">
              <a:lnSpc>
                <a:spcPct val="18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No conocemos ____ padre de Marta.</a:t>
            </a:r>
          </a:p>
          <a:p>
            <a:pPr marL="457200" lvl="0" indent="-457200" algn="l" defTabSz="914400">
              <a:lnSpc>
                <a:spcPct val="18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6. Van a ser ______ los campeones.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4159" y="1362096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34159" y="2428896"/>
            <a:ext cx="2038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88450" y="3300444"/>
            <a:ext cx="205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4083" y="4287876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63988" y="5165760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10494" y="6109506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Saber y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Conocer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quieren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decir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ja-JP" alt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to know</a:t>
            </a:r>
            <a:r>
              <a:rPr lang="ja-JP" alt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en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ingl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lvl="1">
              <a:spcAft>
                <a:spcPts val="4200"/>
              </a:spcAft>
            </a:pPr>
            <a:r>
              <a:rPr lang="en-US" altLang="ja-JP" sz="4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(Both Saber and </a:t>
            </a:r>
            <a:r>
              <a:rPr lang="en-US" altLang="ja-JP" sz="4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Conocer</a:t>
            </a:r>
            <a:r>
              <a:rPr lang="en-US" altLang="ja-JP" sz="4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mean “to know” in English)</a:t>
            </a:r>
          </a:p>
          <a:p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Tienen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formas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irregulares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lvl="1"/>
            <a:r>
              <a:rPr lang="en-US" altLang="ja-JP" sz="4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(They have irregular </a:t>
            </a:r>
            <a:r>
              <a:rPr lang="en-US" altLang="ja-JP" sz="4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altLang="ja-JP" sz="4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forms)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Saber y Conocer</a:t>
            </a:r>
          </a:p>
        </p:txBody>
      </p:sp>
    </p:spTree>
    <p:extLst>
      <p:ext uri="{BB962C8B-B14F-4D97-AF65-F5344CB8AC3E}">
        <p14:creationId xmlns:p14="http://schemas.microsoft.com/office/powerpoint/2010/main" val="15976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Saber </a:t>
            </a:r>
            <a:r>
              <a:rPr lang="mr-IN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know (facts)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saber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40466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782105"/>
              </p:ext>
            </p:extLst>
          </p:nvPr>
        </p:nvGraphicFramePr>
        <p:xfrm>
          <a:off x="1447800" y="2290164"/>
          <a:ext cx="256872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4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sé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46982"/>
              </p:ext>
            </p:extLst>
          </p:nvPr>
        </p:nvGraphicFramePr>
        <p:xfrm>
          <a:off x="1447800" y="3352492"/>
          <a:ext cx="271598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sabes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239967"/>
              </p:ext>
            </p:extLst>
          </p:nvPr>
        </p:nvGraphicFramePr>
        <p:xfrm>
          <a:off x="1524000" y="4549875"/>
          <a:ext cx="249252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4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sabe</a:t>
                      </a:r>
                      <a:endParaRPr lang="es-ES_tradnl" sz="34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98693"/>
              </p:ext>
            </p:extLst>
          </p:nvPr>
        </p:nvGraphicFramePr>
        <p:xfrm>
          <a:off x="6237885" y="2304863"/>
          <a:ext cx="3026234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sabemos</a:t>
                      </a:r>
                      <a:endParaRPr lang="es-ES_tradnl" sz="34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500369"/>
              </p:ext>
            </p:extLst>
          </p:nvPr>
        </p:nvGraphicFramePr>
        <p:xfrm>
          <a:off x="6237885" y="3487134"/>
          <a:ext cx="230560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sabéis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696231"/>
              </p:ext>
            </p:extLst>
          </p:nvPr>
        </p:nvGraphicFramePr>
        <p:xfrm>
          <a:off x="6281675" y="4526835"/>
          <a:ext cx="2811767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saben</a:t>
                      </a:r>
                      <a:endParaRPr lang="es-ES_tradnl" sz="4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58306"/>
              </p:ext>
            </p:extLst>
          </p:nvPr>
        </p:nvGraphicFramePr>
        <p:xfrm>
          <a:off x="2017584" y="2802612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646066"/>
              </p:ext>
            </p:extLst>
          </p:nvPr>
        </p:nvGraphicFramePr>
        <p:xfrm>
          <a:off x="2169984" y="4006324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578256"/>
              </p:ext>
            </p:extLst>
          </p:nvPr>
        </p:nvGraphicFramePr>
        <p:xfrm>
          <a:off x="2017584" y="4949664"/>
          <a:ext cx="21462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know, He/she knows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047410"/>
              </p:ext>
            </p:extLst>
          </p:nvPr>
        </p:nvGraphicFramePr>
        <p:xfrm>
          <a:off x="7484728" y="2825117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671938"/>
              </p:ext>
            </p:extLst>
          </p:nvPr>
        </p:nvGraphicFramePr>
        <p:xfrm>
          <a:off x="7103653" y="4007384"/>
          <a:ext cx="220841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19164"/>
              </p:ext>
            </p:extLst>
          </p:nvPr>
        </p:nvGraphicFramePr>
        <p:xfrm>
          <a:off x="7203250" y="5094390"/>
          <a:ext cx="215862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(They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3173" y="5842337"/>
            <a:ext cx="76438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*You use </a:t>
            </a:r>
            <a:r>
              <a:rPr lang="en-US" sz="3000" i="1" dirty="0"/>
              <a:t>lo</a:t>
            </a:r>
            <a:r>
              <a:rPr lang="en-US" sz="3000" dirty="0"/>
              <a:t> when saber stands alone.</a:t>
            </a:r>
          </a:p>
          <a:p>
            <a:pPr algn="ctr"/>
            <a:r>
              <a:rPr lang="en-US" sz="3000" dirty="0" err="1"/>
              <a:t>ie</a:t>
            </a:r>
            <a:r>
              <a:rPr lang="en-US" sz="3000" dirty="0"/>
              <a:t>.: </a:t>
            </a:r>
            <a:r>
              <a:rPr lang="en-US" sz="3000" i="1" dirty="0"/>
              <a:t>Lo </a:t>
            </a:r>
            <a:r>
              <a:rPr lang="en-US" sz="3000" i="1" dirty="0" err="1"/>
              <a:t>s</a:t>
            </a:r>
            <a:r>
              <a:rPr lang="en-US" altLang="ja-JP" sz="3000" i="1" dirty="0" err="1"/>
              <a:t>é</a:t>
            </a:r>
            <a:r>
              <a:rPr lang="en-US" altLang="ja-JP" sz="3000" dirty="0"/>
              <a:t>, but </a:t>
            </a:r>
            <a:r>
              <a:rPr lang="en-US" altLang="ja-JP" sz="3000" i="1" dirty="0"/>
              <a:t>No </a:t>
            </a:r>
            <a:r>
              <a:rPr lang="en-US" altLang="ja-JP" sz="3000" i="1" dirty="0" err="1"/>
              <a:t>sé</a:t>
            </a:r>
            <a:r>
              <a:rPr lang="en-US" altLang="ja-JP" sz="3000" i="1" dirty="0"/>
              <a:t> </a:t>
            </a:r>
            <a:r>
              <a:rPr lang="en-US" altLang="ja-JP" sz="3000" dirty="0"/>
              <a:t>or </a:t>
            </a:r>
            <a:r>
              <a:rPr lang="en-US" altLang="ja-JP" sz="3000" i="1" dirty="0"/>
              <a:t>No lo </a:t>
            </a:r>
            <a:r>
              <a:rPr lang="en-US" altLang="ja-JP" sz="3000" i="1" dirty="0" err="1"/>
              <a:t>sé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0750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marL="393700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 know a fact</a:t>
            </a:r>
          </a:p>
          <a:p>
            <a:pPr marL="393700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 express knowledge or ignorance</a:t>
            </a:r>
          </a:p>
          <a:p>
            <a:pPr marL="393700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 know how to do something</a:t>
            </a:r>
          </a:p>
          <a:p>
            <a:pPr marL="393700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Use with question words! (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dónde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,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cuándo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,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etc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Saber</a:t>
            </a:r>
          </a:p>
        </p:txBody>
      </p:sp>
    </p:spTree>
    <p:extLst>
      <p:ext uri="{BB962C8B-B14F-4D97-AF65-F5344CB8AC3E}">
        <p14:creationId xmlns:p14="http://schemas.microsoft.com/office/powerpoint/2010/main" val="270866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Use </a:t>
            </a:r>
            <a:r>
              <a:rPr lang="en-US" sz="4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saber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to talk about </a:t>
            </a:r>
            <a:r>
              <a:rPr lang="en-US" sz="4000" dirty="0">
                <a:ln>
                  <a:solidFill>
                    <a:srgbClr val="E46C0A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factual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information that you know/don’t know.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Sé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cuánto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cuesta el bate.</a:t>
            </a:r>
          </a:p>
          <a:p>
            <a:pPr lvl="1"/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Sabes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qué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hora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empieza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partido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Yo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s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está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playa. </a:t>
            </a:r>
          </a:p>
          <a:p>
            <a:pPr lvl="1"/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No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sabe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ando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termina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escuela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 de Saber</a:t>
            </a:r>
          </a:p>
        </p:txBody>
      </p:sp>
    </p:spTree>
    <p:extLst>
      <p:ext uri="{BB962C8B-B14F-4D97-AF65-F5344CB8AC3E}">
        <p14:creationId xmlns:p14="http://schemas.microsoft.com/office/powerpoint/2010/main" val="363706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can also use saber + infinitive to say that you know </a:t>
            </a:r>
            <a:r>
              <a:rPr lang="en-US" sz="4000" dirty="0">
                <a:ln>
                  <a:solidFill>
                    <a:srgbClr val="E46C0A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to do 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something.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Nicolás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sabe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patinar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muy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Sabemos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jugar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tenis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Saben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ganar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partido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 de Saber</a:t>
            </a:r>
          </a:p>
        </p:txBody>
      </p:sp>
    </p:spTree>
    <p:extLst>
      <p:ext uri="{BB962C8B-B14F-4D97-AF65-F5344CB8AC3E}">
        <p14:creationId xmlns:p14="http://schemas.microsoft.com/office/powerpoint/2010/main" val="103654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Conocer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know/be familiar with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conocer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816282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567311"/>
              </p:ext>
            </p:extLst>
          </p:nvPr>
        </p:nvGraphicFramePr>
        <p:xfrm>
          <a:off x="1447800" y="2290164"/>
          <a:ext cx="256872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cono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z</a:t>
                      </a:r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</a:t>
                      </a:r>
                      <a:endParaRPr lang="es-ES_tradnl" sz="3200" i="1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182030"/>
              </p:ext>
            </p:extLst>
          </p:nvPr>
        </p:nvGraphicFramePr>
        <p:xfrm>
          <a:off x="1447800" y="3427204"/>
          <a:ext cx="271598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conoces</a:t>
                      </a:r>
                      <a:endParaRPr lang="es-ES_tradnl" sz="3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068411"/>
              </p:ext>
            </p:extLst>
          </p:nvPr>
        </p:nvGraphicFramePr>
        <p:xfrm>
          <a:off x="1524000" y="4464584"/>
          <a:ext cx="249252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conoce</a:t>
                      </a:r>
                      <a:endParaRPr lang="es-ES_tradnl" sz="32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705449"/>
              </p:ext>
            </p:extLst>
          </p:nvPr>
        </p:nvGraphicFramePr>
        <p:xfrm>
          <a:off x="6237885" y="2279959"/>
          <a:ext cx="3026234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conocemos</a:t>
                      </a:r>
                      <a:endParaRPr lang="es-ES_tradnl" sz="3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023989"/>
              </p:ext>
            </p:extLst>
          </p:nvPr>
        </p:nvGraphicFramePr>
        <p:xfrm>
          <a:off x="6237885" y="3412422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conocéis</a:t>
                      </a:r>
                      <a:endParaRPr lang="es-ES_tradnl" sz="3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717567"/>
              </p:ext>
            </p:extLst>
          </p:nvPr>
        </p:nvGraphicFramePr>
        <p:xfrm>
          <a:off x="6281675" y="4501931"/>
          <a:ext cx="2811767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conocen</a:t>
                      </a:r>
                      <a:endParaRPr lang="es-ES_tradnl" sz="3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211778"/>
              </p:ext>
            </p:extLst>
          </p:nvPr>
        </p:nvGraphicFramePr>
        <p:xfrm>
          <a:off x="2017584" y="2852420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2636"/>
              </p:ext>
            </p:extLst>
          </p:nvPr>
        </p:nvGraphicFramePr>
        <p:xfrm>
          <a:off x="2169984" y="4006324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036722"/>
              </p:ext>
            </p:extLst>
          </p:nvPr>
        </p:nvGraphicFramePr>
        <p:xfrm>
          <a:off x="2017584" y="4949664"/>
          <a:ext cx="21462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know, He/she knows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979933"/>
              </p:ext>
            </p:extLst>
          </p:nvPr>
        </p:nvGraphicFramePr>
        <p:xfrm>
          <a:off x="7484728" y="2825117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696819"/>
              </p:ext>
            </p:extLst>
          </p:nvPr>
        </p:nvGraphicFramePr>
        <p:xfrm>
          <a:off x="7103653" y="4007384"/>
          <a:ext cx="220841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13113"/>
              </p:ext>
            </p:extLst>
          </p:nvPr>
        </p:nvGraphicFramePr>
        <p:xfrm>
          <a:off x="7203250" y="5094390"/>
          <a:ext cx="215862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(They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know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3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marL="517525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 be acquainted or familiar with person, place, thing</a:t>
            </a:r>
          </a:p>
          <a:p>
            <a:pPr marL="517525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 know a person</a:t>
            </a:r>
          </a:p>
          <a:p>
            <a:pPr marL="517525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 talk about being familiar with people, abstracts/complex</a:t>
            </a:r>
          </a:p>
          <a:p>
            <a:pPr marL="517525" lvl="1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 meet someone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Conocer</a:t>
            </a:r>
          </a:p>
        </p:txBody>
      </p:sp>
    </p:spTree>
    <p:extLst>
      <p:ext uri="{BB962C8B-B14F-4D97-AF65-F5344CB8AC3E}">
        <p14:creationId xmlns:p14="http://schemas.microsoft.com/office/powerpoint/2010/main" val="181767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Use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conocer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when you want to say that you are 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familiar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with a person, place or subject.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Conozco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tu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hermano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David.</a:t>
            </a:r>
          </a:p>
          <a:p>
            <a:pPr lvl="1"/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Mi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prima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conoce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Santo Domingo.</a:t>
            </a:r>
          </a:p>
          <a:p>
            <a:pPr lvl="1"/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Ella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conoce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la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novela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 de Conocer</a:t>
            </a:r>
          </a:p>
        </p:txBody>
      </p:sp>
    </p:spTree>
    <p:extLst>
      <p:ext uri="{BB962C8B-B14F-4D97-AF65-F5344CB8AC3E}">
        <p14:creationId xmlns:p14="http://schemas.microsoft.com/office/powerpoint/2010/main" val="188942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5606</TotalTime>
  <Words>923</Words>
  <Application>Microsoft Macintosh PowerPoint</Application>
  <PresentationFormat>On-screen Show (4:3)</PresentationFormat>
  <Paragraphs>173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Franklin Gothic Medium</vt:lpstr>
      <vt:lpstr>Office Theme</vt:lpstr>
      <vt:lpstr>Unidad 6</vt:lpstr>
      <vt:lpstr>PowerPoint Presentation</vt:lpstr>
      <vt:lpstr>El verbo saber</vt:lpstr>
      <vt:lpstr>PowerPoint Presentation</vt:lpstr>
      <vt:lpstr>PowerPoint Presentation</vt:lpstr>
      <vt:lpstr>PowerPoint Presentation</vt:lpstr>
      <vt:lpstr>El verbo conocer</vt:lpstr>
      <vt:lpstr>PowerPoint Presentation</vt:lpstr>
      <vt:lpstr>PowerPoint Presentation</vt:lpstr>
      <vt:lpstr>PowerPoint Presentation</vt:lpstr>
      <vt:lpstr>PowerPoint Presentation</vt:lpstr>
      <vt:lpstr>Prueba de práctica</vt:lpstr>
      <vt:lpstr>Prueba de práctica</vt:lpstr>
      <vt:lpstr>Unidad 6</vt:lpstr>
      <vt:lpstr>PowerPoint Presentation</vt:lpstr>
      <vt:lpstr>PowerPoint Presentation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167</cp:revision>
  <cp:lastPrinted>2019-05-29T13:55:07Z</cp:lastPrinted>
  <dcterms:created xsi:type="dcterms:W3CDTF">2018-07-09T18:49:29Z</dcterms:created>
  <dcterms:modified xsi:type="dcterms:W3CDTF">2023-05-11T14:45:33Z</dcterms:modified>
</cp:coreProperties>
</file>