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2" r:id="rId2"/>
    <p:sldId id="316" r:id="rId3"/>
    <p:sldId id="333" r:id="rId4"/>
    <p:sldId id="334" r:id="rId5"/>
    <p:sldId id="335" r:id="rId6"/>
    <p:sldId id="336" r:id="rId7"/>
    <p:sldId id="338" r:id="rId8"/>
    <p:sldId id="337" r:id="rId9"/>
    <p:sldId id="287" r:id="rId10"/>
    <p:sldId id="33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61D9DB"/>
    <a:srgbClr val="D0E5FF"/>
    <a:srgbClr val="DEF9FF"/>
    <a:srgbClr val="ABBDD2"/>
    <a:srgbClr val="BDFEB7"/>
    <a:srgbClr val="344834"/>
    <a:srgbClr val="547553"/>
    <a:srgbClr val="70A06F"/>
    <a:srgbClr val="B1FEAD"/>
    <a:srgbClr val="1A2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27AB4-EDB8-6946-89D9-AD8BF40C276A}" type="datetime1">
              <a:rPr lang="en-US" smtClean="0"/>
              <a:t>4/30/24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6 - Jugar &amp; Doler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C64D0-2C54-404D-9F64-D4ED48991772}" type="datetime1">
              <a:rPr lang="en-US" smtClean="0"/>
              <a:t>4/30/24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6 - Jugar &amp; Doler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6 - Jugar &amp; Doler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Jugar &amp; Doler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2D3541-A858-3A41-891F-E0FD48970F0D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Jugar &amp; Doler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Jugar &amp; Doler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6 - Jugar &amp; Doler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Jugar &amp; Doler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6 - Jugar &amp; Doler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6 - Jugar &amp; Doler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2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8120-577C-B243-A733-251C6590FF30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1323-1C47-9E4F-A8D9-809948619450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D2BA6-9985-244F-82AD-4624781C00BB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8DB8-BEA2-394D-9DF3-178EA41CC7DF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C125-8062-9648-A085-33C8BAFCF25A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1559-8136-924D-997A-9C8E7CBE0CC8}" type="datetime1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B40B-9EF0-6C4E-9E34-F5C75DD18127}" type="datetime1">
              <a:rPr lang="en-US" smtClean="0"/>
              <a:t>4/30/24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4AE-726F-0D45-8BBA-51CC41EAC261}" type="datetime1">
              <a:rPr lang="en-US" smtClean="0"/>
              <a:t>4/30/24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C97C-9DB5-8C42-99CB-E22300571113}" type="datetime1">
              <a:rPr lang="en-US" smtClean="0"/>
              <a:t>4/30/24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C8CE-107D-A345-ADCB-A94192B67C20}" type="datetime1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54AD-EC7D-ED47-B87E-F18C8A2440B7}" type="datetime1">
              <a:rPr lang="en-US" smtClean="0"/>
              <a:t>4/30/24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A2F87-E3B3-4942-8397-AC584D34DD7B}" type="datetime1">
              <a:rPr lang="en-US" smtClean="0"/>
              <a:t>4/30/24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Jugar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Review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Jugar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 Nosotros ________ ___ (jugar) básquetbol.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7. Ellos _______  _____(jugar) voleibol.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8. A nosotros ___________ (doler) los brazos.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9. A mí ___________ (doler) los pies.</a:t>
            </a:r>
          </a:p>
          <a:p>
            <a:pPr marL="457200" lvl="0" indent="-457200" algn="l" defTabSz="914400">
              <a:lnSpc>
                <a:spcPct val="11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10.  A él ____________ (doler) el cuerpo.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59387" y="1600200"/>
            <a:ext cx="2322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jugamos</a:t>
            </a:r>
            <a:r>
              <a:rPr lang="en-US" sz="2800" dirty="0">
                <a:ln>
                  <a:solidFill>
                    <a:srgbClr val="6600CD"/>
                  </a:solidFill>
                </a:ln>
              </a:rPr>
              <a:t>  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45030" y="2641154"/>
            <a:ext cx="236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juegan</a:t>
            </a:r>
            <a:r>
              <a:rPr lang="en-US" sz="2800" dirty="0">
                <a:ln>
                  <a:solidFill>
                    <a:srgbClr val="6600CD"/>
                  </a:solidFill>
                </a:ln>
              </a:rPr>
              <a:t>    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25427" y="3657600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nos</a:t>
            </a:r>
            <a:r>
              <a:rPr lang="en-US" sz="2800" dirty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5030" y="4724400"/>
            <a:ext cx="223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me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6316" y="556260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le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0794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Verbos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de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radical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tienen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un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en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presente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  <a:spcAft>
                <a:spcPts val="2400"/>
              </a:spcAft>
            </a:pPr>
            <a:r>
              <a:rPr lang="en-US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(Stem-Changing verbs have a change in the present tense)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changes to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ue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They are also known as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boot verbs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because the changes do </a:t>
            </a:r>
            <a:r>
              <a:rPr lang="en-US" altLang="ja-JP" sz="38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not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happen in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nosotros</a:t>
            </a:r>
            <a:r>
              <a:rPr lang="en-US" altLang="ja-JP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and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vosotros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15976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Group 2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27659" name="AutoShape 3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AutoShape 4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Oval 5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0" name="Freeform 6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Oval 7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Oval 8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Oval 9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Oval 10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11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 play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play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plays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4648200" y="12954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sz="3600" b="1" u="sng" dirty="0" err="1">
                <a:solidFill>
                  <a:srgbClr val="61D9D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gamos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We play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altLang="ja-JP" sz="3600" b="1" u="sng" dirty="0" err="1">
                <a:solidFill>
                  <a:srgbClr val="61D9D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gáis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You all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play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Uds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gan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They/you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play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Jugar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play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448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 build="p" autoUpdateAnimBg="0"/>
      <p:bldP spid="2663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means to play a game or a sport. 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You CANNOT use it to mean “play an instrument” or music. (That’s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tocar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!)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When you use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with the name of a sport, use </a:t>
            </a:r>
            <a:r>
              <a:rPr lang="en-US" sz="38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jugar</a:t>
            </a:r>
            <a:r>
              <a:rPr lang="en-US" sz="38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+ a + sport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Mi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primo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juega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fútbol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Jugamos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fútbol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americano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Juegan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béisbol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en la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República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Juego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todos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los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deportes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jugar</a:t>
            </a:r>
          </a:p>
        </p:txBody>
      </p:sp>
    </p:spTree>
    <p:extLst>
      <p:ext uri="{BB962C8B-B14F-4D97-AF65-F5344CB8AC3E}">
        <p14:creationId xmlns:p14="http://schemas.microsoft.com/office/powerpoint/2010/main" val="337255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Doler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DOLER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6464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When you want to say what hurts, use the verb </a:t>
            </a:r>
            <a:r>
              <a:rPr lang="en-US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doler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Doler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is an </a:t>
            </a:r>
            <a:r>
              <a:rPr lang="en-US" sz="38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o</a:t>
            </a:r>
            <a:r>
              <a:rPr lang="en-US" sz="30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38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ue</a:t>
            </a:r>
            <a:r>
              <a:rPr lang="en-US" sz="3800" dirty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stem-changing verb.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It functions like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gustar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 </a:t>
            </a:r>
          </a:p>
          <a:p>
            <a:pPr lvl="1">
              <a:lnSpc>
                <a:spcPct val="90000"/>
              </a:lnSpc>
            </a:pP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Me </a:t>
            </a: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duele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mr-IN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–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with a singular item</a:t>
            </a:r>
          </a:p>
          <a:p>
            <a:pPr lvl="1">
              <a:lnSpc>
                <a:spcPct val="90000"/>
              </a:lnSpc>
            </a:pP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Me </a:t>
            </a: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duele</a:t>
            </a:r>
            <a:r>
              <a:rPr lang="en-US" sz="36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</a:t>
            </a:r>
            <a:r>
              <a:rPr lang="en-US" sz="3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mr-IN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–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with a plural item.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When using me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(n) use the </a:t>
            </a:r>
            <a:r>
              <a:rPr lang="en-US" sz="3800" dirty="0">
                <a:ln>
                  <a:solidFill>
                    <a:srgbClr val="660066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definite article 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(el/la/los/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las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) with body parts.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doler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875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Doler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hurt; to ache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doler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240102"/>
              </p:ext>
            </p:extLst>
          </p:nvPr>
        </p:nvGraphicFramePr>
        <p:xfrm>
          <a:off x="1" y="1830874"/>
          <a:ext cx="9143998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mí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s-ES_tradnl" sz="3200" i="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n</a:t>
                      </a:r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s-ES_tradnl" sz="3200" i="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n</a:t>
                      </a:r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ti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s-ES_tradnl" sz="3200" i="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v</a:t>
                      </a:r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s-ES_tradnl" sz="3200" i="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v</a:t>
                      </a:r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/A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/A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 ellos/A ellas/A Uds.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464490"/>
              </p:ext>
            </p:extLst>
          </p:nvPr>
        </p:nvGraphicFramePr>
        <p:xfrm>
          <a:off x="1447800" y="2589012"/>
          <a:ext cx="25687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me </a:t>
                      </a:r>
                      <a:r>
                        <a:rPr lang="en-US" sz="34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34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</a:t>
                      </a:r>
                      <a:r>
                        <a:rPr lang="en-US" sz="34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(n)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16647"/>
              </p:ext>
            </p:extLst>
          </p:nvPr>
        </p:nvGraphicFramePr>
        <p:xfrm>
          <a:off x="1447800" y="3726052"/>
          <a:ext cx="271598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te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d</a:t>
                      </a:r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ue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le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(n)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718091"/>
              </p:ext>
            </p:extLst>
          </p:nvPr>
        </p:nvGraphicFramePr>
        <p:xfrm>
          <a:off x="1524000" y="4968240"/>
          <a:ext cx="24925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4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 d</a:t>
                      </a:r>
                      <a:r>
                        <a:rPr lang="es-ES_tradnl" sz="34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s-ES_tradnl" sz="34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le(n)</a:t>
                      </a:r>
                      <a:endParaRPr lang="es-ES_tradnl" sz="34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077982"/>
              </p:ext>
            </p:extLst>
          </p:nvPr>
        </p:nvGraphicFramePr>
        <p:xfrm>
          <a:off x="6237885" y="2504095"/>
          <a:ext cx="3026234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(n)</a:t>
                      </a:r>
                      <a:endParaRPr lang="es-ES_tradnl" sz="34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313593"/>
              </p:ext>
            </p:extLst>
          </p:nvPr>
        </p:nvGraphicFramePr>
        <p:xfrm>
          <a:off x="6237885" y="3636558"/>
          <a:ext cx="230560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(n)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382857"/>
              </p:ext>
            </p:extLst>
          </p:nvPr>
        </p:nvGraphicFramePr>
        <p:xfrm>
          <a:off x="6281675" y="4900395"/>
          <a:ext cx="2811767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les 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34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34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</a:t>
                      </a:r>
                      <a:r>
                        <a:rPr lang="en-US" sz="34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(n)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7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</a:t>
            </a:r>
            <a:r>
              <a:rPr lang="en-US" sz="38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ln>
                  <a:solidFill>
                    <a:srgbClr val="E46C0A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cabeza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  <a:spcAft>
                <a:spcPts val="4200"/>
              </a:spcAft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My head hurts me.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</a:t>
            </a:r>
            <a:r>
              <a:rPr lang="en-US" sz="38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brazos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  <a:spcAft>
                <a:spcPts val="3000"/>
              </a:spcAft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Your arms hurt you.</a:t>
            </a:r>
          </a:p>
          <a:p>
            <a:pPr eaLnBrk="1" hangingPunct="1">
              <a:lnSpc>
                <a:spcPct val="90000"/>
              </a:lnSpc>
            </a:pPr>
            <a:r>
              <a:rPr lang="en-US" sz="38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mis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amigos les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duel</a:t>
            </a:r>
            <a:r>
              <a:rPr lang="en-US" sz="38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ojos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My friends’ eyes hurt them.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doler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01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Yo _____________ (jugar) al tenis.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La chica  _______  _____(jugar) fútbol.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A ti ___________ (doler) la mano.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A mí ___________ (doler) el estómago.</a:t>
            </a:r>
          </a:p>
          <a:p>
            <a:pPr marL="457200" lvl="0" indent="-457200" algn="l" defTabSz="914400">
              <a:lnSpc>
                <a:spcPct val="11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A Marisol ____________ (doler) el tobillo.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1600200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juego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03768" y="2667000"/>
            <a:ext cx="203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juega</a:t>
            </a:r>
            <a:r>
              <a:rPr lang="en-US" sz="2800" dirty="0">
                <a:ln>
                  <a:solidFill>
                    <a:srgbClr val="6600CD"/>
                  </a:solidFill>
                </a:ln>
              </a:rPr>
              <a:t>      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47800" y="3657600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te</a:t>
            </a:r>
            <a:r>
              <a:rPr lang="en-US" sz="2800" dirty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47244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me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8400" y="556260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le </a:t>
            </a:r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duele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3943</TotalTime>
  <Words>560</Words>
  <Application>Microsoft Macintosh PowerPoint</Application>
  <PresentationFormat>On-screen Show (4:3)</PresentationFormat>
  <Paragraphs>110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Medium</vt:lpstr>
      <vt:lpstr>Wingdings</vt:lpstr>
      <vt:lpstr>Office Theme</vt:lpstr>
      <vt:lpstr>Unidad 6</vt:lpstr>
      <vt:lpstr>PowerPoint Presentation</vt:lpstr>
      <vt:lpstr>PowerPoint Presentation</vt:lpstr>
      <vt:lpstr>PowerPoint Presentation</vt:lpstr>
      <vt:lpstr>Unidad 6</vt:lpstr>
      <vt:lpstr>PowerPoint Presentation</vt:lpstr>
      <vt:lpstr>El verbo doler</vt:lpstr>
      <vt:lpstr>PowerPoint Presentation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153</cp:revision>
  <cp:lastPrinted>2019-01-22T20:31:24Z</cp:lastPrinted>
  <dcterms:created xsi:type="dcterms:W3CDTF">2018-07-09T18:49:29Z</dcterms:created>
  <dcterms:modified xsi:type="dcterms:W3CDTF">2024-05-01T13:16:47Z</dcterms:modified>
</cp:coreProperties>
</file>