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2" r:id="rId3"/>
    <p:sldId id="298" r:id="rId4"/>
    <p:sldId id="299" r:id="rId5"/>
    <p:sldId id="300" r:id="rId6"/>
    <p:sldId id="284" r:id="rId7"/>
    <p:sldId id="302" r:id="rId8"/>
    <p:sldId id="301" r:id="rId9"/>
    <p:sldId id="303" r:id="rId10"/>
    <p:sldId id="30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C00D3"/>
    <a:srgbClr val="22FF08"/>
    <a:srgbClr val="6600CD"/>
    <a:srgbClr val="E5B3CE"/>
    <a:srgbClr val="FEC5E2"/>
    <a:srgbClr val="FEA7E1"/>
    <a:srgbClr val="FEA8F7"/>
    <a:srgbClr val="A02A8D"/>
    <a:srgbClr val="631D57"/>
    <a:srgbClr val="B04D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 snapToObjects="1">
      <p:cViewPr varScale="1">
        <p:scale>
          <a:sx n="100" d="100"/>
          <a:sy n="100" d="100"/>
        </p:scale>
        <p:origin x="18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1176C-558B-8840-BF27-33F4E08ADF96}" type="datetime1">
              <a:rPr lang="en-US" smtClean="0"/>
              <a:t>3/11/20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5 - Ordinal Numbers + Acabar 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99CB5-FE42-C842-8CD6-48BEACA94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8626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1A464-FC83-6347-895D-A032DB21A9E9}" type="datetime1">
              <a:rPr lang="en-US" smtClean="0"/>
              <a:t>3/11/20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5 - Ordinal Numbers + Acabar 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7878B-60F3-054F-95BE-113909861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705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7878B-60F3-054F-95BE-113909861116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5 - Ordinal Numbers + Acabar de</a:t>
            </a:r>
          </a:p>
        </p:txBody>
      </p:sp>
    </p:spTree>
    <p:extLst>
      <p:ext uri="{BB962C8B-B14F-4D97-AF65-F5344CB8AC3E}">
        <p14:creationId xmlns:p14="http://schemas.microsoft.com/office/powerpoint/2010/main" val="809652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Ordinal Numbers + Acabar 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97878B-60F3-054F-95BE-1139098611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64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Ordinal Numbers + Acabar 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97878B-60F3-054F-95BE-1139098611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64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Ordinal Numbers + Acabar 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97878B-60F3-054F-95BE-1139098611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64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Ordinal Numbers + Acabar 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97878B-60F3-054F-95BE-1139098611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64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7878B-60F3-054F-95BE-113909861116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5 - Ordinal Numbers + Acabar de</a:t>
            </a:r>
          </a:p>
        </p:txBody>
      </p:sp>
    </p:spTree>
    <p:extLst>
      <p:ext uri="{BB962C8B-B14F-4D97-AF65-F5344CB8AC3E}">
        <p14:creationId xmlns:p14="http://schemas.microsoft.com/office/powerpoint/2010/main" val="809652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Ordinal Numbers + Acabar 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97878B-60F3-054F-95BE-1139098611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64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Ordinal Numbers + Acabar 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97878B-60F3-054F-95BE-1139098611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64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0B161-E1CC-A04A-BEBD-932DFD1482DA}" type="datetime1">
              <a:rPr lang="en-US" smtClean="0"/>
              <a:t>3/11/20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8839-A7DD-464B-A07C-489758405175}" type="datetime1">
              <a:rPr lang="en-US" smtClean="0"/>
              <a:t>3/11/20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309B-02AC-254E-B1F2-FEF7CB4B211E}" type="datetime1">
              <a:rPr lang="en-US" smtClean="0"/>
              <a:t>3/11/20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E1C55-25BB-684E-ABB2-EC185DE84072}" type="datetime1">
              <a:rPr lang="en-US" smtClean="0"/>
              <a:t>3/11/20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D457-6B58-624B-9118-EA50534A2EAE}" type="datetime1">
              <a:rPr lang="en-US" smtClean="0"/>
              <a:t>3/11/20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4918E-236F-664B-B368-822BC7041A84}" type="datetime1">
              <a:rPr lang="en-US" smtClean="0"/>
              <a:t>3/11/20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7401-CB24-2545-9AD7-B260A70FA261}" type="datetime1">
              <a:rPr lang="en-US" smtClean="0"/>
              <a:t>3/11/20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22E0-962A-4D4B-AF61-8C69AEF638D2}" type="datetime1">
              <a:rPr lang="en-US" smtClean="0"/>
              <a:t>3/11/20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9B28-AB68-964C-B3A1-D07378C61ED7}" type="datetime1">
              <a:rPr lang="en-US" smtClean="0"/>
              <a:t>3/11/20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7ED8-19E5-654F-A61D-A9F20921AF0C}" type="datetime1">
              <a:rPr lang="en-US" smtClean="0"/>
              <a:t>3/11/20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DCA01-D0A7-A84A-AAAA-FD0BDE3D80BC}" type="datetime1">
              <a:rPr lang="en-US" smtClean="0"/>
              <a:t>3/11/20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7000">
              <a:schemeClr val="accent5">
                <a:lumMod val="75000"/>
              </a:schemeClr>
            </a:gs>
            <a:gs pos="100000">
              <a:schemeClr val="accent5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CC44A-0A28-9943-902F-EF3421E117E7}" type="datetime1">
              <a:rPr lang="en-US" smtClean="0"/>
              <a:t>3/11/20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r>
              <a:rPr lang="es-ES_tradnl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números ordinales</a:t>
            </a:r>
          </a:p>
          <a:p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Ordinal numbers</a:t>
            </a:r>
            <a:endParaRPr lang="es-ES_tradnl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5</a:t>
            </a:r>
          </a:p>
        </p:txBody>
      </p:sp>
    </p:spTree>
    <p:extLst>
      <p:ext uri="{BB962C8B-B14F-4D97-AF65-F5344CB8AC3E}">
        <p14:creationId xmlns:p14="http://schemas.microsoft.com/office/powerpoint/2010/main" val="2938669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457200" marR="0" lvl="0" indent="-457200" algn="l" defTabSz="914400" eaLnBrk="1" fontAlgn="auto" latinLnBrk="0" hangingPunct="1">
              <a:spcBef>
                <a:spcPts val="0"/>
              </a:spcBef>
              <a:spcAft>
                <a:spcPts val="720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Mi amiga _______________ (has </a:t>
            </a:r>
            <a:r>
              <a:rPr lang="es-ES_tradnl" sz="38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just</a:t>
            </a: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8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washed</a:t>
            </a: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 los platos.</a:t>
            </a:r>
          </a:p>
          <a:p>
            <a:pPr marL="457200" marR="0" lvl="0" indent="-457200" algn="l" defTabSz="914400" eaLnBrk="1" fontAlgn="auto" latinLnBrk="0" hangingPunct="1">
              <a:spcBef>
                <a:spcPts val="0"/>
              </a:spcBef>
              <a:spcAft>
                <a:spcPts val="300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Nosotros ________________________ (</a:t>
            </a:r>
            <a:r>
              <a:rPr lang="es-ES_tradnl" sz="38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have</a:t>
            </a: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8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just</a:t>
            </a: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8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taken</a:t>
            </a: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8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out</a:t>
            </a: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 la basura.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91656" y="1165484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acaba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 de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lavar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86568" y="3213052"/>
            <a:ext cx="479477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acabamos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 de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sacar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033085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Autofit/>
          </a:bodyPr>
          <a:lstStyle/>
          <a:p>
            <a:pPr marL="292100" indent="-292100" algn="l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 both English and Spanish, ordinal numbers indicate position in a series or the order of items.</a:t>
            </a:r>
          </a:p>
          <a:p>
            <a:pPr marL="2622550" algn="l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 </a:t>
            </a:r>
            <a:r>
              <a:rPr lang="en-US" sz="40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second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place </a:t>
            </a:r>
          </a:p>
          <a:p>
            <a:pPr marL="2622550" algn="l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 </a:t>
            </a:r>
            <a:r>
              <a:rPr lang="en-US" sz="4000" dirty="0" err="1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segundo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lugar</a:t>
            </a:r>
            <a:endParaRPr lang="en-US"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número ordinales</a:t>
            </a:r>
          </a:p>
        </p:txBody>
      </p:sp>
    </p:spTree>
    <p:extLst>
      <p:ext uri="{BB962C8B-B14F-4D97-AF65-F5344CB8AC3E}">
        <p14:creationId xmlns:p14="http://schemas.microsoft.com/office/powerpoint/2010/main" val="218402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4683893" cy="5574665"/>
          </a:xfrm>
        </p:spPr>
        <p:txBody>
          <a:bodyPr>
            <a:noAutofit/>
          </a:bodyPr>
          <a:lstStyle/>
          <a:p>
            <a:pPr marL="292100" indent="-2921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primero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(a) first </a:t>
            </a:r>
          </a:p>
          <a:p>
            <a:pPr marL="292100" indent="-2921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segundo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(a) second </a:t>
            </a:r>
          </a:p>
          <a:p>
            <a:pPr marL="292100" indent="-2921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tercero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(a) third </a:t>
            </a:r>
          </a:p>
          <a:p>
            <a:pPr marL="292100" indent="-2921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cuarto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(a) fourth </a:t>
            </a:r>
          </a:p>
          <a:p>
            <a:pPr marL="292100" indent="-2921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quinto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(a) fifth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número ordinales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683893" y="1143000"/>
            <a:ext cx="4642258" cy="5574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sexto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(a) sixth </a:t>
            </a:r>
          </a:p>
          <a:p>
            <a:pPr marL="228600" indent="-2286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séptimo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(a) seventh </a:t>
            </a:r>
          </a:p>
          <a:p>
            <a:pPr marL="228600" indent="-228600" algn="l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octavo(a) eighth </a:t>
            </a:r>
          </a:p>
          <a:p>
            <a:pPr marL="228600" indent="-2286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noveno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(a) ninth </a:t>
            </a:r>
          </a:p>
          <a:p>
            <a:pPr marL="228600" indent="-2286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décimo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(a) tenth</a:t>
            </a:r>
          </a:p>
        </p:txBody>
      </p:sp>
    </p:spTree>
    <p:extLst>
      <p:ext uri="{BB962C8B-B14F-4D97-AF65-F5344CB8AC3E}">
        <p14:creationId xmlns:p14="http://schemas.microsoft.com/office/powerpoint/2010/main" val="130902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Autofit/>
          </a:bodyPr>
          <a:lstStyle/>
          <a:p>
            <a:pPr marL="292100" indent="-292100" algn="l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Ordinals are placed before nouns.</a:t>
            </a:r>
          </a:p>
          <a:p>
            <a:pPr marL="292100" indent="-292100" algn="l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When used with a noun, an ordinal number must agree in </a:t>
            </a:r>
            <a:r>
              <a:rPr lang="en-US" sz="4000" dirty="0">
                <a:ln>
                  <a:solidFill>
                    <a:srgbClr val="3366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number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lang="en-US" sz="4000" dirty="0">
                <a:ln>
                  <a:solidFill>
                    <a:srgbClr val="3366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gender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with that noun.</a:t>
            </a:r>
          </a:p>
          <a:p>
            <a:pPr marL="1144588" indent="-292100" algn="l">
              <a:buFont typeface="Arial"/>
              <a:buChar char="•"/>
            </a:pPr>
            <a:r>
              <a:rPr lang="en-US" sz="37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la </a:t>
            </a:r>
            <a:r>
              <a:rPr lang="en-US" sz="37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primer</a:t>
            </a:r>
            <a:r>
              <a:rPr lang="en-US" sz="3700" u="sng" dirty="0" err="1">
                <a:ln>
                  <a:solidFill>
                    <a:srgbClr val="FC00D3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7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películ</a:t>
            </a:r>
            <a:r>
              <a:rPr lang="en-US" sz="3700" dirty="0" err="1">
                <a:ln>
                  <a:solidFill>
                    <a:srgbClr val="FC00D3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sz="37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María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7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Conchita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Alonso.</a:t>
            </a:r>
          </a:p>
          <a:p>
            <a:pPr marL="1144588" indent="-292100" algn="l">
              <a:buFont typeface="Arial"/>
              <a:buChar char="•"/>
            </a:pPr>
            <a:r>
              <a:rPr lang="en-US" sz="37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Nuestro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7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apartamento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7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está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en el </a:t>
            </a:r>
            <a:r>
              <a:rPr lang="en-US" sz="37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octav</a:t>
            </a:r>
            <a:r>
              <a:rPr lang="en-US" sz="3700" u="sng" dirty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7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pis</a:t>
            </a:r>
            <a:r>
              <a:rPr lang="en-US" sz="3700" dirty="0" err="1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n-US" sz="37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número ordinales</a:t>
            </a:r>
          </a:p>
        </p:txBody>
      </p:sp>
    </p:spTree>
    <p:extLst>
      <p:ext uri="{BB962C8B-B14F-4D97-AF65-F5344CB8AC3E}">
        <p14:creationId xmlns:p14="http://schemas.microsoft.com/office/powerpoint/2010/main" val="270095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Autofit/>
          </a:bodyPr>
          <a:lstStyle/>
          <a:p>
            <a:pPr marL="292100" indent="-2921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Primero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tercero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drop the o before a </a:t>
            </a:r>
            <a:r>
              <a:rPr lang="en-US" sz="4000" dirty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masculine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>
                <a:ln>
                  <a:solidFill>
                    <a:schemeClr val="accent3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singular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noun.</a:t>
            </a:r>
          </a:p>
          <a:p>
            <a:pPr marL="1144588" indent="-292100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Enero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</a:t>
            </a:r>
            <a:r>
              <a:rPr lang="en-US" sz="4000" dirty="0">
                <a:ln>
                  <a:solidFill>
                    <a:srgbClr val="22FF08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primer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del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año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1144588" indent="-292100" algn="l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Vivo en el</a:t>
            </a:r>
            <a:r>
              <a:rPr lang="en-US" sz="40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tercer</a:t>
            </a:r>
            <a:r>
              <a:rPr lang="en-US" sz="40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piso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endParaRPr lang="en-US" sz="37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número ordinales</a:t>
            </a:r>
          </a:p>
        </p:txBody>
      </p:sp>
    </p:spTree>
    <p:extLst>
      <p:ext uri="{BB962C8B-B14F-4D97-AF65-F5344CB8AC3E}">
        <p14:creationId xmlns:p14="http://schemas.microsoft.com/office/powerpoint/2010/main" val="198254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Mi amiga vive en el ___________ (10th) piso.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La _________ (1st) persona llega muy rápido.</a:t>
            </a:r>
          </a:p>
          <a:p>
            <a:pPr marL="457200" marR="0" lvl="0" indent="-457200" algn="l" defTabSz="914400" eaLnBrk="1" fontAlgn="auto" latinLnBrk="0" hangingPunct="1">
              <a:spcBef>
                <a:spcPts val="0"/>
              </a:spcBef>
              <a:spcAft>
                <a:spcPts val="300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¿Vives en el __________ (1st) piso?</a:t>
            </a:r>
          </a:p>
          <a:p>
            <a:pPr marL="457200" marR="0" lvl="0" indent="-457200" algn="l" defTabSz="914400" eaLnBrk="1" fontAlgn="auto" latinLnBrk="0" hangingPunct="1">
              <a:spcBef>
                <a:spcPts val="0"/>
              </a:spcBef>
              <a:spcAft>
                <a:spcPts val="300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Mi apartamento esta en el _________ (5th) piso.</a:t>
            </a:r>
          </a:p>
          <a:p>
            <a:pPr marL="457200" marR="0" lvl="0" indent="-457200" algn="l" defTabSz="914400" eaLnBrk="1" fontAlgn="auto" latinLnBrk="0" hangingPunct="1">
              <a:spcBef>
                <a:spcPts val="0"/>
              </a:spcBef>
              <a:spcAft>
                <a:spcPts val="300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Mi casa es la ________ (4th) casa en la calle.</a:t>
            </a:r>
            <a:endParaRPr lang="es-ES_tradnl" sz="32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8094" y="1371600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décimo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438400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primera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4200" y="3429000"/>
            <a:ext cx="162700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n>
                  <a:solidFill>
                    <a:srgbClr val="6600CD"/>
                  </a:solidFill>
                </a:ln>
              </a:rPr>
              <a:t>primer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67400" y="4267200"/>
            <a:ext cx="155153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quinto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19400" y="5766376"/>
            <a:ext cx="228361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cuarta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83073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r>
              <a:rPr lang="es-ES_tradnl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Acabar de </a:t>
            </a:r>
            <a:r>
              <a:rPr lang="mr-IN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…</a:t>
            </a:r>
            <a:endParaRPr lang="es-ES_tradnl" sz="5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Having just done something</a:t>
            </a:r>
            <a:endParaRPr lang="es-ES_tradnl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5</a:t>
            </a:r>
          </a:p>
        </p:txBody>
      </p:sp>
    </p:spTree>
    <p:extLst>
      <p:ext uri="{BB962C8B-B14F-4D97-AF65-F5344CB8AC3E}">
        <p14:creationId xmlns:p14="http://schemas.microsoft.com/office/powerpoint/2010/main" val="1073216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Autofit/>
          </a:bodyPr>
          <a:lstStyle/>
          <a:p>
            <a:pPr marL="571500" indent="-571500" algn="l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When you want to say that something has just happened, use the verb phrase:</a:t>
            </a:r>
          </a:p>
          <a:p>
            <a:r>
              <a:rPr lang="en-US" sz="40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acabar</a:t>
            </a:r>
            <a:r>
              <a:rPr lang="en-US" sz="40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+ </a:t>
            </a:r>
            <a:r>
              <a:rPr lang="en-US" sz="4000" dirty="0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infinitive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Acabar de</a:t>
            </a:r>
          </a:p>
        </p:txBody>
      </p:sp>
    </p:spTree>
    <p:extLst>
      <p:ext uri="{BB962C8B-B14F-4D97-AF65-F5344CB8AC3E}">
        <p14:creationId xmlns:p14="http://schemas.microsoft.com/office/powerpoint/2010/main" val="165026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Autofit/>
          </a:bodyPr>
          <a:lstStyle/>
          <a:p>
            <a:pPr marL="341313" indent="-341313" algn="l"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</a:p>
          <a:p>
            <a:pPr marL="798513" lvl="1" indent="-341313" algn="l">
              <a:buFont typeface="Arial"/>
              <a:buChar char="•"/>
            </a:pPr>
            <a:r>
              <a:rPr lang="en-US" sz="40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Acabamos</a:t>
            </a:r>
            <a:r>
              <a:rPr lang="en-US" sz="40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sz="4000" dirty="0" err="1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comprar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pastel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la fiesta. </a:t>
            </a:r>
          </a:p>
          <a:p>
            <a:pPr marL="1255713" lvl="2" indent="-341313" algn="l">
              <a:spcAft>
                <a:spcPts val="4200"/>
              </a:spcAft>
              <a:buFont typeface="Arial"/>
              <a:buChar char="•"/>
            </a:pPr>
            <a:r>
              <a:rPr lang="en-US" sz="36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We’ve just bought the cake for the party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798513" lvl="1" indent="-341313" algn="l">
              <a:buFont typeface="Arial"/>
              <a:buChar char="•"/>
            </a:pPr>
            <a:r>
              <a:rPr lang="en-US" sz="4000" dirty="0" err="1">
                <a:ln>
                  <a:solidFill>
                    <a:srgbClr val="E46C0A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Acaban</a:t>
            </a:r>
            <a:r>
              <a:rPr lang="en-US" sz="4000" dirty="0">
                <a:ln>
                  <a:solidFill>
                    <a:srgbClr val="E46C0A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sz="4000" dirty="0" err="1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cortar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césped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  <a:p>
            <a:pPr marL="1255713" lvl="2" indent="-341313" algn="l">
              <a:buFont typeface="Arial"/>
              <a:buChar char="•"/>
            </a:pPr>
            <a:r>
              <a:rPr lang="en-US" sz="3600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They’ve </a:t>
            </a:r>
            <a:r>
              <a:rPr lang="en-US" sz="36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just cut the grass.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Acabar de</a:t>
            </a:r>
          </a:p>
        </p:txBody>
      </p:sp>
    </p:spTree>
    <p:extLst>
      <p:ext uri="{BB962C8B-B14F-4D97-AF65-F5344CB8AC3E}">
        <p14:creationId xmlns:p14="http://schemas.microsoft.com/office/powerpoint/2010/main" val="65514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3290</TotalTime>
  <Words>408</Words>
  <Application>Microsoft Macintosh PowerPoint</Application>
  <PresentationFormat>On-screen Show (4:3)</PresentationFormat>
  <Paragraphs>71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Medium</vt:lpstr>
      <vt:lpstr>Wingdings</vt:lpstr>
      <vt:lpstr>Office Theme</vt:lpstr>
      <vt:lpstr>Unidad 5</vt:lpstr>
      <vt:lpstr>Los número ordinales</vt:lpstr>
      <vt:lpstr>Los número ordinales</vt:lpstr>
      <vt:lpstr>Los número ordinales</vt:lpstr>
      <vt:lpstr>Los número ordinales</vt:lpstr>
      <vt:lpstr>Prueba de práctica</vt:lpstr>
      <vt:lpstr>Unidad 5</vt:lpstr>
      <vt:lpstr>Acabar de</vt:lpstr>
      <vt:lpstr>Acabar de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82</cp:revision>
  <cp:lastPrinted>2019-02-27T12:50:19Z</cp:lastPrinted>
  <dcterms:created xsi:type="dcterms:W3CDTF">2018-07-09T18:49:29Z</dcterms:created>
  <dcterms:modified xsi:type="dcterms:W3CDTF">2020-03-11T15:55:05Z</dcterms:modified>
</cp:coreProperties>
</file>