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82" r:id="rId2"/>
    <p:sldId id="312" r:id="rId3"/>
    <p:sldId id="334" r:id="rId4"/>
    <p:sldId id="314" r:id="rId5"/>
    <p:sldId id="287" r:id="rId6"/>
    <p:sldId id="339" r:id="rId7"/>
    <p:sldId id="338" r:id="rId8"/>
    <p:sldId id="320" r:id="rId9"/>
    <p:sldId id="340" r:id="rId10"/>
    <p:sldId id="341" r:id="rId11"/>
    <p:sldId id="329" r:id="rId12"/>
    <p:sldId id="342" r:id="rId13"/>
    <p:sldId id="343" r:id="rId14"/>
    <p:sldId id="336" r:id="rId15"/>
    <p:sldId id="337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F600EF"/>
    <a:srgbClr val="158808"/>
    <a:srgbClr val="22E70C"/>
    <a:srgbClr val="D0E5FF"/>
    <a:srgbClr val="DEF9FF"/>
    <a:srgbClr val="ABBDD2"/>
    <a:srgbClr val="BDFEB7"/>
    <a:srgbClr val="344834"/>
    <a:srgbClr val="547553"/>
    <a:srgbClr val="70A0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6"/>
  </p:normalViewPr>
  <p:slideViewPr>
    <p:cSldViewPr snapToGrid="0" snapToObjects="1">
      <p:cViewPr varScale="1">
        <p:scale>
          <a:sx n="99" d="100"/>
          <a:sy n="99" d="100"/>
        </p:scale>
        <p:origin x="7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7CC32B-C0CC-FA46-BB51-AC653D43ACCF}" type="datetime1">
              <a:rPr lang="en-US" smtClean="0"/>
              <a:t>3/19/24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5 - Affirmative Tú Commands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54137-C52F-F542-8D09-B4F25B2F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19073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CB9F61-62FB-CB4F-B2D9-E37DDE73B24E}" type="datetime1">
              <a:rPr lang="en-US" smtClean="0"/>
              <a:t>3/19/24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5 - Affirmative Tú Commands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6B779-2FB4-A048-8946-FBB71840F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9940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5 - Affirmative Tú Commands</a:t>
            </a:r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5 - Affirmative Tú Commands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515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5 - Affirmative Tú Commands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87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5 - Affirmative Tú Commands</a:t>
            </a:r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5 - Affirmative Tú Commands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969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5 - Affirmative Tú Commands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969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5 - Affirmative Tú Commands</a:t>
            </a:r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5 - Affirmative Tú Commands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3329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5 - Affirmative Tú Commands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3329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5 - Affirmative Tú Commands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332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38E44-91D1-D04E-8568-8D3A67CA584E}" type="datetime1">
              <a:rPr lang="en-US" smtClean="0"/>
              <a:t>3/19/24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E8779-EE25-684B-9EFB-82AFA19A914D}" type="datetime1">
              <a:rPr lang="en-US" smtClean="0"/>
              <a:t>3/19/24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7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718B-DFCA-0841-ACCF-0891E6365434}" type="datetime1">
              <a:rPr lang="en-US" smtClean="0"/>
              <a:t>3/19/24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7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C7D22-C37E-FA43-BEA9-6085F4EA04D8}" type="datetime1">
              <a:rPr lang="en-US" smtClean="0"/>
              <a:t>3/19/24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8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94699-CB02-EC4F-AC00-B45666FBDD27}" type="datetime1">
              <a:rPr lang="en-US" smtClean="0"/>
              <a:t>3/19/24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5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144B-AC07-134E-AB78-466C1627E23F}" type="datetime1">
              <a:rPr lang="en-US" smtClean="0"/>
              <a:t>3/19/24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6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DB37-0D35-AA4C-9A38-10B4EC7B1D5B}" type="datetime1">
              <a:rPr lang="en-US" smtClean="0"/>
              <a:t>3/19/24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4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4DDD-234C-8848-8591-130A4E911566}" type="datetime1">
              <a:rPr lang="en-US" smtClean="0"/>
              <a:t>3/19/24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2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0C01F-CAD1-DD49-8F89-32284A218F30}" type="datetime1">
              <a:rPr lang="en-US" smtClean="0"/>
              <a:t>3/19/24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2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971F-AA7A-4245-A141-2A01274E8567}" type="datetime1">
              <a:rPr lang="en-US" smtClean="0"/>
              <a:t>3/19/24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7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85F0-8C4B-FA40-8500-337F830DD282}" type="datetime1">
              <a:rPr lang="en-US" smtClean="0"/>
              <a:t>3/19/24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60000"/>
                <a:lumOff val="40000"/>
              </a:schemeClr>
            </a:gs>
            <a:gs pos="75000">
              <a:schemeClr val="bg2">
                <a:lumMod val="75000"/>
              </a:schemeClr>
            </a:gs>
            <a:gs pos="100000">
              <a:schemeClr val="bg2">
                <a:lumMod val="5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13081-4328-D94A-83F2-3888980D132F}" type="datetime1">
              <a:rPr lang="en-US" smtClean="0"/>
              <a:t>3/19/24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87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>
            <a:normAutofit/>
          </a:bodyPr>
          <a:lstStyle/>
          <a:p>
            <a:r>
              <a:rPr lang="es-ES_tradnl" sz="48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Mandatos afirmativos de “tú”</a:t>
            </a:r>
          </a:p>
          <a:p>
            <a:r>
              <a:rPr lang="es-ES_tradnl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Affirmative</a:t>
            </a:r>
            <a:r>
              <a:rPr lang="es-ES_tradnl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tú </a:t>
            </a:r>
            <a:r>
              <a:rPr lang="es-ES_tradnl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commands</a:t>
            </a:r>
            <a:r>
              <a:rPr lang="es-ES_tradnl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8746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>
            <a:normAutofit/>
          </a:bodyPr>
          <a:lstStyle/>
          <a:p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Direct</a:t>
            </a:r>
            <a:r>
              <a:rPr lang="es-ES_tradnl" sz="48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Object</a:t>
            </a:r>
            <a:r>
              <a:rPr lang="es-ES_tradnl" sz="48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Pronouns</a:t>
            </a:r>
            <a:r>
              <a:rPr lang="es-ES_tradnl" sz="48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and </a:t>
            </a:r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Commands</a:t>
            </a:r>
            <a:endParaRPr lang="es-ES_tradnl" i="1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9023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Repaso de objetos directos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Bef>
                <a:spcPts val="0"/>
              </a:spcBef>
              <a:spcAft>
                <a:spcPts val="23400"/>
              </a:spcAft>
            </a:pP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ＭＳ Ｐゴシック" charset="0"/>
                <a:cs typeface="Arial"/>
              </a:rPr>
              <a:t>d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046096"/>
              </p:ext>
            </p:extLst>
          </p:nvPr>
        </p:nvGraphicFramePr>
        <p:xfrm>
          <a:off x="0" y="1194610"/>
          <a:ext cx="9115709" cy="27328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9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46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2633">
                <a:tc gridSpan="2"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Direct Object Pronouns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360">
                <a:tc>
                  <a:txBody>
                    <a:bodyPr/>
                    <a:lstStyle/>
                    <a:p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360">
                <a:tc>
                  <a:txBody>
                    <a:bodyPr/>
                    <a:lstStyle/>
                    <a:p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360">
                <a:tc>
                  <a:txBody>
                    <a:bodyPr/>
                    <a:lstStyle/>
                    <a:p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6320" y="4161944"/>
            <a:ext cx="868821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Remember: pronouns replace nouns and help avoid repetition.</a:t>
            </a:r>
          </a:p>
          <a:p>
            <a:r>
              <a:rPr lang="en-US" sz="2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Direct Objects: receive action of verb. I buy the </a:t>
            </a:r>
            <a:r>
              <a:rPr lang="en-US" sz="28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lamp</a:t>
            </a:r>
            <a:r>
              <a:rPr lang="en-US" sz="2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 I buy </a:t>
            </a:r>
            <a:r>
              <a:rPr lang="en-US" sz="28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it</a:t>
            </a:r>
            <a:r>
              <a:rPr lang="en-US" sz="2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981200"/>
            <a:ext cx="2059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me - me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2667000"/>
            <a:ext cx="2059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chemeClr val="bg1"/>
                </a:solidFill>
              </a:rPr>
              <a:t>te</a:t>
            </a:r>
            <a:r>
              <a:rPr lang="en-US" sz="3600" dirty="0">
                <a:solidFill>
                  <a:schemeClr val="bg1"/>
                </a:solidFill>
              </a:rPr>
              <a:t> - you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3276600"/>
            <a:ext cx="4134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lo/la </a:t>
            </a:r>
            <a:r>
              <a:rPr lang="mr-IN" sz="3600" dirty="0">
                <a:solidFill>
                  <a:schemeClr val="bg1"/>
                </a:solidFill>
              </a:rPr>
              <a:t>–</a:t>
            </a:r>
            <a:r>
              <a:rPr lang="en-US" sz="3600" dirty="0">
                <a:solidFill>
                  <a:schemeClr val="bg1"/>
                </a:solidFill>
              </a:rPr>
              <a:t> him/her/it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19600" y="1981200"/>
            <a:ext cx="17623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chemeClr val="bg1"/>
                </a:solidFill>
              </a:rPr>
              <a:t>nos</a:t>
            </a:r>
            <a:r>
              <a:rPr lang="en-US" sz="3600" dirty="0">
                <a:solidFill>
                  <a:schemeClr val="bg1"/>
                </a:solidFill>
              </a:rPr>
              <a:t> - us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19600" y="2667000"/>
            <a:ext cx="4134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chemeClr val="bg1"/>
                </a:solidFill>
              </a:rPr>
              <a:t>os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mr-IN" sz="3600" dirty="0">
                <a:solidFill>
                  <a:schemeClr val="bg1"/>
                </a:solidFill>
              </a:rPr>
              <a:t>–</a:t>
            </a:r>
            <a:r>
              <a:rPr lang="en-US" sz="3600" dirty="0">
                <a:solidFill>
                  <a:schemeClr val="bg1"/>
                </a:solidFill>
              </a:rPr>
              <a:t> you all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19600" y="3276600"/>
            <a:ext cx="449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los/</a:t>
            </a:r>
            <a:r>
              <a:rPr lang="en-US" sz="3600" dirty="0" err="1">
                <a:solidFill>
                  <a:schemeClr val="bg1"/>
                </a:solidFill>
              </a:rPr>
              <a:t>las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mr-IN" sz="3600" dirty="0">
                <a:solidFill>
                  <a:schemeClr val="bg1"/>
                </a:solidFill>
              </a:rPr>
              <a:t>–</a:t>
            </a:r>
            <a:r>
              <a:rPr lang="en-US" sz="3600" dirty="0">
                <a:solidFill>
                  <a:schemeClr val="bg1"/>
                </a:solidFill>
              </a:rPr>
              <a:t> they/them</a:t>
            </a:r>
          </a:p>
        </p:txBody>
      </p:sp>
    </p:spTree>
    <p:extLst>
      <p:ext uri="{BB962C8B-B14F-4D97-AF65-F5344CB8AC3E}">
        <p14:creationId xmlns:p14="http://schemas.microsoft.com/office/powerpoint/2010/main" val="4190187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  <p:bldP spid="7" grpId="0"/>
      <p:bldP spid="10" grpId="0"/>
      <p:bldP spid="11" grpId="0"/>
      <p:bldP spid="12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Commands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with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DOPs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>
            <a:normAutofit/>
          </a:bodyPr>
          <a:lstStyle/>
          <a:p>
            <a:pPr marL="293688" indent="-293688" algn="l">
              <a:buFont typeface="Arial"/>
              <a:buChar char="•"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If you use an affirmative command with a DOP, </a:t>
            </a:r>
            <a:r>
              <a:rPr lang="en-US" sz="4000" dirty="0">
                <a:ln>
                  <a:solidFill>
                    <a:schemeClr val="accent5">
                      <a:lumMod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attach the pronoun 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 the end of the command. </a:t>
            </a:r>
          </a:p>
          <a:p>
            <a:pPr marL="293688" indent="-293688" algn="l">
              <a:buFont typeface="Arial"/>
              <a:buChar char="•"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If the command has two or more syllables, you must add an </a:t>
            </a:r>
            <a:r>
              <a:rPr lang="en-US" sz="4000" dirty="0">
                <a:ln>
                  <a:solidFill>
                    <a:schemeClr val="accent2">
                      <a:lumMod val="50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accent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retain the original stress. </a:t>
            </a:r>
          </a:p>
          <a:p>
            <a:pPr marL="293688" indent="-293688" algn="l">
              <a:buFont typeface="Arial"/>
              <a:buChar char="•"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Add the accent on what was the </a:t>
            </a:r>
            <a:r>
              <a:rPr lang="en-US" sz="40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second to last</a:t>
            </a:r>
            <a:r>
              <a:rPr lang="en-US" sz="4000" dirty="0">
                <a:ln>
                  <a:solidFill>
                    <a:srgbClr val="3DB4F7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syllable of the verb.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142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Commands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with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DOPs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>
            <a:normAutofit/>
          </a:bodyPr>
          <a:lstStyle/>
          <a:p>
            <a:pPr marL="293688" indent="-293688" algn="l">
              <a:spcAft>
                <a:spcPts val="3000"/>
              </a:spcAft>
              <a:buFont typeface="Arial"/>
              <a:buChar char="•"/>
            </a:pP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¡Cierra </a:t>
            </a:r>
            <a:r>
              <a:rPr lang="es-ES_tradnl" sz="400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 ventana </a:t>
            </a: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= </a:t>
            </a:r>
          </a:p>
          <a:p>
            <a:pPr marL="293688" indent="-293688" algn="l">
              <a:spcAft>
                <a:spcPts val="3000"/>
              </a:spcAft>
              <a:buFont typeface="Arial"/>
              <a:buChar char="•"/>
            </a:pP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María, abre </a:t>
            </a:r>
            <a:r>
              <a:rPr lang="es-ES_tradnl" sz="400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 puerta</a:t>
            </a: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= </a:t>
            </a:r>
          </a:p>
          <a:p>
            <a:pPr marL="293688" indent="-293688" algn="l">
              <a:spcAft>
                <a:spcPts val="3000"/>
              </a:spcAft>
              <a:buFont typeface="Arial"/>
              <a:buChar char="•"/>
            </a:pP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Prepara </a:t>
            </a:r>
            <a:r>
              <a:rPr lang="es-ES_tradnl" sz="400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 comida </a:t>
            </a: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=</a:t>
            </a:r>
            <a:endParaRPr lang="es-ES_tradnl" sz="4000" dirty="0">
              <a:ln>
                <a:solidFill>
                  <a:srgbClr val="FF0000"/>
                </a:solidFill>
              </a:ln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293688" indent="-293688" algn="l">
              <a:spcAft>
                <a:spcPts val="3000"/>
              </a:spcAft>
              <a:buFont typeface="Arial"/>
              <a:buChar char="•"/>
            </a:pP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¡Pon </a:t>
            </a:r>
            <a:r>
              <a:rPr lang="es-ES_tradnl" sz="400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 mesa </a:t>
            </a: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= </a:t>
            </a:r>
          </a:p>
          <a:p>
            <a:pPr marL="293688" indent="-293688" algn="l">
              <a:spcAft>
                <a:spcPts val="3000"/>
              </a:spcAft>
              <a:buFont typeface="Arial"/>
              <a:buChar char="•"/>
            </a:pP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Da</a:t>
            </a:r>
            <a:r>
              <a:rPr lang="es-ES_tradnl" sz="400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191846" y="1143000"/>
            <a:ext cx="0" cy="849923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153138" y="2133600"/>
            <a:ext cx="0" cy="849923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17606" y="3296138"/>
            <a:ext cx="0" cy="849923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6201" y="1676400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</a:t>
            </a:r>
            <a:r>
              <a:rPr lang="en-US" sz="1600" baseline="300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nd</a:t>
            </a:r>
            <a:r>
              <a:rPr lang="en-US" sz="16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last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19200" y="1676400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Last Syllable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4996" y="2819400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</a:t>
            </a:r>
            <a:r>
              <a:rPr lang="en-US" sz="1600" baseline="300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nd</a:t>
            </a:r>
            <a:r>
              <a:rPr lang="en-US" sz="16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Last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33600" y="2819400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Last Syllable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80124" y="3886200"/>
            <a:ext cx="5354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</a:t>
            </a:r>
            <a:r>
              <a:rPr lang="en-US" sz="1600" baseline="300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nd</a:t>
            </a:r>
            <a:r>
              <a:rPr lang="en-US" sz="16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last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953000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 Syllable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8600" y="6172200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 Syllable on verb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1656862" y="3296138"/>
            <a:ext cx="0" cy="849923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715576" y="3903077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59D4F6-0122-0058-DD02-265F0595C2E1}"/>
              </a:ext>
            </a:extLst>
          </p:cNvPr>
          <p:cNvSpPr txBox="1"/>
          <p:nvPr/>
        </p:nvSpPr>
        <p:spPr>
          <a:xfrm>
            <a:off x="4797381" y="1161174"/>
            <a:ext cx="28719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¡Ciérra</a:t>
            </a:r>
            <a:r>
              <a:rPr lang="es-ES_tradnl" sz="4000" b="1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</a:t>
            </a: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727C64-D23F-A3DF-5117-0DD46565C0E8}"/>
              </a:ext>
            </a:extLst>
          </p:cNvPr>
          <p:cNvSpPr txBox="1"/>
          <p:nvPr/>
        </p:nvSpPr>
        <p:spPr>
          <a:xfrm>
            <a:off x="5556381" y="2294955"/>
            <a:ext cx="2653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ábre</a:t>
            </a:r>
            <a:r>
              <a:rPr lang="es-ES_tradnl" sz="400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03E3305-AA15-92E1-B6A1-568FAB3C0387}"/>
              </a:ext>
            </a:extLst>
          </p:cNvPr>
          <p:cNvSpPr txBox="1"/>
          <p:nvPr/>
        </p:nvSpPr>
        <p:spPr>
          <a:xfrm>
            <a:off x="4932605" y="3390363"/>
            <a:ext cx="26401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prepára</a:t>
            </a:r>
            <a:r>
              <a:rPr lang="es-ES_tradnl" sz="400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</a:t>
            </a:r>
            <a:endParaRPr lang="en-US" sz="4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DB0E067-73A3-D1EC-30B6-B5942E9F8805}"/>
              </a:ext>
            </a:extLst>
          </p:cNvPr>
          <p:cNvSpPr txBox="1"/>
          <p:nvPr/>
        </p:nvSpPr>
        <p:spPr>
          <a:xfrm>
            <a:off x="3773509" y="4468969"/>
            <a:ext cx="3103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¡Pon</a:t>
            </a:r>
            <a:r>
              <a:rPr lang="es-ES_tradnl" sz="400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</a:t>
            </a: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63596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4" grpId="0"/>
      <p:bldP spid="15" grpId="0"/>
      <p:bldP spid="17" grpId="0"/>
      <p:bldP spid="18" grpId="0"/>
      <p:bldP spid="19" grpId="0"/>
      <p:bldP spid="21" grpId="0"/>
      <p:bldP spid="4" grpId="0"/>
      <p:bldP spid="10" grpId="0"/>
      <p:bldP spid="23" grpId="0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715001"/>
          </a:xfrm>
        </p:spPr>
        <p:txBody>
          <a:bodyPr>
            <a:normAutofit/>
          </a:bodyPr>
          <a:lstStyle/>
          <a:p>
            <a:pPr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1. ¡ ________ (comprar) los vestidos!  </a:t>
            </a:r>
          </a:p>
          <a:p>
            <a:pPr marR="0" lvl="0" algn="l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2. ¡__________ (hacer) la cama!</a:t>
            </a:r>
          </a:p>
          <a:p>
            <a:pPr marL="457200" lvl="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3.  _________ (pedir) el almuerzo.</a:t>
            </a:r>
          </a:p>
          <a:p>
            <a:pPr marL="45720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4. ¡ ___________ (venir) a la fiesta!</a:t>
            </a:r>
          </a:p>
          <a:p>
            <a:pPr marL="457200" lvl="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5. ¡ ____________ (limpiar) la cocina!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04798" y="1612292"/>
            <a:ext cx="161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Compra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17959" y="2589298"/>
            <a:ext cx="1593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Haz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17959" y="3690610"/>
            <a:ext cx="15013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Pide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12135" y="4662503"/>
            <a:ext cx="1659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Ven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04798" y="5686095"/>
            <a:ext cx="2343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Limpia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45142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715001"/>
          </a:xfrm>
        </p:spPr>
        <p:txBody>
          <a:bodyPr>
            <a:normAutofit/>
          </a:bodyPr>
          <a:lstStyle/>
          <a:p>
            <a:pPr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6. ¿Pongo </a:t>
            </a:r>
            <a:r>
              <a:rPr lang="es-ES_tradnl" sz="3400" u="sng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 mesa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? ¡Sí, ________!</a:t>
            </a:r>
          </a:p>
          <a:p>
            <a:pPr marR="0" lvl="0" algn="l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7. ¡__________ (decirle) la verdad!</a:t>
            </a:r>
          </a:p>
          <a:p>
            <a:pPr marL="457200" lvl="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8. ¡ _________ (traer) los globos!</a:t>
            </a:r>
          </a:p>
          <a:p>
            <a:pPr marL="45720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9. ¡ ___________ (cerrar) la puerta!</a:t>
            </a:r>
          </a:p>
          <a:p>
            <a:pPr marL="457200" lvl="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10. ¿Paso </a:t>
            </a:r>
            <a:r>
              <a:rPr lang="es-ES_tradnl" sz="3400" u="sng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 aspiradora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? ¡Sí, ________!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513950" y="1568275"/>
            <a:ext cx="1521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ponla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17959" y="2589298"/>
            <a:ext cx="1593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Dile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17959" y="3690610"/>
            <a:ext cx="15013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Trae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90600" y="4724400"/>
            <a:ext cx="1659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Cierra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10200" y="5715000"/>
            <a:ext cx="1571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pásala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9C2158-99CF-814B-A4F3-E791AE7E0AD4}"/>
              </a:ext>
            </a:extLst>
          </p:cNvPr>
          <p:cNvSpPr txBox="1"/>
          <p:nvPr/>
        </p:nvSpPr>
        <p:spPr>
          <a:xfrm>
            <a:off x="6681654" y="1743946"/>
            <a:ext cx="1815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Add DOP!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05A9817-6AE0-1B49-8386-2D70103CBC8F}"/>
              </a:ext>
            </a:extLst>
          </p:cNvPr>
          <p:cNvSpPr txBox="1"/>
          <p:nvPr/>
        </p:nvSpPr>
        <p:spPr>
          <a:xfrm>
            <a:off x="7328078" y="5868888"/>
            <a:ext cx="1815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Add DOP!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BDFE87A-FA2A-9849-BDAC-FB3E89C7E1B7}"/>
              </a:ext>
            </a:extLst>
          </p:cNvPr>
          <p:cNvSpPr txBox="1"/>
          <p:nvPr/>
        </p:nvSpPr>
        <p:spPr>
          <a:xfrm>
            <a:off x="6795417" y="2651473"/>
            <a:ext cx="1815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Include le!</a:t>
            </a:r>
          </a:p>
        </p:txBody>
      </p:sp>
    </p:spTree>
    <p:extLst>
      <p:ext uri="{BB962C8B-B14F-4D97-AF65-F5344CB8AC3E}">
        <p14:creationId xmlns:p14="http://schemas.microsoft.com/office/powerpoint/2010/main" val="45142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English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Connection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>
            <a:normAutofit/>
          </a:bodyPr>
          <a:lstStyle/>
          <a:p>
            <a:pPr marL="571500" indent="-571500" algn="l">
              <a:lnSpc>
                <a:spcPct val="90000"/>
              </a:lnSpc>
              <a:spcAft>
                <a:spcPts val="3600"/>
              </a:spcAft>
              <a:buFont typeface="Wingdings" charset="2"/>
              <a:buChar char=""/>
            </a:pP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In English and Spanish, affirmative commands or the </a:t>
            </a:r>
            <a:r>
              <a:rPr lang="en-US" sz="4000" dirty="0">
                <a:ln>
                  <a:solidFill>
                    <a:schemeClr val="accent2">
                      <a:lumMod val="75000"/>
                    </a:schemeClr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familiar imperative 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are used to tell someone to do something.</a:t>
            </a:r>
          </a:p>
          <a:p>
            <a:pPr marL="571500" indent="-571500" algn="l">
              <a:lnSpc>
                <a:spcPct val="90000"/>
              </a:lnSpc>
              <a:spcAft>
                <a:spcPts val="6000"/>
              </a:spcAft>
              <a:buFont typeface="Wingdings" charset="2"/>
              <a:buChar char=""/>
            </a:pPr>
            <a:r>
              <a:rPr lang="en-US" sz="4000" dirty="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Clean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the kitchen!</a:t>
            </a:r>
          </a:p>
          <a:p>
            <a:pPr marL="571500" indent="-571500" algn="l">
              <a:lnSpc>
                <a:spcPct val="90000"/>
              </a:lnSpc>
              <a:spcAft>
                <a:spcPts val="6000"/>
              </a:spcAft>
              <a:buFont typeface="Wingdings" charset="2"/>
              <a:buChar char=""/>
            </a:pP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¡</a:t>
            </a:r>
            <a:r>
              <a:rPr lang="en-US" sz="4000" dirty="0" err="1">
                <a:ln>
                  <a:solidFill>
                    <a:srgbClr val="3DB4F7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Limpia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US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cocina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!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Up Arrow 3"/>
          <p:cNvSpPr/>
          <p:nvPr/>
        </p:nvSpPr>
        <p:spPr>
          <a:xfrm>
            <a:off x="1282486" y="4494622"/>
            <a:ext cx="276615" cy="226347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" name="TextBox 4"/>
          <p:cNvSpPr txBox="1"/>
          <p:nvPr/>
        </p:nvSpPr>
        <p:spPr>
          <a:xfrm>
            <a:off x="762000" y="4648200"/>
            <a:ext cx="15339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 err="1"/>
              <a:t>Command</a:t>
            </a:r>
            <a:endParaRPr lang="es-ES_tradnl" sz="2000" dirty="0"/>
          </a:p>
        </p:txBody>
      </p:sp>
      <p:sp>
        <p:nvSpPr>
          <p:cNvPr id="7" name="Up Arrow 6"/>
          <p:cNvSpPr/>
          <p:nvPr/>
        </p:nvSpPr>
        <p:spPr>
          <a:xfrm>
            <a:off x="1458514" y="6083105"/>
            <a:ext cx="264041" cy="226347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0" name="TextBox 9"/>
          <p:cNvSpPr txBox="1"/>
          <p:nvPr/>
        </p:nvSpPr>
        <p:spPr>
          <a:xfrm>
            <a:off x="955577" y="6309452"/>
            <a:ext cx="1307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/>
              <a:t>Command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06737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/>
      <p:bldP spid="7" grpId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When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use and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how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form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>
            <a:normAutofit/>
          </a:bodyPr>
          <a:lstStyle/>
          <a:p>
            <a:pPr marL="571500" indent="-571500" algn="l">
              <a:lnSpc>
                <a:spcPct val="90000"/>
              </a:lnSpc>
              <a:spcAft>
                <a:spcPts val="6000"/>
              </a:spcAft>
              <a:buFont typeface="Wingdings" charset="2"/>
              <a:buChar char=""/>
            </a:pP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Use affirmative </a:t>
            </a:r>
            <a:r>
              <a:rPr lang="en-US" sz="4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tú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commands with a friend or a family member.</a:t>
            </a:r>
          </a:p>
          <a:p>
            <a:pPr marL="571500" indent="-571500" algn="l">
              <a:lnSpc>
                <a:spcPct val="90000"/>
              </a:lnSpc>
              <a:spcAft>
                <a:spcPts val="6000"/>
              </a:spcAft>
              <a:buFont typeface="Wingdings" charset="2"/>
              <a:buChar char=""/>
            </a:pP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Regular affirmative </a:t>
            </a:r>
            <a:r>
              <a:rPr lang="en-US" sz="4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tú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commands are the same as </a:t>
            </a:r>
            <a:r>
              <a:rPr lang="en-US" sz="4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él</a:t>
            </a:r>
            <a:r>
              <a:rPr lang="en-US" sz="4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/</a:t>
            </a:r>
            <a:r>
              <a:rPr lang="en-US" sz="4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ella</a:t>
            </a:r>
            <a:r>
              <a:rPr lang="en-US" sz="4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forms of the present tense.</a:t>
            </a:r>
          </a:p>
          <a:p>
            <a:pPr marL="571500" indent="-571500" algn="l">
              <a:lnSpc>
                <a:spcPct val="90000"/>
              </a:lnSpc>
              <a:spcAft>
                <a:spcPts val="6000"/>
              </a:spcAft>
              <a:buFont typeface="Wingdings" charset="2"/>
              <a:buChar char=""/>
            </a:pP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Affirmative means telling someone to do something</a:t>
            </a:r>
            <a:r>
              <a:rPr lang="en-US" sz="400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endParaRPr lang="en-US" sz="40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8492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Regular verbs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Bef>
                <a:spcPts val="0"/>
              </a:spcBef>
            </a:pPr>
            <a:r>
              <a:rPr lang="en-US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ＭＳ Ｐゴシック" charset="0"/>
                <a:cs typeface="Arial"/>
              </a:rPr>
              <a:t>Por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ＭＳ Ｐゴシック" charset="0"/>
                <a:cs typeface="Arial"/>
              </a:rPr>
              <a:t>Ejemplo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ＭＳ Ｐゴシック" charset="0"/>
                <a:cs typeface="Arial"/>
              </a:rPr>
              <a:t>:</a:t>
            </a:r>
          </a:p>
          <a:p>
            <a:pPr algn="l">
              <a:lnSpc>
                <a:spcPct val="90000"/>
              </a:lnSpc>
              <a:spcBef>
                <a:spcPts val="0"/>
              </a:spcBef>
            </a:pPr>
            <a:endParaRPr lang="en-US" sz="40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ea typeface="ＭＳ Ｐゴシック" charset="0"/>
              <a:cs typeface="Arial"/>
            </a:endParaRPr>
          </a:p>
          <a:p>
            <a:pPr algn="l">
              <a:lnSpc>
                <a:spcPct val="90000"/>
              </a:lnSpc>
              <a:spcBef>
                <a:spcPts val="0"/>
              </a:spcBef>
            </a:pPr>
            <a:endParaRPr lang="en-US" sz="40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ea typeface="ＭＳ Ｐゴシック" charset="0"/>
              <a:cs typeface="Arial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993867"/>
              </p:ext>
            </p:extLst>
          </p:nvPr>
        </p:nvGraphicFramePr>
        <p:xfrm>
          <a:off x="188600" y="1949100"/>
          <a:ext cx="8801376" cy="421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25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5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629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42514">
                <a:tc>
                  <a:txBody>
                    <a:bodyPr/>
                    <a:lstStyle/>
                    <a:p>
                      <a:pPr algn="l"/>
                      <a:r>
                        <a:rPr lang="es-ES_tradnl" sz="3200">
                          <a:solidFill>
                            <a:schemeClr val="bg1"/>
                          </a:solidFill>
                        </a:rPr>
                        <a:t>Infinitive </a:t>
                      </a:r>
                      <a:endParaRPr lang="es-ES_tradnl" sz="3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3200">
                          <a:solidFill>
                            <a:srgbClr val="000000"/>
                          </a:solidFill>
                        </a:rPr>
                        <a:t>Present</a:t>
                      </a:r>
                      <a:r>
                        <a:rPr lang="es-ES_tradnl" sz="3200" baseline="0">
                          <a:solidFill>
                            <a:srgbClr val="000000"/>
                          </a:solidFill>
                        </a:rPr>
                        <a:t> Tense</a:t>
                      </a:r>
                      <a:endParaRPr lang="es-ES_tradnl" sz="3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3200">
                          <a:solidFill>
                            <a:srgbClr val="FF0000"/>
                          </a:solidFill>
                        </a:rPr>
                        <a:t>Affimative</a:t>
                      </a:r>
                      <a:r>
                        <a:rPr lang="es-ES_tradnl" sz="3200" baseline="0">
                          <a:solidFill>
                            <a:srgbClr val="FF0000"/>
                          </a:solidFill>
                        </a:rPr>
                        <a:t> tú command</a:t>
                      </a:r>
                      <a:endParaRPr lang="es-ES_tradnl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2514">
                <a:tc>
                  <a:txBody>
                    <a:bodyPr/>
                    <a:lstStyle/>
                    <a:p>
                      <a:r>
                        <a:rPr lang="es-ES_tradnl" sz="3200" baseline="0" dirty="0"/>
                        <a:t> </a:t>
                      </a:r>
                      <a:endParaRPr lang="es-ES_tradn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2514">
                <a:tc>
                  <a:txBody>
                    <a:bodyPr/>
                    <a:lstStyle/>
                    <a:p>
                      <a:endParaRPr lang="es-ES_tradn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2514">
                <a:tc>
                  <a:txBody>
                    <a:bodyPr/>
                    <a:lstStyle/>
                    <a:p>
                      <a:endParaRPr lang="es-ES_tradn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sz="32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2514">
                <a:tc>
                  <a:txBody>
                    <a:bodyPr/>
                    <a:lstStyle/>
                    <a:p>
                      <a:endParaRPr lang="es-ES_tradnl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8600" y="2819400"/>
            <a:ext cx="140677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>
                <a:solidFill>
                  <a:schemeClr val="bg1"/>
                </a:solidFill>
              </a:rPr>
              <a:t>lavar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05000" y="2895600"/>
            <a:ext cx="24129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>
                <a:solidFill>
                  <a:schemeClr val="bg1"/>
                </a:solidFill>
              </a:rPr>
              <a:t>(él/ella) lava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24400" y="2895600"/>
            <a:ext cx="396044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>
                <a:solidFill>
                  <a:schemeClr val="bg1"/>
                </a:solidFill>
              </a:rPr>
              <a:t>¡</a:t>
            </a:r>
            <a:r>
              <a:rPr lang="es-ES_tradnl" sz="3200" dirty="0">
                <a:solidFill>
                  <a:srgbClr val="FF0000"/>
                </a:solidFill>
              </a:rPr>
              <a:t>Lava</a:t>
            </a:r>
            <a:r>
              <a:rPr lang="es-ES_tradnl" sz="3200" dirty="0">
                <a:solidFill>
                  <a:schemeClr val="bg1"/>
                </a:solidFill>
              </a:rPr>
              <a:t> los platos!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" y="3733800"/>
            <a:ext cx="163537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>
                <a:solidFill>
                  <a:schemeClr val="bg1"/>
                </a:solidFill>
              </a:rPr>
              <a:t>barrer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05001" y="3733800"/>
            <a:ext cx="264746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>
                <a:solidFill>
                  <a:schemeClr val="bg1"/>
                </a:solidFill>
              </a:rPr>
              <a:t>(él/ella) barre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04862" y="3751386"/>
            <a:ext cx="374552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>
                <a:solidFill>
                  <a:schemeClr val="bg1"/>
                </a:solidFill>
              </a:rPr>
              <a:t>¡</a:t>
            </a:r>
            <a:r>
              <a:rPr lang="es-ES_tradnl" sz="3200" dirty="0">
                <a:solidFill>
                  <a:srgbClr val="FF0000"/>
                </a:solidFill>
              </a:rPr>
              <a:t>Barre</a:t>
            </a:r>
            <a:r>
              <a:rPr lang="es-ES_tradnl" sz="3200" dirty="0">
                <a:solidFill>
                  <a:schemeClr val="bg1"/>
                </a:solidFill>
              </a:rPr>
              <a:t> el suelo!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8600" y="4572000"/>
            <a:ext cx="146147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>
                <a:solidFill>
                  <a:schemeClr val="bg1"/>
                </a:solidFill>
              </a:rPr>
              <a:t>abrir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05000" y="4572000"/>
            <a:ext cx="259470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>
                <a:solidFill>
                  <a:schemeClr val="bg1"/>
                </a:solidFill>
              </a:rPr>
              <a:t>(él/ella) abre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87276" y="4572000"/>
            <a:ext cx="347198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>
                <a:solidFill>
                  <a:schemeClr val="bg1"/>
                </a:solidFill>
              </a:rPr>
              <a:t>¡</a:t>
            </a:r>
            <a:r>
              <a:rPr lang="es-ES_tradnl" sz="3200" dirty="0">
                <a:solidFill>
                  <a:srgbClr val="FF0000"/>
                </a:solidFill>
              </a:rPr>
              <a:t>Abre</a:t>
            </a:r>
            <a:r>
              <a:rPr lang="es-ES_tradnl" sz="3200" dirty="0">
                <a:solidFill>
                  <a:schemeClr val="bg1"/>
                </a:solidFill>
              </a:rPr>
              <a:t> la puerta!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8600" y="5410200"/>
            <a:ext cx="134424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>
                <a:solidFill>
                  <a:schemeClr val="bg1"/>
                </a:solidFill>
              </a:rPr>
              <a:t>cortar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05000" y="5410200"/>
            <a:ext cx="293076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>
                <a:solidFill>
                  <a:schemeClr val="bg1"/>
                </a:solidFill>
              </a:rPr>
              <a:t>(él/ella) corta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48200" y="5410200"/>
            <a:ext cx="390769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>
                <a:solidFill>
                  <a:schemeClr val="bg1"/>
                </a:solidFill>
              </a:rPr>
              <a:t>¡</a:t>
            </a:r>
            <a:r>
              <a:rPr lang="es-ES_tradnl" sz="3200" dirty="0">
                <a:solidFill>
                  <a:srgbClr val="FF0000"/>
                </a:solidFill>
              </a:rPr>
              <a:t>Corta</a:t>
            </a:r>
            <a:r>
              <a:rPr lang="es-ES_tradnl" sz="3200" dirty="0">
                <a:solidFill>
                  <a:schemeClr val="bg1"/>
                </a:solidFill>
              </a:rPr>
              <a:t> el césped!</a:t>
            </a:r>
          </a:p>
        </p:txBody>
      </p:sp>
    </p:spTree>
    <p:extLst>
      <p:ext uri="{BB962C8B-B14F-4D97-AF65-F5344CB8AC3E}">
        <p14:creationId xmlns:p14="http://schemas.microsoft.com/office/powerpoint/2010/main" val="3737756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  <p:bldP spid="4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715001"/>
          </a:xfrm>
        </p:spPr>
        <p:txBody>
          <a:bodyPr>
            <a:normAutofit/>
          </a:bodyPr>
          <a:lstStyle/>
          <a:p>
            <a:pPr marL="514350" indent="-514350" algn="l" defTabSz="914400">
              <a:lnSpc>
                <a:spcPct val="200000"/>
              </a:lnSpc>
              <a:spcBef>
                <a:spcPts val="0"/>
              </a:spcBef>
              <a:buAutoNum type="arabicPeriod"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¡ ________ (comer) la comida!  </a:t>
            </a:r>
          </a:p>
          <a:p>
            <a:pPr marL="514350" marR="0" lvl="0" indent="-514350" algn="l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AutoNum type="arabicPeriod"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¡__________ (planchar) la ropa!</a:t>
            </a:r>
          </a:p>
          <a:p>
            <a:pPr marL="457200" lvl="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3. ¡ _________ (sacar) la basura!</a:t>
            </a:r>
          </a:p>
          <a:p>
            <a:pPr marL="45720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4. ¡ ___________ (pasar) la aspiradora!</a:t>
            </a:r>
          </a:p>
          <a:p>
            <a:pPr marL="457200" lvl="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5. ¡ ____________ (limpiar) la cocina!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04798" y="1612292"/>
            <a:ext cx="161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n>
                  <a:solidFill>
                    <a:srgbClr val="6600CD"/>
                  </a:solidFill>
                </a:ln>
              </a:rPr>
              <a:t>Come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7959" y="2589298"/>
            <a:ext cx="1593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Plancha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17959" y="3690610"/>
            <a:ext cx="15013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Saca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12135" y="4662503"/>
            <a:ext cx="1659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Pasa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04798" y="5686095"/>
            <a:ext cx="2343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Limpia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954736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>
            <a:normAutofit/>
          </a:bodyPr>
          <a:lstStyle/>
          <a:p>
            <a:r>
              <a:rPr lang="es-ES_tradnl" sz="48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mandatos irregulares</a:t>
            </a:r>
            <a:endParaRPr lang="es-ES_tradnl" i="1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896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verbos irregulares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</a:rPr>
              <a:t>¡Los </a:t>
            </a:r>
            <a:r>
              <a:rPr lang="en-US" sz="2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</a:rPr>
              <a:t>irregulares</a:t>
            </a:r>
            <a:r>
              <a:rPr lang="en-US" sz="2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</a:rPr>
              <a:t> del </a:t>
            </a:r>
            <a:r>
              <a:rPr lang="en-US" sz="2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</a:rPr>
              <a:t>presente</a:t>
            </a:r>
            <a:r>
              <a:rPr lang="en-US" sz="2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</a:rPr>
              <a:t> son los </a:t>
            </a:r>
            <a:r>
              <a:rPr lang="en-US" sz="2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</a:rPr>
              <a:t>mismos</a:t>
            </a:r>
            <a:r>
              <a:rPr lang="en-US" sz="2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</a:rPr>
              <a:t>!</a:t>
            </a:r>
          </a:p>
          <a:p>
            <a:pPr algn="l"/>
            <a:r>
              <a:rPr lang="en-US" sz="2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</a:rPr>
              <a:t>(</a:t>
            </a:r>
            <a:r>
              <a:rPr lang="en-US" sz="28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</a:rPr>
              <a:t>The present tense irregulars are the same!)</a:t>
            </a:r>
            <a:endParaRPr lang="en-US" sz="2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MS PGothic" charset="0"/>
            </a:endParaRPr>
          </a:p>
          <a:p>
            <a:pPr lvl="1" algn="l"/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</a:rPr>
              <a:t>Pensar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 ¡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P</a:t>
            </a:r>
            <a:r>
              <a:rPr lang="en-US" sz="3200" dirty="0" err="1">
                <a:ln>
                  <a:solidFill>
                    <a:srgbClr val="FFFF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ie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nsa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 antes de 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hablar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! </a:t>
            </a:r>
          </a:p>
          <a:p>
            <a:pPr lvl="1" algn="l"/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Volver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  ¡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V</a:t>
            </a:r>
            <a:r>
              <a:rPr lang="en-US" sz="3200" dirty="0" err="1">
                <a:ln>
                  <a:solidFill>
                    <a:srgbClr val="FFFF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ue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lve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! </a:t>
            </a:r>
          </a:p>
          <a:p>
            <a:pPr lvl="1" algn="l"/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Jugar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  ¡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J</a:t>
            </a:r>
            <a:r>
              <a:rPr lang="en-US" sz="3200" dirty="0" err="1">
                <a:ln>
                  <a:solidFill>
                    <a:srgbClr val="FFFF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ue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ga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! </a:t>
            </a:r>
          </a:p>
          <a:p>
            <a:pPr lvl="1" algn="l"/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Pedir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  ¡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P</a:t>
            </a:r>
            <a:r>
              <a:rPr lang="en-US" sz="3200" dirty="0" err="1">
                <a:ln>
                  <a:solidFill>
                    <a:srgbClr val="FFFF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i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de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 la 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cena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! </a:t>
            </a:r>
          </a:p>
          <a:p>
            <a:pPr lvl="1" algn="l"/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Dormir</a:t>
            </a:r>
            <a:r>
              <a:rPr lang="en-US" altLang="ja-JP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 ¡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D</a:t>
            </a:r>
            <a:r>
              <a:rPr lang="en-US" sz="3200" dirty="0" err="1">
                <a:ln>
                  <a:solidFill>
                    <a:srgbClr val="FFFF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ue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rme</a:t>
            </a:r>
            <a:r>
              <a:rPr lang="en-US" altLang="ja-JP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! </a:t>
            </a:r>
          </a:p>
          <a:p>
            <a:pPr lvl="1" algn="l"/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Almorzar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  ¡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Alm</a:t>
            </a:r>
            <a:r>
              <a:rPr lang="en-US" sz="3200" dirty="0" err="1">
                <a:ln>
                  <a:solidFill>
                    <a:srgbClr val="FFFF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ue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rza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!</a:t>
            </a:r>
          </a:p>
          <a:p>
            <a:pPr lvl="1" algn="l"/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Cerrar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 ¡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C</a:t>
            </a:r>
            <a:r>
              <a:rPr lang="en-US" sz="3200" dirty="0" err="1">
                <a:ln>
                  <a:solidFill>
                    <a:srgbClr val="FFFF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ie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rra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 la </a:t>
            </a:r>
            <a:r>
              <a:rPr lang="en-US" sz="32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puerta</a:t>
            </a:r>
            <a:r>
              <a:rPr lang="en-US" sz="32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!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2323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Irregular Verbs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352425" indent="-352425" algn="l">
              <a:buFont typeface="Wingdings" charset="2"/>
              <a:buChar char=""/>
            </a:pP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The following verbs have </a:t>
            </a:r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irregular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affirmative </a:t>
            </a:r>
            <a:r>
              <a:rPr lang="en-US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tú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commands: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Venir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(to come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) 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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b="1" dirty="0" err="1">
                <a:ln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Ven</a:t>
            </a:r>
            <a:endParaRPr lang="en-US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  <a:p>
            <a:pPr marL="1028700" lvl="1" indent="-571500" algn="l">
              <a:buFont typeface="Wingdings" charset="2"/>
              <a:buChar char=""/>
            </a:pPr>
            <a:r>
              <a:rPr lang="en-US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Decir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(to say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) 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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b="1" dirty="0">
                <a:ln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Di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Salir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(to leave/to go out)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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b="1" dirty="0">
                <a:ln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Sal</a:t>
            </a:r>
            <a:endParaRPr lang="en-US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  <a:p>
            <a:pPr marL="1028700" lvl="1" indent="-571500" algn="l">
              <a:buFont typeface="Wingdings" charset="2"/>
              <a:buChar char=""/>
            </a:pPr>
            <a:r>
              <a:rPr lang="en-US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Hacer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(to make/to do)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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b="1" dirty="0" err="1">
                <a:ln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Haz</a:t>
            </a:r>
            <a:endParaRPr lang="en-US" b="1" dirty="0">
              <a:ln>
                <a:solidFill>
                  <a:srgbClr val="FF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  <a:p>
            <a:pPr marL="1028700" lvl="1" indent="-571500" algn="l">
              <a:buFont typeface="Wingdings" charset="2"/>
              <a:buChar char=""/>
            </a:pPr>
            <a:r>
              <a:rPr lang="en-US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Tener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 </a:t>
            </a:r>
            <a:r>
              <a:rPr lang="en-US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(to have) 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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b="1" dirty="0">
                <a:ln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Ten</a:t>
            </a:r>
            <a:endParaRPr lang="en-US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  <a:p>
            <a:pPr marL="1028700" lvl="1" indent="-571500" algn="l">
              <a:buFont typeface="Wingdings" charset="2"/>
              <a:buChar char=""/>
            </a:pPr>
            <a:r>
              <a:rPr lang="en-US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Ir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(to go)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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b="1" dirty="0" err="1">
                <a:ln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Ve</a:t>
            </a:r>
            <a:endParaRPr lang="en-US" b="1" dirty="0">
              <a:ln>
                <a:solidFill>
                  <a:srgbClr val="FF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  <a:p>
            <a:pPr marL="1028700" lvl="1" indent="-571500" algn="l">
              <a:buFont typeface="Wingdings" charset="2"/>
              <a:buChar char=""/>
            </a:pPr>
            <a:r>
              <a:rPr lang="en-US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Poner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(to put/to place)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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b="1" dirty="0" err="1">
                <a:ln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Pon</a:t>
            </a:r>
            <a:endParaRPr lang="en-US" b="1" dirty="0">
              <a:ln>
                <a:solidFill>
                  <a:srgbClr val="FF0000"/>
                </a:solidFill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  <a:p>
            <a:pPr marL="1028700" lvl="1" indent="-571500" algn="l">
              <a:buFont typeface="Wingdings" charset="2"/>
              <a:buChar char=""/>
            </a:pPr>
            <a:r>
              <a:rPr lang="en-US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Ser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(to be) 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sym typeface="Wingdings" charset="0"/>
              </a:rPr>
              <a:t>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b="1" dirty="0" err="1">
                <a:ln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Sé</a:t>
            </a:r>
            <a:endParaRPr lang="en-US" b="1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8514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Irregular Verbs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715001"/>
          </a:xfrm>
        </p:spPr>
        <p:txBody>
          <a:bodyPr>
            <a:normAutofit lnSpcReduction="10000"/>
          </a:bodyPr>
          <a:lstStyle/>
          <a:p>
            <a:pPr lvl="1" algn="l">
              <a:defRPr/>
            </a:pPr>
            <a:r>
              <a:rPr lang="en-US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cs typeface="MS PGothic" charset="0"/>
              </a:rPr>
              <a:t>You can remember the affirmative irregulars with the sentence: </a:t>
            </a:r>
            <a:r>
              <a:rPr lang="en-US" sz="3000" dirty="0">
                <a:ln>
                  <a:solidFill>
                    <a:srgbClr val="3DB4F7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cs typeface="MS PGothic" charset="0"/>
              </a:rPr>
              <a:t>Vin Diesel has ten weapons, eh?</a:t>
            </a:r>
          </a:p>
          <a:p>
            <a:pPr lvl="1" algn="l">
              <a:defRPr/>
            </a:pPr>
            <a:endParaRPr lang="en-US" sz="12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MS PGothic" charset="0"/>
              <a:cs typeface="MS PGothic" charset="0"/>
            </a:endParaRPr>
          </a:p>
          <a:p>
            <a:pPr marL="1152525" lvl="1" algn="l">
              <a:defRPr/>
            </a:pPr>
            <a:r>
              <a:rPr lang="en-US" sz="3200" b="1" dirty="0" err="1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cs typeface="MS PGothic" charset="0"/>
              </a:rPr>
              <a:t>Ven</a:t>
            </a:r>
            <a:endParaRPr lang="en-US" sz="3200" b="1" dirty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MS PGothic" charset="0"/>
              <a:cs typeface="MS PGothic" charset="0"/>
            </a:endParaRPr>
          </a:p>
          <a:p>
            <a:pPr marL="1152525" lvl="1" algn="l">
              <a:defRPr/>
            </a:pPr>
            <a:r>
              <a:rPr lang="en-US" sz="3200" b="1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cs typeface="MS PGothic" charset="0"/>
              </a:rPr>
              <a:t>Di</a:t>
            </a:r>
          </a:p>
          <a:p>
            <a:pPr marL="1152525" lvl="1" algn="l">
              <a:defRPr/>
            </a:pPr>
            <a:r>
              <a:rPr lang="en-US" sz="3200" b="1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cs typeface="MS PGothic" charset="0"/>
              </a:rPr>
              <a:t>Sal</a:t>
            </a:r>
          </a:p>
          <a:p>
            <a:pPr marL="1152525" lvl="1" algn="l">
              <a:defRPr/>
            </a:pPr>
            <a:r>
              <a:rPr lang="en-US" sz="3200" b="1" dirty="0" err="1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cs typeface="MS PGothic" charset="0"/>
              </a:rPr>
              <a:t>Haz</a:t>
            </a:r>
            <a:endParaRPr lang="en-US" sz="3200" b="1" dirty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MS PGothic" charset="0"/>
              <a:cs typeface="MS PGothic" charset="0"/>
            </a:endParaRPr>
          </a:p>
          <a:p>
            <a:pPr marL="1152525" lvl="1" algn="l">
              <a:defRPr/>
            </a:pPr>
            <a:r>
              <a:rPr lang="en-US" sz="3200" b="1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cs typeface="MS PGothic" charset="0"/>
              </a:rPr>
              <a:t>Ten </a:t>
            </a:r>
          </a:p>
          <a:p>
            <a:pPr marL="1152525" lvl="1" algn="l">
              <a:defRPr/>
            </a:pPr>
            <a:r>
              <a:rPr lang="en-US" sz="3200" b="1" dirty="0" err="1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cs typeface="MS PGothic" charset="0"/>
              </a:rPr>
              <a:t>Ve</a:t>
            </a:r>
            <a:endParaRPr lang="en-US" sz="3200" b="1" dirty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MS PGothic" charset="0"/>
              <a:cs typeface="MS PGothic" charset="0"/>
            </a:endParaRPr>
          </a:p>
          <a:p>
            <a:pPr marL="1152525" lvl="1" algn="l">
              <a:defRPr/>
            </a:pPr>
            <a:r>
              <a:rPr lang="en-US" sz="3200" b="1" dirty="0" err="1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cs typeface="MS PGothic" charset="0"/>
              </a:rPr>
              <a:t>Pon</a:t>
            </a:r>
            <a:endParaRPr lang="en-US" sz="3200" b="1" dirty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MS PGothic" charset="0"/>
              <a:cs typeface="MS PGothic" charset="0"/>
            </a:endParaRPr>
          </a:p>
          <a:p>
            <a:pPr marL="1152525" lvl="1" algn="l">
              <a:defRPr/>
            </a:pPr>
            <a:r>
              <a:rPr lang="en-US" sz="3200" b="1" dirty="0" err="1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MS PGothic" charset="0"/>
                <a:cs typeface="MS PGothic" charset="0"/>
              </a:rPr>
              <a:t>Sé</a:t>
            </a:r>
            <a:endParaRPr lang="en-US" sz="3200" b="1" dirty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MS PGothic" charset="0"/>
              <a:cs typeface="MS PGothic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2"/>
          <a:stretch>
            <a:fillRect/>
          </a:stretch>
        </p:blipFill>
        <p:spPr bwMode="auto">
          <a:xfrm>
            <a:off x="5068155" y="2286000"/>
            <a:ext cx="2606675" cy="3733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9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4682</TotalTime>
  <Words>750</Words>
  <Application>Microsoft Macintosh PowerPoint</Application>
  <PresentationFormat>On-screen Show (4:3)</PresentationFormat>
  <Paragraphs>155</Paragraphs>
  <Slides>15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Franklin Gothic Medium</vt:lpstr>
      <vt:lpstr>Wingdings</vt:lpstr>
      <vt:lpstr>Office Theme</vt:lpstr>
      <vt:lpstr>Unidad 5</vt:lpstr>
      <vt:lpstr>English Connection</vt:lpstr>
      <vt:lpstr>When to use and how to form</vt:lpstr>
      <vt:lpstr>Regular verbs</vt:lpstr>
      <vt:lpstr>Prueba de práctica</vt:lpstr>
      <vt:lpstr>Unidad 5</vt:lpstr>
      <vt:lpstr>Los verbos irregulares</vt:lpstr>
      <vt:lpstr>Irregular Verbs</vt:lpstr>
      <vt:lpstr>Irregular Verbs</vt:lpstr>
      <vt:lpstr>Unidad 5</vt:lpstr>
      <vt:lpstr>Repaso de objetos directos</vt:lpstr>
      <vt:lpstr>Commands with DOPs</vt:lpstr>
      <vt:lpstr>Commands with DOPs</vt:lpstr>
      <vt:lpstr>Prueba de práctica</vt:lpstr>
      <vt:lpstr>Prueba de práctica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Preliminar</dc:title>
  <dc:creator>Kristen Cross</dc:creator>
  <cp:lastModifiedBy>Kristen Cross</cp:lastModifiedBy>
  <cp:revision>179</cp:revision>
  <cp:lastPrinted>2018-12-03T12:53:04Z</cp:lastPrinted>
  <dcterms:created xsi:type="dcterms:W3CDTF">2018-07-09T18:49:29Z</dcterms:created>
  <dcterms:modified xsi:type="dcterms:W3CDTF">2024-03-19T16:18:50Z</dcterms:modified>
</cp:coreProperties>
</file>