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82" r:id="rId2"/>
    <p:sldId id="312" r:id="rId3"/>
    <p:sldId id="313" r:id="rId4"/>
    <p:sldId id="314" r:id="rId5"/>
    <p:sldId id="329" r:id="rId6"/>
    <p:sldId id="315" r:id="rId7"/>
    <p:sldId id="316" r:id="rId8"/>
    <p:sldId id="330" r:id="rId9"/>
    <p:sldId id="331" r:id="rId10"/>
    <p:sldId id="320" r:id="rId11"/>
    <p:sldId id="322" r:id="rId12"/>
    <p:sldId id="332" r:id="rId13"/>
    <p:sldId id="333" r:id="rId14"/>
    <p:sldId id="305" r:id="rId15"/>
    <p:sldId id="287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D0E5FF"/>
    <a:srgbClr val="DEF9FF"/>
    <a:srgbClr val="ABBDD2"/>
    <a:srgbClr val="BDFEB7"/>
    <a:srgbClr val="344834"/>
    <a:srgbClr val="547553"/>
    <a:srgbClr val="70A06F"/>
    <a:srgbClr val="B1FEAD"/>
    <a:srgbClr val="1A2B1B"/>
    <a:srgbClr val="487D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6"/>
  </p:normalViewPr>
  <p:slideViewPr>
    <p:cSldViewPr snapToGrid="0" snapToObjects="1">
      <p:cViewPr varScale="1">
        <p:scale>
          <a:sx n="99" d="100"/>
          <a:sy n="99" d="100"/>
        </p:scale>
        <p:origin x="190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FADFF0-D853-8442-A915-B11128607E07}" type="datetime1">
              <a:rPr lang="en-US" smtClean="0"/>
              <a:t>2/3/23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4 - Stem-changing o-ue, u-ue Verbs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54137-C52F-F542-8D09-B4F25B2FAA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19073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FE4F9-9C6E-AA43-98EE-BDC83FB12890}" type="datetime1">
              <a:rPr lang="en-US" smtClean="0"/>
              <a:t>2/3/23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Unidad 4 - Stem-changing o-ue, u-ue Verbs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6B779-2FB4-A048-8946-FBB71840F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99940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4 - Stem-changing o-ue, u-ue Verbs</a:t>
            </a:r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4 - Stem-changing o-ue, u-ue Verbs</a:t>
            </a:r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3DCD6FA-E2E5-7E42-80DF-A5399D2A5D71}" type="slidenum">
              <a:rPr lang="en-US" sz="1200"/>
              <a:pPr/>
              <a:t>7</a:t>
            </a:fld>
            <a:endParaRPr lang="en-US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4 - Stem-changing o-ue, u-ue Verbs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6E893E9-B6CB-9245-8BFC-2A17E09BF47C}" type="slidenum">
              <a:rPr lang="en-US" sz="1200"/>
              <a:pPr/>
              <a:t>8</a:t>
            </a:fld>
            <a:endParaRPr lang="en-US" sz="1200"/>
          </a:p>
        </p:txBody>
      </p:sp>
      <p:sp>
        <p:nvSpPr>
          <p:cNvPr id="2457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4580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4 - Stem-changing o-ue, u-ue Verbs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F5F77B1-AEE5-C64A-A613-482BB32A2A6D}" type="slidenum">
              <a:rPr lang="en-US" sz="1200"/>
              <a:pPr/>
              <a:t>9</a:t>
            </a:fld>
            <a:endParaRPr lang="en-US" sz="120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0484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4 - Stem-changing o-ue, u-ue Verbs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4 - Stem-changing o-ue, u-ue Verbs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969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Unidad 4 - Stem-changing o-ue, u-ue Verbs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969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56B779-2FB4-A048-8946-FBB71840F290}" type="slidenum">
              <a:rPr lang="en-US" smtClean="0"/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Unidad 4 - Stem-changing o-ue, u-ue Verbs</a:t>
            </a:r>
          </a:p>
        </p:txBody>
      </p:sp>
    </p:spTree>
    <p:extLst>
      <p:ext uri="{BB962C8B-B14F-4D97-AF65-F5344CB8AC3E}">
        <p14:creationId xmlns:p14="http://schemas.microsoft.com/office/powerpoint/2010/main" val="6217349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B2D3541-A858-3A41-891F-E0FD48970F0D}" type="slidenum">
              <a:rPr lang="en-US" sz="1200"/>
              <a:pPr/>
              <a:t>13</a:t>
            </a:fld>
            <a:endParaRPr lang="en-US" sz="1200"/>
          </a:p>
        </p:txBody>
      </p:sp>
      <p:sp>
        <p:nvSpPr>
          <p:cNvPr id="2867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8676" name="Footer Placeholder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/>
              <a:t>Unidad 4 - Stem-changing o-ue, u-ue Verbs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918BD-7D48-D740-8C63-FF40743E9F6D}" type="datetime1">
              <a:rPr lang="en-US" smtClean="0"/>
              <a:t>2/3/23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1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93AD-6B30-D144-8F3D-0B6EC792FA97}" type="datetime1">
              <a:rPr lang="en-US" smtClean="0"/>
              <a:t>2/3/23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17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270E1-A745-E440-85B5-55A9501AEC24}" type="datetime1">
              <a:rPr lang="en-US" smtClean="0"/>
              <a:t>2/3/23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7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DBDD0-A9CF-CB47-AD64-96D0A17A42E4}" type="datetime1">
              <a:rPr lang="en-US" smtClean="0"/>
              <a:t>2/3/23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8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81D9-42BB-794A-9040-13AC105488DA}" type="datetime1">
              <a:rPr lang="en-US" smtClean="0"/>
              <a:t>2/3/23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95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EAE9F-0E2D-6E46-8373-9350C49A36C8}" type="datetime1">
              <a:rPr lang="en-US" smtClean="0"/>
              <a:t>2/3/23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6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E1E8D-A06C-C746-82EC-AEF342E5B9FF}" type="datetime1">
              <a:rPr lang="en-US" smtClean="0"/>
              <a:t>2/3/23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4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EE31-0051-9D47-8C1F-4A583A7EF82A}" type="datetime1">
              <a:rPr lang="en-US" smtClean="0"/>
              <a:t>2/3/23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2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4B253-2932-2A41-A656-10E649DB247B}" type="datetime1">
              <a:rPr lang="en-US" smtClean="0"/>
              <a:t>2/3/23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2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65DD-7669-6E4F-BBB3-D26DCC6B1E24}" type="datetime1">
              <a:rPr lang="en-US" smtClean="0"/>
              <a:t>2/3/23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7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00DC0-4FEA-0641-8989-4AFED47746C9}" type="datetime1">
              <a:rPr lang="en-US" smtClean="0"/>
              <a:t>2/3/23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60000"/>
                <a:lumOff val="40000"/>
              </a:schemeClr>
            </a:gs>
            <a:gs pos="75000">
              <a:schemeClr val="bg2">
                <a:lumMod val="75000"/>
              </a:schemeClr>
            </a:gs>
            <a:gs pos="100000">
              <a:schemeClr val="bg2">
                <a:lumMod val="5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802B4-4553-B746-81C2-2707FB38F22D}" type="datetime1">
              <a:rPr lang="en-US" smtClean="0"/>
              <a:t>2/3/23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B8F76-7F79-4F4A-BEE6-114F5AA8B3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871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>
            <a:normAutofit/>
          </a:bodyPr>
          <a:lstStyle/>
          <a:p>
            <a:r>
              <a:rPr lang="es-ES_tradnl" sz="48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verbos de cambio radical </a:t>
            </a:r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Wingdings"/>
              </a:rPr>
              <a:t>u</a:t>
            </a:r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s-ES_tradnl" sz="48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Wingdings"/>
              </a:rPr>
              <a:t>ue</a:t>
            </a:r>
            <a:r>
              <a:rPr lang="es-ES_tradnl" sz="48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y el verbo ir</a:t>
            </a:r>
          </a:p>
          <a:p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Stem-changing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</a:t>
            </a:r>
            <a:r>
              <a:rPr lang="es-ES_tradnl" sz="2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Wingdings"/>
              </a:rPr>
              <a:t>u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</a:t>
            </a:r>
            <a:r>
              <a:rPr lang="es-ES_tradnl" sz="2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Wingdings"/>
              </a:rPr>
              <a:t>ue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verbs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and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ir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4</a:t>
            </a:r>
          </a:p>
        </p:txBody>
      </p:sp>
    </p:spTree>
    <p:extLst>
      <p:ext uri="{BB962C8B-B14F-4D97-AF65-F5344CB8AC3E}">
        <p14:creationId xmlns:p14="http://schemas.microsoft.com/office/powerpoint/2010/main" val="998746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571500" indent="-571500" algn="l">
              <a:buFont typeface="Wingdings" charset="2"/>
              <a:buChar char=""/>
            </a:pP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The following verbs are O-UE: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P</a:t>
            </a:r>
            <a:r>
              <a:rPr lang="en-US" sz="360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o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der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to be able to; can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Alm</a:t>
            </a:r>
            <a:r>
              <a:rPr lang="en-US" sz="360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o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rzar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to eat lunch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C</a:t>
            </a:r>
            <a:r>
              <a:rPr lang="en-US" sz="360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o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star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to cost (</a:t>
            </a:r>
            <a:r>
              <a:rPr lang="en-US" sz="3600" dirty="0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cuesta, </a:t>
            </a:r>
            <a:r>
              <a:rPr lang="en-US" sz="3600" dirty="0" err="1">
                <a:ln>
                  <a:solidFill>
                    <a:srgbClr val="0000FF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cuestan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)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D</a:t>
            </a:r>
            <a:r>
              <a:rPr lang="en-US" sz="360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o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rmir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to sleep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Enc</a:t>
            </a:r>
            <a:r>
              <a:rPr lang="en-US" sz="360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o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ntrar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to find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V</a:t>
            </a:r>
            <a:r>
              <a:rPr lang="en-US" sz="360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o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lver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to return (to a place)</a:t>
            </a:r>
          </a:p>
          <a:p>
            <a:pPr marL="1028700" lvl="1" indent="-571500" algn="l">
              <a:buFont typeface="Wingdings" charset="2"/>
              <a:buChar char=""/>
            </a:pP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Dev</a:t>
            </a:r>
            <a:r>
              <a:rPr lang="en-US" sz="360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o</a:t>
            </a:r>
            <a:r>
              <a:rPr lang="en-US" sz="36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lver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mr-IN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–</a:t>
            </a:r>
            <a:r>
              <a:rPr lang="en-US" sz="36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</a:rPr>
              <a:t> to return (an item)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List</a:t>
            </a:r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of O-UE </a:t>
            </a:r>
            <a:r>
              <a:rPr lang="es-ES_tradnl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verbs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68514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574665"/>
          </a:xfrm>
        </p:spPr>
        <p:txBody>
          <a:bodyPr>
            <a:normAutofit/>
          </a:bodyPr>
          <a:lstStyle/>
          <a:p>
            <a:pPr marL="333375" indent="-333375" algn="l">
              <a:lnSpc>
                <a:spcPct val="90000"/>
              </a:lnSpc>
              <a:buFont typeface="Arial"/>
              <a:buChar char="•"/>
            </a:pP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The verb </a:t>
            </a:r>
            <a:r>
              <a:rPr lang="en-US" sz="36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poder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is often followed by a verb in the </a:t>
            </a:r>
            <a:r>
              <a:rPr lang="en-US" sz="36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infinitive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</a:p>
          <a:p>
            <a:pPr algn="l">
              <a:lnSpc>
                <a:spcPct val="90000"/>
              </a:lnSpc>
            </a:pPr>
            <a:endParaRPr lang="en-US" sz="36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marL="571500" indent="-176213" algn="l">
              <a:lnSpc>
                <a:spcPct val="140000"/>
              </a:lnSpc>
              <a:buFont typeface="Arial"/>
              <a:buChar char="•"/>
            </a:pP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¿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Puedo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ir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al 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baño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?</a:t>
            </a:r>
          </a:p>
          <a:p>
            <a:pPr marL="571500" indent="-176213" algn="l">
              <a:lnSpc>
                <a:spcPct val="140000"/>
              </a:lnSpc>
              <a:buFont typeface="Arial"/>
              <a:buChar char="•"/>
            </a:pP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Ella 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puede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tomar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el </a:t>
            </a:r>
            <a:r>
              <a:rPr lang="en-US" sz="3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autobús</a:t>
            </a:r>
            <a:r>
              <a: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Verbos de cambio radical</a:t>
            </a:r>
          </a:p>
        </p:txBody>
      </p:sp>
    </p:spTree>
    <p:extLst>
      <p:ext uri="{BB962C8B-B14F-4D97-AF65-F5344CB8AC3E}">
        <p14:creationId xmlns:p14="http://schemas.microsoft.com/office/powerpoint/2010/main" val="1451267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>
            <a:normAutofit/>
          </a:bodyPr>
          <a:lstStyle/>
          <a:p>
            <a:r>
              <a:rPr lang="es-ES_tradnl" sz="48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verbos de cambio radical </a:t>
            </a:r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Wingdings"/>
              </a:rPr>
              <a:t>u</a:t>
            </a:r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endParaRPr lang="es-ES_tradnl" sz="4800" i="1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Stem-changing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</a:t>
            </a:r>
            <a:r>
              <a:rPr lang="es-ES_tradnl" sz="2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Wingdings"/>
              </a:rPr>
              <a:t>u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verbs</a:t>
            </a:r>
            <a:endParaRPr lang="es-ES_tradnl" sz="3000" i="1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4</a:t>
            </a:r>
          </a:p>
        </p:txBody>
      </p:sp>
    </p:spTree>
    <p:extLst>
      <p:ext uri="{BB962C8B-B14F-4D97-AF65-F5344CB8AC3E}">
        <p14:creationId xmlns:p14="http://schemas.microsoft.com/office/powerpoint/2010/main" val="1967491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49" name="Group 2"/>
          <p:cNvGrpSpPr>
            <a:grpSpLocks/>
          </p:cNvGrpSpPr>
          <p:nvPr/>
        </p:nvGrpSpPr>
        <p:grpSpPr bwMode="auto">
          <a:xfrm>
            <a:off x="990600" y="914400"/>
            <a:ext cx="7620000" cy="5715000"/>
            <a:chOff x="624" y="576"/>
            <a:chExt cx="4800" cy="3600"/>
          </a:xfrm>
        </p:grpSpPr>
        <p:sp>
          <p:nvSpPr>
            <p:cNvPr id="27659" name="AutoShape 3"/>
            <p:cNvSpPr>
              <a:spLocks noChangeArrowheads="1"/>
            </p:cNvSpPr>
            <p:nvPr/>
          </p:nvSpPr>
          <p:spPr bwMode="auto">
            <a:xfrm>
              <a:off x="1056" y="2736"/>
              <a:ext cx="4128" cy="1440"/>
            </a:xfrm>
            <a:prstGeom prst="roundRect">
              <a:avLst>
                <a:gd name="adj" fmla="val 16667"/>
              </a:avLst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0" name="AutoShape 4"/>
            <p:cNvSpPr>
              <a:spLocks noChangeArrowheads="1"/>
            </p:cNvSpPr>
            <p:nvPr/>
          </p:nvSpPr>
          <p:spPr bwMode="auto">
            <a:xfrm>
              <a:off x="624" y="576"/>
              <a:ext cx="2256" cy="3600"/>
            </a:xfrm>
            <a:prstGeom prst="roundRect">
              <a:avLst>
                <a:gd name="adj" fmla="val 16667"/>
              </a:avLst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1" name="Oval 5"/>
            <p:cNvSpPr>
              <a:spLocks noChangeArrowheads="1"/>
            </p:cNvSpPr>
            <p:nvPr/>
          </p:nvSpPr>
          <p:spPr bwMode="auto">
            <a:xfrm>
              <a:off x="4416" y="2736"/>
              <a:ext cx="1008" cy="1440"/>
            </a:xfrm>
            <a:prstGeom prst="ellipse">
              <a:avLst/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650" name="Freeform 6"/>
          <p:cNvSpPr>
            <a:spLocks/>
          </p:cNvSpPr>
          <p:nvPr/>
        </p:nvSpPr>
        <p:spPr bwMode="auto">
          <a:xfrm>
            <a:off x="2971800" y="2286000"/>
            <a:ext cx="1214438" cy="2160588"/>
          </a:xfrm>
          <a:custGeom>
            <a:avLst/>
            <a:gdLst>
              <a:gd name="T0" fmla="*/ 2147483647 w 765"/>
              <a:gd name="T1" fmla="*/ 2147483647 h 1361"/>
              <a:gd name="T2" fmla="*/ 2147483647 w 765"/>
              <a:gd name="T3" fmla="*/ 2147483647 h 1361"/>
              <a:gd name="T4" fmla="*/ 2147483647 w 765"/>
              <a:gd name="T5" fmla="*/ 2147483647 h 1361"/>
              <a:gd name="T6" fmla="*/ 2147483647 w 765"/>
              <a:gd name="T7" fmla="*/ 2147483647 h 1361"/>
              <a:gd name="T8" fmla="*/ 2147483647 w 765"/>
              <a:gd name="T9" fmla="*/ 2147483647 h 1361"/>
              <a:gd name="T10" fmla="*/ 2147483647 w 765"/>
              <a:gd name="T11" fmla="*/ 2147483647 h 1361"/>
              <a:gd name="T12" fmla="*/ 2147483647 w 765"/>
              <a:gd name="T13" fmla="*/ 2147483647 h 1361"/>
              <a:gd name="T14" fmla="*/ 2147483647 w 765"/>
              <a:gd name="T15" fmla="*/ 2147483647 h 1361"/>
              <a:gd name="T16" fmla="*/ 2147483647 w 765"/>
              <a:gd name="T17" fmla="*/ 2147483647 h 1361"/>
              <a:gd name="T18" fmla="*/ 2147483647 w 765"/>
              <a:gd name="T19" fmla="*/ 2147483647 h 1361"/>
              <a:gd name="T20" fmla="*/ 2147483647 w 765"/>
              <a:gd name="T21" fmla="*/ 2147483647 h 1361"/>
              <a:gd name="T22" fmla="*/ 2147483647 w 765"/>
              <a:gd name="T23" fmla="*/ 2147483647 h 1361"/>
              <a:gd name="T24" fmla="*/ 0 w 765"/>
              <a:gd name="T25" fmla="*/ 2147483647 h 1361"/>
              <a:gd name="T26" fmla="*/ 2147483647 w 765"/>
              <a:gd name="T27" fmla="*/ 2147483647 h 1361"/>
              <a:gd name="T28" fmla="*/ 2147483647 w 765"/>
              <a:gd name="T29" fmla="*/ 2147483647 h 1361"/>
              <a:gd name="T30" fmla="*/ 2147483647 w 765"/>
              <a:gd name="T31" fmla="*/ 2147483647 h 1361"/>
              <a:gd name="T32" fmla="*/ 2147483647 w 765"/>
              <a:gd name="T33" fmla="*/ 2147483647 h 1361"/>
              <a:gd name="T34" fmla="*/ 2147483647 w 765"/>
              <a:gd name="T35" fmla="*/ 2147483647 h 1361"/>
              <a:gd name="T36" fmla="*/ 2147483647 w 765"/>
              <a:gd name="T37" fmla="*/ 2147483647 h 1361"/>
              <a:gd name="T38" fmla="*/ 2147483647 w 765"/>
              <a:gd name="T39" fmla="*/ 2147483647 h 1361"/>
              <a:gd name="T40" fmla="*/ 2147483647 w 765"/>
              <a:gd name="T41" fmla="*/ 2147483647 h 1361"/>
              <a:gd name="T42" fmla="*/ 2147483647 w 765"/>
              <a:gd name="T43" fmla="*/ 2147483647 h 1361"/>
              <a:gd name="T44" fmla="*/ 2147483647 w 765"/>
              <a:gd name="T45" fmla="*/ 2147483647 h 1361"/>
              <a:gd name="T46" fmla="*/ 2147483647 w 765"/>
              <a:gd name="T47" fmla="*/ 2147483647 h 1361"/>
              <a:gd name="T48" fmla="*/ 2147483647 w 765"/>
              <a:gd name="T49" fmla="*/ 2147483647 h 1361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765"/>
              <a:gd name="T76" fmla="*/ 0 h 1361"/>
              <a:gd name="T77" fmla="*/ 765 w 765"/>
              <a:gd name="T78" fmla="*/ 1361 h 1361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765" h="1361">
                <a:moveTo>
                  <a:pt x="765" y="16"/>
                </a:moveTo>
                <a:cubicBezTo>
                  <a:pt x="627" y="4"/>
                  <a:pt x="520" y="0"/>
                  <a:pt x="378" y="7"/>
                </a:cubicBezTo>
                <a:cubicBezTo>
                  <a:pt x="331" y="41"/>
                  <a:pt x="273" y="85"/>
                  <a:pt x="246" y="139"/>
                </a:cubicBezTo>
                <a:cubicBezTo>
                  <a:pt x="207" y="215"/>
                  <a:pt x="271" y="111"/>
                  <a:pt x="220" y="191"/>
                </a:cubicBezTo>
                <a:cubicBezTo>
                  <a:pt x="201" y="266"/>
                  <a:pt x="215" y="324"/>
                  <a:pt x="290" y="350"/>
                </a:cubicBezTo>
                <a:cubicBezTo>
                  <a:pt x="340" y="347"/>
                  <a:pt x="390" y="346"/>
                  <a:pt x="440" y="341"/>
                </a:cubicBezTo>
                <a:cubicBezTo>
                  <a:pt x="449" y="340"/>
                  <a:pt x="463" y="340"/>
                  <a:pt x="466" y="332"/>
                </a:cubicBezTo>
                <a:cubicBezTo>
                  <a:pt x="483" y="278"/>
                  <a:pt x="426" y="277"/>
                  <a:pt x="396" y="271"/>
                </a:cubicBezTo>
                <a:cubicBezTo>
                  <a:pt x="366" y="264"/>
                  <a:pt x="308" y="253"/>
                  <a:pt x="308" y="253"/>
                </a:cubicBezTo>
                <a:cubicBezTo>
                  <a:pt x="240" y="256"/>
                  <a:pt x="171" y="249"/>
                  <a:pt x="105" y="262"/>
                </a:cubicBezTo>
                <a:cubicBezTo>
                  <a:pt x="88" y="264"/>
                  <a:pt x="82" y="286"/>
                  <a:pt x="70" y="297"/>
                </a:cubicBezTo>
                <a:cubicBezTo>
                  <a:pt x="62" y="303"/>
                  <a:pt x="50" y="307"/>
                  <a:pt x="44" y="315"/>
                </a:cubicBezTo>
                <a:cubicBezTo>
                  <a:pt x="27" y="333"/>
                  <a:pt x="0" y="376"/>
                  <a:pt x="0" y="376"/>
                </a:cubicBezTo>
                <a:cubicBezTo>
                  <a:pt x="3" y="420"/>
                  <a:pt x="4" y="464"/>
                  <a:pt x="9" y="508"/>
                </a:cubicBezTo>
                <a:cubicBezTo>
                  <a:pt x="17" y="579"/>
                  <a:pt x="91" y="637"/>
                  <a:pt x="149" y="666"/>
                </a:cubicBezTo>
                <a:cubicBezTo>
                  <a:pt x="193" y="663"/>
                  <a:pt x="237" y="663"/>
                  <a:pt x="281" y="657"/>
                </a:cubicBezTo>
                <a:cubicBezTo>
                  <a:pt x="293" y="655"/>
                  <a:pt x="303" y="644"/>
                  <a:pt x="316" y="640"/>
                </a:cubicBezTo>
                <a:cubicBezTo>
                  <a:pt x="333" y="633"/>
                  <a:pt x="369" y="622"/>
                  <a:pt x="369" y="622"/>
                </a:cubicBezTo>
                <a:cubicBezTo>
                  <a:pt x="346" y="557"/>
                  <a:pt x="229" y="592"/>
                  <a:pt x="185" y="596"/>
                </a:cubicBezTo>
                <a:cubicBezTo>
                  <a:pt x="156" y="623"/>
                  <a:pt x="137" y="653"/>
                  <a:pt x="105" y="675"/>
                </a:cubicBezTo>
                <a:cubicBezTo>
                  <a:pt x="115" y="888"/>
                  <a:pt x="52" y="873"/>
                  <a:pt x="237" y="851"/>
                </a:cubicBezTo>
                <a:cubicBezTo>
                  <a:pt x="246" y="849"/>
                  <a:pt x="255" y="845"/>
                  <a:pt x="264" y="842"/>
                </a:cubicBezTo>
                <a:cubicBezTo>
                  <a:pt x="207" y="799"/>
                  <a:pt x="171" y="810"/>
                  <a:pt x="105" y="833"/>
                </a:cubicBezTo>
                <a:cubicBezTo>
                  <a:pt x="87" y="877"/>
                  <a:pt x="68" y="914"/>
                  <a:pt x="44" y="956"/>
                </a:cubicBezTo>
                <a:cubicBezTo>
                  <a:pt x="20" y="1096"/>
                  <a:pt x="35" y="1193"/>
                  <a:pt x="35" y="1361"/>
                </a:cubicBezTo>
              </a:path>
            </a:pathLst>
          </a:custGeom>
          <a:noFill/>
          <a:ln w="22225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Oval 7"/>
          <p:cNvSpPr>
            <a:spLocks noChangeArrowheads="1"/>
          </p:cNvSpPr>
          <p:nvPr/>
        </p:nvSpPr>
        <p:spPr bwMode="auto">
          <a:xfrm>
            <a:off x="4191000" y="22098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Oval 8"/>
          <p:cNvSpPr>
            <a:spLocks noChangeArrowheads="1"/>
          </p:cNvSpPr>
          <p:nvPr/>
        </p:nvSpPr>
        <p:spPr bwMode="auto">
          <a:xfrm>
            <a:off x="4191000" y="2667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Oval 9"/>
          <p:cNvSpPr>
            <a:spLocks noChangeArrowheads="1"/>
          </p:cNvSpPr>
          <p:nvPr/>
        </p:nvSpPr>
        <p:spPr bwMode="auto">
          <a:xfrm>
            <a:off x="4191000" y="3048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Oval 10"/>
          <p:cNvSpPr>
            <a:spLocks noChangeArrowheads="1"/>
          </p:cNvSpPr>
          <p:nvPr/>
        </p:nvSpPr>
        <p:spPr bwMode="auto">
          <a:xfrm>
            <a:off x="4191000" y="3429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Oval 11"/>
          <p:cNvSpPr>
            <a:spLocks noChangeArrowheads="1"/>
          </p:cNvSpPr>
          <p:nvPr/>
        </p:nvSpPr>
        <p:spPr bwMode="auto">
          <a:xfrm>
            <a:off x="4191000" y="3810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4419600" cy="53340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Yo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j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go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 play</a:t>
            </a:r>
          </a:p>
          <a:p>
            <a:pPr eaLnBrk="1" hangingPunct="1">
              <a:buFont typeface="Wingdings" charset="0"/>
              <a:buNone/>
            </a:pP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ú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j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gas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You 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play</a:t>
            </a:r>
            <a:endParaRPr lang="en-US" altLang="ja-JP" sz="3600" b="1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endParaRPr lang="en-US" altLang="ja-JP" sz="2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Él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/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ella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j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ga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he/she 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play</a:t>
            </a:r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4648200" y="1295400"/>
            <a:ext cx="46482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Nosotros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j</a:t>
            </a:r>
            <a:r>
              <a:rPr lang="en-US" sz="3600" b="1" u="sng" dirty="0" err="1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u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gamos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	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We play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Vosotros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j</a:t>
            </a:r>
            <a:r>
              <a:rPr lang="en-US" altLang="ja-JP" sz="3600" b="1" u="sng" dirty="0" err="1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u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gáis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You all 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play</a:t>
            </a:r>
            <a:endParaRPr lang="en-US" altLang="ja-JP" sz="3600" b="1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altLang="ja-JP" sz="22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altLang="ja-JP" sz="22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Ellos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/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uds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j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ue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gan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They/you 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play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Jugar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mr-IN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play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4484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6" grpId="0" build="p" autoUpdateAnimBg="0"/>
      <p:bldP spid="2663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Dormir</a:t>
            </a:r>
            <a:r>
              <a:rPr lang="en-US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mr-IN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4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sleep</a:t>
            </a:r>
            <a:endParaRPr lang="es-ES_tradnl" sz="40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 </a:t>
            </a:r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práctica</a:t>
            </a:r>
            <a:endParaRPr lang="es-ES_tradnl" sz="5000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319927"/>
              </p:ext>
            </p:extLst>
          </p:nvPr>
        </p:nvGraphicFramePr>
        <p:xfrm>
          <a:off x="1" y="1830874"/>
          <a:ext cx="9143998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0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3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5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Tú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BD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./</a:t>
                      </a:r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Él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/Ella</a:t>
                      </a: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kern="120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Uds./Ellos/Ellas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1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109091"/>
              </p:ext>
            </p:extLst>
          </p:nvPr>
        </p:nvGraphicFramePr>
        <p:xfrm>
          <a:off x="1560384" y="2327901"/>
          <a:ext cx="2494951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49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5000" i="0" noProof="0" dirty="0" err="1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d</a:t>
                      </a:r>
                      <a:r>
                        <a:rPr lang="en-US" sz="50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ue</a:t>
                      </a:r>
                      <a:r>
                        <a:rPr lang="en-US" sz="5000" i="0" noProof="0" dirty="0" err="1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rmo</a:t>
                      </a:r>
                      <a:endParaRPr lang="es-ES_tradnl" sz="50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049738"/>
              </p:ext>
            </p:extLst>
          </p:nvPr>
        </p:nvGraphicFramePr>
        <p:xfrm>
          <a:off x="1447800" y="3505200"/>
          <a:ext cx="2715984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5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50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d</a:t>
                      </a:r>
                      <a:r>
                        <a:rPr lang="en-US" sz="50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ue</a:t>
                      </a:r>
                      <a:r>
                        <a:rPr lang="en-US" sz="50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rmes</a:t>
                      </a:r>
                      <a:endParaRPr lang="es-ES_tradnl" sz="50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540470"/>
              </p:ext>
            </p:extLst>
          </p:nvPr>
        </p:nvGraphicFramePr>
        <p:xfrm>
          <a:off x="1524000" y="4572000"/>
          <a:ext cx="2492524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2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5000" i="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d</a:t>
                      </a:r>
                      <a:r>
                        <a:rPr lang="es-ES_tradnl" sz="5000" i="0" noProof="0" dirty="0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ue</a:t>
                      </a:r>
                      <a:r>
                        <a:rPr lang="es-ES_tradnl" sz="5000" i="0" noProof="0" dirty="0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rme</a:t>
                      </a:r>
                      <a:endParaRPr lang="es-ES_tradnl" sz="5000" i="0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051130"/>
              </p:ext>
            </p:extLst>
          </p:nvPr>
        </p:nvGraphicFramePr>
        <p:xfrm>
          <a:off x="6172200" y="2362200"/>
          <a:ext cx="3026234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6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4334">
                <a:tc>
                  <a:txBody>
                    <a:bodyPr/>
                    <a:lstStyle/>
                    <a:p>
                      <a:r>
                        <a:rPr lang="en-US" sz="50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d</a:t>
                      </a:r>
                      <a:r>
                        <a:rPr lang="en-US" sz="5000" i="0" noProof="0" dirty="0" err="1">
                          <a:solidFill>
                            <a:srgbClr val="66006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o</a:t>
                      </a:r>
                      <a:r>
                        <a:rPr lang="en-US" sz="50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rmimos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684393"/>
              </p:ext>
            </p:extLst>
          </p:nvPr>
        </p:nvGraphicFramePr>
        <p:xfrm>
          <a:off x="6172200" y="3505200"/>
          <a:ext cx="2305601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7173">
                <a:tc>
                  <a:txBody>
                    <a:bodyPr/>
                    <a:lstStyle/>
                    <a:p>
                      <a:r>
                        <a:rPr lang="en-US" sz="50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d</a:t>
                      </a:r>
                      <a:r>
                        <a:rPr lang="en-US" sz="5000" i="0" noProof="0" dirty="0" err="1">
                          <a:solidFill>
                            <a:srgbClr val="66006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o</a:t>
                      </a:r>
                      <a:r>
                        <a:rPr lang="en-US" sz="50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rmís</a:t>
                      </a:r>
                      <a:endParaRPr lang="es-ES_tradnl" sz="50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007690"/>
              </p:ext>
            </p:extLst>
          </p:nvPr>
        </p:nvGraphicFramePr>
        <p:xfrm>
          <a:off x="6172200" y="4572000"/>
          <a:ext cx="2811767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7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50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d</a:t>
                      </a:r>
                      <a:r>
                        <a:rPr lang="en-US" sz="50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ue</a:t>
                      </a:r>
                      <a:r>
                        <a:rPr lang="en-US" sz="50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rmen</a:t>
                      </a:r>
                      <a:endParaRPr lang="es-ES_tradnl" sz="5000" i="1" noProof="0" dirty="0">
                        <a:solidFill>
                          <a:srgbClr val="FF0000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5" name="Picture 14" descr="Cross - Pacing Spanish 2 Avancemos(6)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5" t="6049" r="2566" b="37128"/>
          <a:stretch/>
        </p:blipFill>
        <p:spPr>
          <a:xfrm>
            <a:off x="-85554" y="2133600"/>
            <a:ext cx="9220200" cy="3896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60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2999"/>
            <a:ext cx="9143999" cy="5715001"/>
          </a:xfrm>
        </p:spPr>
        <p:txBody>
          <a:bodyPr>
            <a:normAutofit/>
          </a:bodyPr>
          <a:lstStyle/>
          <a:p>
            <a:pPr marL="514350" indent="-514350" algn="l" defTabSz="914400">
              <a:lnSpc>
                <a:spcPct val="200000"/>
              </a:lnSpc>
              <a:spcBef>
                <a:spcPts val="0"/>
              </a:spcBef>
              <a:buAutoNum type="arabicPeriod"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Yo _____________ (volver) a las seis.  </a:t>
            </a:r>
          </a:p>
          <a:p>
            <a:pPr marL="514350" marR="0" lvl="0" indent="-514350" algn="l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AutoNum type="arabicPeriod"/>
              <a:tabLst/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 chica  ____________(poder) jugar al fútbol.</a:t>
            </a:r>
          </a:p>
          <a:p>
            <a:pPr marL="457200" lvl="0" indent="-457200" algn="l" defTabSz="914400">
              <a:lnSpc>
                <a:spcPct val="20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3. Tú ___________ (almorzar) en el restaurante.</a:t>
            </a:r>
          </a:p>
          <a:p>
            <a:pPr marL="457200" indent="-457200" algn="l" defTabSz="914400">
              <a:lnSpc>
                <a:spcPct val="2000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4. La ropa ___________ (costar) mucho.</a:t>
            </a:r>
          </a:p>
          <a:p>
            <a:pPr marL="457200" lvl="0" indent="-457200" algn="l" defTabSz="914400">
              <a:lnSpc>
                <a:spcPct val="110000"/>
              </a:lnSpc>
              <a:spcBef>
                <a:spcPts val="0"/>
              </a:spcBef>
              <a:defRPr/>
            </a:pPr>
            <a:r>
              <a:rPr lang="es-ES_tradnl" sz="34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5. Nosotros____________ (encontrar) ropa bonita en la tienda.</a:t>
            </a:r>
          </a:p>
          <a:p>
            <a:pPr marL="457200" lvl="0" indent="-457200" algn="l" defTabSz="914400">
              <a:lnSpc>
                <a:spcPct val="150000"/>
              </a:lnSpc>
              <a:spcBef>
                <a:spcPts val="0"/>
              </a:spcBef>
              <a:defRPr/>
            </a:pPr>
            <a:endParaRPr lang="es-ES_tradnl" sz="3400" dirty="0"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Prueba de práctica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1600200"/>
            <a:ext cx="16145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vuelvo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43200" y="2667000"/>
            <a:ext cx="1593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puede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66800" y="3581400"/>
            <a:ext cx="205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almuerzas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62200" y="4648200"/>
            <a:ext cx="1659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n>
                  <a:solidFill>
                    <a:srgbClr val="6600CD"/>
                  </a:solidFill>
                </a:ln>
              </a:rPr>
              <a:t>cuesta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33600" y="5562600"/>
            <a:ext cx="23432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n>
                  <a:solidFill>
                    <a:srgbClr val="6600CD"/>
                  </a:solidFill>
                </a:ln>
              </a:rPr>
              <a:t>encontramos</a:t>
            </a:r>
            <a:endParaRPr lang="en-US" sz="2800" dirty="0">
              <a:ln>
                <a:solidFill>
                  <a:srgbClr val="6600CD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954736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/>
          <a:lstStyle/>
          <a:p>
            <a:pPr marL="571500" indent="-571500" algn="l">
              <a:lnSpc>
                <a:spcPct val="90000"/>
              </a:lnSpc>
              <a:spcAft>
                <a:spcPts val="6000"/>
              </a:spcAft>
              <a:buFont typeface="Wingdings" charset="2"/>
              <a:buChar char=""/>
            </a:pP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The verb </a:t>
            </a:r>
            <a:r>
              <a:rPr lang="en-US" sz="4000" dirty="0">
                <a:ln>
                  <a:solidFill>
                    <a:srgbClr val="FFFF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IR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is used to express </a:t>
            </a:r>
            <a:r>
              <a:rPr lang="en-US" sz="40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where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you are going and what you are </a:t>
            </a:r>
            <a:r>
              <a:rPr lang="en-US" sz="4000" dirty="0">
                <a:ln>
                  <a:solidFill>
                    <a:srgbClr val="E46C0A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going to do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marL="571500" indent="-571500" algn="l">
              <a:lnSpc>
                <a:spcPct val="90000"/>
              </a:lnSpc>
              <a:buFont typeface="Wingdings" charset="2"/>
              <a:buChar char=""/>
            </a:pPr>
            <a:r>
              <a:rPr lang="en-US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Ir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is irregular.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Repaso de IR</a:t>
            </a:r>
          </a:p>
        </p:txBody>
      </p:sp>
    </p:spTree>
    <p:extLst>
      <p:ext uri="{BB962C8B-B14F-4D97-AF65-F5344CB8AC3E}">
        <p14:creationId xmlns:p14="http://schemas.microsoft.com/office/powerpoint/2010/main" val="1106737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IR </a:t>
            </a:r>
            <a:r>
              <a:rPr lang="mr-IN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Go:</a:t>
            </a:r>
          </a:p>
          <a:p>
            <a:pPr algn="l"/>
            <a:endParaRPr lang="en-US" sz="4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l"/>
            <a:endParaRPr lang="es-ES_tradnl" sz="4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verbo </a:t>
            </a:r>
            <a:r>
              <a:rPr lang="es-ES_tradnl" sz="5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IR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794918"/>
              </p:ext>
            </p:extLst>
          </p:nvPr>
        </p:nvGraphicFramePr>
        <p:xfrm>
          <a:off x="1" y="1830874"/>
          <a:ext cx="9143998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0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3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5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rgbClr val="17375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5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Tú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./</a:t>
                      </a:r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Él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/Ella</a:t>
                      </a: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E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kern="120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Uds./Ellos/Ellas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1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E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407087"/>
              </p:ext>
            </p:extLst>
          </p:nvPr>
        </p:nvGraphicFramePr>
        <p:xfrm>
          <a:off x="1560384" y="2327901"/>
          <a:ext cx="224742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voy</a:t>
                      </a:r>
                      <a:endParaRPr lang="es-ES_tradnl" sz="2200" i="1" noProof="0" dirty="0">
                        <a:solidFill>
                          <a:srgbClr val="3366FF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111976"/>
              </p:ext>
            </p:extLst>
          </p:nvPr>
        </p:nvGraphicFramePr>
        <p:xfrm>
          <a:off x="1560384" y="3505200"/>
          <a:ext cx="213609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6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vas</a:t>
                      </a:r>
                      <a:r>
                        <a:rPr lang="en-US" sz="3200" i="0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601246"/>
              </p:ext>
            </p:extLst>
          </p:nvPr>
        </p:nvGraphicFramePr>
        <p:xfrm>
          <a:off x="1560384" y="4495800"/>
          <a:ext cx="1121203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1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va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892396"/>
              </p:ext>
            </p:extLst>
          </p:nvPr>
        </p:nvGraphicFramePr>
        <p:xfrm>
          <a:off x="6332232" y="2327901"/>
          <a:ext cx="2577070" cy="624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4334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vamos</a:t>
                      </a:r>
                      <a:r>
                        <a:rPr lang="en-US" sz="3200" i="0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4170511"/>
              </p:ext>
            </p:extLst>
          </p:nvPr>
        </p:nvGraphicFramePr>
        <p:xfrm>
          <a:off x="6332232" y="3505200"/>
          <a:ext cx="230560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7173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vais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12301"/>
              </p:ext>
            </p:extLst>
          </p:nvPr>
        </p:nvGraphicFramePr>
        <p:xfrm>
          <a:off x="6332232" y="4495800"/>
          <a:ext cx="219051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i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van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797526"/>
              </p:ext>
            </p:extLst>
          </p:nvPr>
        </p:nvGraphicFramePr>
        <p:xfrm>
          <a:off x="1891632" y="2852420"/>
          <a:ext cx="2415658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5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(I go/am</a:t>
                      </a:r>
                      <a:r>
                        <a:rPr lang="en-US" sz="2400" i="1" baseline="0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going</a:t>
                      </a:r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673202"/>
              </p:ext>
            </p:extLst>
          </p:nvPr>
        </p:nvGraphicFramePr>
        <p:xfrm>
          <a:off x="1560384" y="3962400"/>
          <a:ext cx="258407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4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go/are</a:t>
                      </a:r>
                      <a:r>
                        <a:rPr lang="en-US" sz="2400" i="1" baseline="0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going</a:t>
                      </a:r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844964"/>
              </p:ext>
            </p:extLst>
          </p:nvPr>
        </p:nvGraphicFramePr>
        <p:xfrm>
          <a:off x="1560384" y="4876800"/>
          <a:ext cx="2415659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56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go/</a:t>
                      </a:r>
                      <a:r>
                        <a:rPr lang="en-US" sz="2400" i="1" noProof="0" dirty="0" err="1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He/She</a:t>
                      </a:r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goes/is</a:t>
                      </a:r>
                      <a:r>
                        <a:rPr lang="en-US" sz="2400" i="1" baseline="0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going</a:t>
                      </a:r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4407093"/>
              </p:ext>
            </p:extLst>
          </p:nvPr>
        </p:nvGraphicFramePr>
        <p:xfrm>
          <a:off x="6332232" y="2852420"/>
          <a:ext cx="2811767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7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(We go/are</a:t>
                      </a:r>
                      <a:r>
                        <a:rPr lang="en-US" sz="2400" i="1" baseline="0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going</a:t>
                      </a:r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861324"/>
              </p:ext>
            </p:extLst>
          </p:nvPr>
        </p:nvGraphicFramePr>
        <p:xfrm>
          <a:off x="6332232" y="3999210"/>
          <a:ext cx="267175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1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You</a:t>
                      </a:r>
                      <a:r>
                        <a:rPr lang="en-US" sz="2000" i="1" baseline="0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all</a:t>
                      </a:r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go</a:t>
                      </a:r>
                      <a:r>
                        <a:rPr lang="mr-IN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–</a:t>
                      </a:r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Spain</a:t>
                      </a:r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794447"/>
              </p:ext>
            </p:extLst>
          </p:nvPr>
        </p:nvGraphicFramePr>
        <p:xfrm>
          <a:off x="6324600" y="4876800"/>
          <a:ext cx="2671756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1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(You/they go/are going)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144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5715000"/>
          </a:xfrm>
        </p:spPr>
        <p:txBody>
          <a:bodyPr>
            <a:normAutofit/>
          </a:bodyPr>
          <a:lstStyle/>
          <a:p>
            <a:pPr marL="571500" indent="-571500" algn="l">
              <a:lnSpc>
                <a:spcPct val="90000"/>
              </a:lnSpc>
              <a:spcBef>
                <a:spcPts val="0"/>
              </a:spcBef>
              <a:buFont typeface="Wingdings" charset="2"/>
              <a:buChar char=""/>
            </a:pPr>
            <a:r>
              <a:rPr lang="en-US" sz="4000" u="sng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Ir</a:t>
            </a:r>
            <a:r>
              <a:rPr lang="en-US" sz="4000" u="sng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used:</a:t>
            </a:r>
          </a:p>
          <a:p>
            <a:pPr marL="1028700" lvl="1" indent="-571500" algn="l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Wingdings" charset="2"/>
              <a:buChar char=""/>
            </a:pPr>
            <a:r>
              <a:rPr lang="en-US" sz="3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Ir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+ </a:t>
            </a:r>
            <a:r>
              <a:rPr lang="en-US" sz="3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+ </a:t>
            </a:r>
            <a:r>
              <a:rPr lang="en-US" sz="3800" dirty="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 place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: </a:t>
            </a:r>
          </a:p>
          <a:p>
            <a:pPr marL="1485900" lvl="2" indent="-571500" algn="l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Wingdings" charset="2"/>
              <a:buChar char=""/>
            </a:pPr>
            <a:r>
              <a:rPr lang="en-US" sz="3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Voy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800" dirty="0">
                <a:ln>
                  <a:solidFill>
                    <a:srgbClr val="E46C0A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800" dirty="0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la </a:t>
            </a:r>
            <a:r>
              <a:rPr lang="en-US" sz="3800" dirty="0" err="1">
                <a:ln>
                  <a:solidFill>
                    <a:schemeClr val="accent5">
                      <a:lumMod val="75000"/>
                    </a:schemeClr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tienda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marL="1485900" lvl="2" indent="-571500" algn="l">
              <a:lnSpc>
                <a:spcPct val="90000"/>
              </a:lnSpc>
              <a:spcBef>
                <a:spcPts val="0"/>
              </a:spcBef>
              <a:spcAft>
                <a:spcPts val="4200"/>
              </a:spcAft>
              <a:buFont typeface="Wingdings" charset="2"/>
              <a:buChar char=""/>
            </a:pP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Going to a place</a:t>
            </a:r>
          </a:p>
          <a:p>
            <a:pPr marL="1028700" lvl="1" indent="-571500" algn="l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Wingdings" charset="2"/>
              <a:buChar char=""/>
            </a:pPr>
            <a:r>
              <a:rPr lang="en-US" sz="3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Ir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+ </a:t>
            </a:r>
            <a:r>
              <a:rPr lang="en-US" sz="3800" dirty="0">
                <a:ln>
                  <a:solidFill>
                    <a:srgbClr val="E46C0A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+ </a:t>
            </a:r>
            <a:r>
              <a:rPr lang="en-US" sz="380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infinitive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: </a:t>
            </a:r>
          </a:p>
          <a:p>
            <a:pPr marL="1485900" lvl="2" indent="-571500" algn="l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Wingdings" charset="2"/>
              <a:buChar char=""/>
            </a:pPr>
            <a:r>
              <a:rPr lang="en-US" sz="3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Voy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800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800" dirty="0" err="1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comprar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una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8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camiseta</a:t>
            </a: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marL="1485900" lvl="2" indent="-571500" algn="l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Wingdings" charset="2"/>
              <a:buChar char=""/>
            </a:pPr>
            <a:r>
              <a:rPr lang="en-US" sz="38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Going to do something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Repaso de IR</a:t>
            </a:r>
          </a:p>
        </p:txBody>
      </p:sp>
    </p:spTree>
    <p:extLst>
      <p:ext uri="{BB962C8B-B14F-4D97-AF65-F5344CB8AC3E}">
        <p14:creationId xmlns:p14="http://schemas.microsoft.com/office/powerpoint/2010/main" val="3737756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143000"/>
            <a:ext cx="9143999" cy="4753464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mr-IN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4000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See:</a:t>
            </a:r>
          </a:p>
          <a:p>
            <a:pPr algn="l"/>
            <a:endParaRPr lang="en-US" sz="4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l"/>
            <a:endParaRPr lang="es-ES_tradnl" sz="4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70278"/>
          </a:xfrm>
        </p:spPr>
        <p:txBody>
          <a:bodyPr>
            <a:normAutofit/>
          </a:bodyPr>
          <a:lstStyle/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verbo </a:t>
            </a:r>
            <a:r>
              <a:rPr lang="es-ES_tradnl" sz="50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483121"/>
              </p:ext>
            </p:extLst>
          </p:nvPr>
        </p:nvGraphicFramePr>
        <p:xfrm>
          <a:off x="1" y="1830874"/>
          <a:ext cx="9143998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0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3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5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Singular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Plural</a:t>
                      </a:r>
                    </a:p>
                  </a:txBody>
                  <a:tcPr>
                    <a:solidFill>
                      <a:srgbClr val="17375E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51AD4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5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Nosotras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E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Tú</a:t>
                      </a:r>
                      <a:endParaRPr lang="en-US" sz="3200" dirty="0">
                        <a:solidFill>
                          <a:schemeClr val="tx1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Vosotros</a:t>
                      </a:r>
                    </a:p>
                    <a:p>
                      <a:r>
                        <a:rPr lang="es-ES_tradnl" sz="3200" i="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Vosotras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4058">
                <a:tc>
                  <a:txBody>
                    <a:bodyPr/>
                    <a:lstStyle/>
                    <a:p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Ud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./</a:t>
                      </a:r>
                      <a:r>
                        <a:rPr lang="en-US" sz="3200" dirty="0" err="1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Él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/Ella</a:t>
                      </a: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0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E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3200" i="0" kern="1200" noProof="0" dirty="0">
                          <a:solidFill>
                            <a:schemeClr val="tx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Uds./Ellos/Ellas</a:t>
                      </a:r>
                    </a:p>
                  </a:txBody>
                  <a:tcPr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7375E"/>
                    </a:solidFill>
                  </a:tcPr>
                </a:tc>
                <a:tc>
                  <a:txBody>
                    <a:bodyPr/>
                    <a:lstStyle/>
                    <a:p>
                      <a:pPr marL="34925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_tradnl" sz="2400" i="1" kern="1200" noProof="0" dirty="0">
                        <a:solidFill>
                          <a:srgbClr val="95008B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0E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124508"/>
              </p:ext>
            </p:extLst>
          </p:nvPr>
        </p:nvGraphicFramePr>
        <p:xfrm>
          <a:off x="1560384" y="2327901"/>
          <a:ext cx="224742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</a:t>
                      </a:r>
                      <a:r>
                        <a:rPr lang="en-US" sz="3200" i="0" noProof="0" dirty="0" err="1">
                          <a:solidFill>
                            <a:srgbClr val="FF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e</a:t>
                      </a:r>
                      <a:r>
                        <a:rPr lang="en-US" sz="3200" i="0" noProof="0" dirty="0" err="1">
                          <a:solidFill>
                            <a:schemeClr val="bg1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o</a:t>
                      </a:r>
                      <a:endParaRPr lang="es-ES_tradnl" sz="2200" i="1" noProof="0" dirty="0">
                        <a:solidFill>
                          <a:srgbClr val="3366FF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40213"/>
              </p:ext>
            </p:extLst>
          </p:nvPr>
        </p:nvGraphicFramePr>
        <p:xfrm>
          <a:off x="1560384" y="3505200"/>
          <a:ext cx="213609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6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ves</a:t>
                      </a:r>
                      <a:r>
                        <a:rPr lang="en-US" sz="3200" i="0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prstClr val="black">
                              <a:alpha val="40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291824"/>
              </p:ext>
            </p:extLst>
          </p:nvPr>
        </p:nvGraphicFramePr>
        <p:xfrm>
          <a:off x="1560384" y="4495800"/>
          <a:ext cx="1121203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1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ve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663763"/>
              </p:ext>
            </p:extLst>
          </p:nvPr>
        </p:nvGraphicFramePr>
        <p:xfrm>
          <a:off x="6332232" y="2327901"/>
          <a:ext cx="2577070" cy="624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4334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vemos</a:t>
                      </a:r>
                      <a:r>
                        <a:rPr lang="en-US" sz="3200" i="0" baseline="0" noProof="0" dirty="0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052991"/>
              </p:ext>
            </p:extLst>
          </p:nvPr>
        </p:nvGraphicFramePr>
        <p:xfrm>
          <a:off x="6332232" y="3505200"/>
          <a:ext cx="230560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7173">
                <a:tc>
                  <a:txBody>
                    <a:bodyPr/>
                    <a:lstStyle/>
                    <a:p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veis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538792"/>
              </p:ext>
            </p:extLst>
          </p:nvPr>
        </p:nvGraphicFramePr>
        <p:xfrm>
          <a:off x="6332232" y="4495800"/>
          <a:ext cx="219051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i="0" noProof="0" dirty="0" err="1">
                          <a:solidFill>
                            <a:srgbClr val="000000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ven</a:t>
                      </a:r>
                      <a:endParaRPr lang="es-ES_tradnl" sz="2200" i="1" noProof="0" dirty="0">
                        <a:solidFill>
                          <a:srgbClr val="595959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959493"/>
              </p:ext>
            </p:extLst>
          </p:nvPr>
        </p:nvGraphicFramePr>
        <p:xfrm>
          <a:off x="1891632" y="2852420"/>
          <a:ext cx="2415658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5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chemeClr val="bg1">
                              <a:lumMod val="85000"/>
                              <a:lumOff val="15000"/>
                            </a:schemeClr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(I see)</a:t>
                      </a:r>
                      <a:endParaRPr lang="es-ES_tradnl" sz="2400" i="1" noProof="0" dirty="0">
                        <a:solidFill>
                          <a:schemeClr val="bg1">
                            <a:lumMod val="85000"/>
                            <a:lumOff val="15000"/>
                          </a:schemeClr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8805466"/>
              </p:ext>
            </p:extLst>
          </p:nvPr>
        </p:nvGraphicFramePr>
        <p:xfrm>
          <a:off x="1560384" y="3962400"/>
          <a:ext cx="258407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4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see)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062354"/>
              </p:ext>
            </p:extLst>
          </p:nvPr>
        </p:nvGraphicFramePr>
        <p:xfrm>
          <a:off x="1560384" y="4911038"/>
          <a:ext cx="2415659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56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 see/</a:t>
                      </a:r>
                      <a:r>
                        <a:rPr lang="en-US" sz="2400" i="1" noProof="0" dirty="0" err="1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He/She</a:t>
                      </a:r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sees)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352441"/>
              </p:ext>
            </p:extLst>
          </p:nvPr>
        </p:nvGraphicFramePr>
        <p:xfrm>
          <a:off x="6332232" y="2852420"/>
          <a:ext cx="2811767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7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(We see)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42340"/>
              </p:ext>
            </p:extLst>
          </p:nvPr>
        </p:nvGraphicFramePr>
        <p:xfrm>
          <a:off x="6332232" y="3999210"/>
          <a:ext cx="267175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1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</a:t>
                      </a:r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You</a:t>
                      </a:r>
                      <a:r>
                        <a:rPr lang="en-US" sz="2000" i="1" baseline="0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all</a:t>
                      </a:r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 see</a:t>
                      </a:r>
                      <a:r>
                        <a:rPr lang="mr-IN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–</a:t>
                      </a:r>
                      <a:r>
                        <a:rPr lang="en-US" sz="20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Spain</a:t>
                      </a:r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5662162"/>
              </p:ext>
            </p:extLst>
          </p:nvPr>
        </p:nvGraphicFramePr>
        <p:xfrm>
          <a:off x="6324600" y="4993372"/>
          <a:ext cx="2671756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1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i="1" noProof="0" dirty="0">
                          <a:solidFill>
                            <a:srgbClr val="262626"/>
                          </a:solidFill>
                          <a:effectLst>
                            <a:outerShdw blurRad="50800" dist="38100" dir="2700000" algn="tl" rotWithShape="0">
                              <a:srgbClr val="000000">
                                <a:alpha val="43000"/>
                              </a:srgbClr>
                            </a:outerShdw>
                          </a:effectLst>
                        </a:rPr>
                        <a:t>(You/they see)</a:t>
                      </a:r>
                      <a:endParaRPr lang="es-ES_tradnl" sz="2400" i="1" noProof="0" dirty="0">
                        <a:solidFill>
                          <a:srgbClr val="262626"/>
                        </a:solidFill>
                        <a:effectLst>
                          <a:outerShdw blurRad="50800" dist="38100" dir="2700000" algn="tl" rotWithShape="0">
                            <a:srgbClr val="000000">
                              <a:alpha val="43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9351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932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37380"/>
            <a:ext cx="9143999" cy="3559084"/>
          </a:xfrm>
        </p:spPr>
        <p:txBody>
          <a:bodyPr>
            <a:normAutofit/>
          </a:bodyPr>
          <a:lstStyle/>
          <a:p>
            <a:r>
              <a:rPr lang="es-ES_tradnl" sz="48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verbos de cambio radical </a:t>
            </a:r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Wingdings"/>
              </a:rPr>
              <a:t>u</a:t>
            </a:r>
            <a:r>
              <a:rPr lang="es-ES_tradnl" sz="48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endParaRPr lang="es-ES_tradnl" sz="4800" i="1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Stem-changing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</a:t>
            </a:r>
            <a:r>
              <a:rPr lang="es-ES_tradnl" sz="2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sym typeface="Wingdings"/>
              </a:rPr>
              <a:t>u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</a:t>
            </a:r>
            <a:r>
              <a:rPr lang="es-ES_tradnl" sz="3000" i="1" dirty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s-ES_tradnl" sz="3000" i="1" dirty="0" err="1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verbs</a:t>
            </a:r>
            <a:endParaRPr lang="es-ES_tradnl" sz="3000" i="1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69322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70025"/>
          </a:xfrm>
        </p:spPr>
        <p:txBody>
          <a:bodyPr>
            <a:normAutofit/>
          </a:bodyPr>
          <a:lstStyle/>
          <a:p>
            <a:r>
              <a:rPr lang="es-ES_tradnl" sz="7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Unidad 4</a:t>
            </a:r>
          </a:p>
        </p:txBody>
      </p:sp>
    </p:spTree>
    <p:extLst>
      <p:ext uri="{BB962C8B-B14F-4D97-AF65-F5344CB8AC3E}">
        <p14:creationId xmlns:p14="http://schemas.microsoft.com/office/powerpoint/2010/main" val="1213062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332560"/>
            <a:ext cx="9143998" cy="552544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Verbos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de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cambio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radical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tienen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un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cambio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en el </a:t>
            </a:r>
            <a:r>
              <a:rPr lang="en-US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presente</a:t>
            </a: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</a:p>
          <a:p>
            <a:pPr lvl="1">
              <a:lnSpc>
                <a:spcPct val="90000"/>
              </a:lnSpc>
              <a:spcAft>
                <a:spcPts val="2400"/>
              </a:spcAft>
            </a:pPr>
            <a:r>
              <a:rPr lang="en-US" sz="38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(Stem-Changing verbs have a change in the present tense)</a:t>
            </a:r>
            <a:endParaRPr lang="en-US" sz="3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eaLnBrk="1" hangingPunct="1">
              <a:lnSpc>
                <a:spcPct val="90000"/>
              </a:lnSpc>
              <a:spcAft>
                <a:spcPts val="2400"/>
              </a:spcAft>
            </a:pP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The 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o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”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changes to 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altLang="ja-JP" sz="38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ue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”</a:t>
            </a:r>
            <a:endParaRPr lang="en-US" altLang="ja-JP" sz="3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  <a:p>
            <a:pPr eaLnBrk="1" hangingPunct="1">
              <a:lnSpc>
                <a:spcPct val="90000"/>
              </a:lnSpc>
              <a:spcAft>
                <a:spcPts val="2400"/>
              </a:spcAft>
            </a:pPr>
            <a:r>
              <a:rPr 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They are also known as 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“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boot verbs</a:t>
            </a:r>
            <a:r>
              <a:rPr lang="ja-JP" altLang="en-US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”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because the changes do </a:t>
            </a:r>
            <a:r>
              <a:rPr lang="en-US" altLang="ja-JP" sz="3800" u="sng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not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happen in </a:t>
            </a:r>
            <a:r>
              <a:rPr lang="en-US" altLang="ja-JP" sz="38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nosotros</a:t>
            </a:r>
            <a:r>
              <a:rPr lang="en-US" altLang="ja-JP" sz="3800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 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and </a:t>
            </a:r>
            <a:r>
              <a:rPr lang="en-US" altLang="ja-JP" sz="3800" i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vosotros</a:t>
            </a:r>
            <a:r>
              <a:rPr lang="en-US" altLang="ja-JP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ヒラギノ角ゴ Pro W3" charset="0"/>
                <a:cs typeface="ヒラギノ角ゴ Pro W3" charset="0"/>
              </a:rPr>
              <a:t>.</a:t>
            </a:r>
            <a:endParaRPr lang="en-US" sz="3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 verbos de cambio radical</a:t>
            </a:r>
          </a:p>
        </p:txBody>
      </p:sp>
    </p:spTree>
    <p:extLst>
      <p:ext uri="{BB962C8B-B14F-4D97-AF65-F5344CB8AC3E}">
        <p14:creationId xmlns:p14="http://schemas.microsoft.com/office/powerpoint/2010/main" val="159765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3" name="Group 2"/>
          <p:cNvGrpSpPr>
            <a:grpSpLocks/>
          </p:cNvGrpSpPr>
          <p:nvPr/>
        </p:nvGrpSpPr>
        <p:grpSpPr bwMode="auto">
          <a:xfrm>
            <a:off x="990600" y="914400"/>
            <a:ext cx="7620000" cy="5715000"/>
            <a:chOff x="624" y="576"/>
            <a:chExt cx="4800" cy="3600"/>
          </a:xfrm>
        </p:grpSpPr>
        <p:sp>
          <p:nvSpPr>
            <p:cNvPr id="23563" name="AutoShape 3"/>
            <p:cNvSpPr>
              <a:spLocks noChangeArrowheads="1"/>
            </p:cNvSpPr>
            <p:nvPr/>
          </p:nvSpPr>
          <p:spPr bwMode="auto">
            <a:xfrm>
              <a:off x="1056" y="2736"/>
              <a:ext cx="4128" cy="1440"/>
            </a:xfrm>
            <a:prstGeom prst="roundRect">
              <a:avLst>
                <a:gd name="adj" fmla="val 16667"/>
              </a:avLst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4" name="AutoShape 4"/>
            <p:cNvSpPr>
              <a:spLocks noChangeArrowheads="1"/>
            </p:cNvSpPr>
            <p:nvPr/>
          </p:nvSpPr>
          <p:spPr bwMode="auto">
            <a:xfrm>
              <a:off x="624" y="576"/>
              <a:ext cx="2256" cy="3600"/>
            </a:xfrm>
            <a:prstGeom prst="roundRect">
              <a:avLst>
                <a:gd name="adj" fmla="val 16667"/>
              </a:avLst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5" name="Oval 5"/>
            <p:cNvSpPr>
              <a:spLocks noChangeArrowheads="1"/>
            </p:cNvSpPr>
            <p:nvPr/>
          </p:nvSpPr>
          <p:spPr bwMode="auto">
            <a:xfrm>
              <a:off x="4416" y="2736"/>
              <a:ext cx="1008" cy="1440"/>
            </a:xfrm>
            <a:prstGeom prst="ellipse">
              <a:avLst/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54" name="Freeform 6"/>
          <p:cNvSpPr>
            <a:spLocks/>
          </p:cNvSpPr>
          <p:nvPr/>
        </p:nvSpPr>
        <p:spPr bwMode="auto">
          <a:xfrm>
            <a:off x="2971800" y="2286000"/>
            <a:ext cx="1214438" cy="2160588"/>
          </a:xfrm>
          <a:custGeom>
            <a:avLst/>
            <a:gdLst>
              <a:gd name="T0" fmla="*/ 2147483647 w 765"/>
              <a:gd name="T1" fmla="*/ 2147483647 h 1361"/>
              <a:gd name="T2" fmla="*/ 2147483647 w 765"/>
              <a:gd name="T3" fmla="*/ 2147483647 h 1361"/>
              <a:gd name="T4" fmla="*/ 2147483647 w 765"/>
              <a:gd name="T5" fmla="*/ 2147483647 h 1361"/>
              <a:gd name="T6" fmla="*/ 2147483647 w 765"/>
              <a:gd name="T7" fmla="*/ 2147483647 h 1361"/>
              <a:gd name="T8" fmla="*/ 2147483647 w 765"/>
              <a:gd name="T9" fmla="*/ 2147483647 h 1361"/>
              <a:gd name="T10" fmla="*/ 2147483647 w 765"/>
              <a:gd name="T11" fmla="*/ 2147483647 h 1361"/>
              <a:gd name="T12" fmla="*/ 2147483647 w 765"/>
              <a:gd name="T13" fmla="*/ 2147483647 h 1361"/>
              <a:gd name="T14" fmla="*/ 2147483647 w 765"/>
              <a:gd name="T15" fmla="*/ 2147483647 h 1361"/>
              <a:gd name="T16" fmla="*/ 2147483647 w 765"/>
              <a:gd name="T17" fmla="*/ 2147483647 h 1361"/>
              <a:gd name="T18" fmla="*/ 2147483647 w 765"/>
              <a:gd name="T19" fmla="*/ 2147483647 h 1361"/>
              <a:gd name="T20" fmla="*/ 2147483647 w 765"/>
              <a:gd name="T21" fmla="*/ 2147483647 h 1361"/>
              <a:gd name="T22" fmla="*/ 2147483647 w 765"/>
              <a:gd name="T23" fmla="*/ 2147483647 h 1361"/>
              <a:gd name="T24" fmla="*/ 0 w 765"/>
              <a:gd name="T25" fmla="*/ 2147483647 h 1361"/>
              <a:gd name="T26" fmla="*/ 2147483647 w 765"/>
              <a:gd name="T27" fmla="*/ 2147483647 h 1361"/>
              <a:gd name="T28" fmla="*/ 2147483647 w 765"/>
              <a:gd name="T29" fmla="*/ 2147483647 h 1361"/>
              <a:gd name="T30" fmla="*/ 2147483647 w 765"/>
              <a:gd name="T31" fmla="*/ 2147483647 h 1361"/>
              <a:gd name="T32" fmla="*/ 2147483647 w 765"/>
              <a:gd name="T33" fmla="*/ 2147483647 h 1361"/>
              <a:gd name="T34" fmla="*/ 2147483647 w 765"/>
              <a:gd name="T35" fmla="*/ 2147483647 h 1361"/>
              <a:gd name="T36" fmla="*/ 2147483647 w 765"/>
              <a:gd name="T37" fmla="*/ 2147483647 h 1361"/>
              <a:gd name="T38" fmla="*/ 2147483647 w 765"/>
              <a:gd name="T39" fmla="*/ 2147483647 h 1361"/>
              <a:gd name="T40" fmla="*/ 2147483647 w 765"/>
              <a:gd name="T41" fmla="*/ 2147483647 h 1361"/>
              <a:gd name="T42" fmla="*/ 2147483647 w 765"/>
              <a:gd name="T43" fmla="*/ 2147483647 h 1361"/>
              <a:gd name="T44" fmla="*/ 2147483647 w 765"/>
              <a:gd name="T45" fmla="*/ 2147483647 h 1361"/>
              <a:gd name="T46" fmla="*/ 2147483647 w 765"/>
              <a:gd name="T47" fmla="*/ 2147483647 h 1361"/>
              <a:gd name="T48" fmla="*/ 2147483647 w 765"/>
              <a:gd name="T49" fmla="*/ 2147483647 h 1361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765"/>
              <a:gd name="T76" fmla="*/ 0 h 1361"/>
              <a:gd name="T77" fmla="*/ 765 w 765"/>
              <a:gd name="T78" fmla="*/ 1361 h 1361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765" h="1361">
                <a:moveTo>
                  <a:pt x="765" y="16"/>
                </a:moveTo>
                <a:cubicBezTo>
                  <a:pt x="627" y="4"/>
                  <a:pt x="520" y="0"/>
                  <a:pt x="378" y="7"/>
                </a:cubicBezTo>
                <a:cubicBezTo>
                  <a:pt x="331" y="41"/>
                  <a:pt x="273" y="85"/>
                  <a:pt x="246" y="139"/>
                </a:cubicBezTo>
                <a:cubicBezTo>
                  <a:pt x="207" y="215"/>
                  <a:pt x="271" y="111"/>
                  <a:pt x="220" y="191"/>
                </a:cubicBezTo>
                <a:cubicBezTo>
                  <a:pt x="201" y="266"/>
                  <a:pt x="215" y="324"/>
                  <a:pt x="290" y="350"/>
                </a:cubicBezTo>
                <a:cubicBezTo>
                  <a:pt x="340" y="347"/>
                  <a:pt x="390" y="346"/>
                  <a:pt x="440" y="341"/>
                </a:cubicBezTo>
                <a:cubicBezTo>
                  <a:pt x="449" y="340"/>
                  <a:pt x="463" y="340"/>
                  <a:pt x="466" y="332"/>
                </a:cubicBezTo>
                <a:cubicBezTo>
                  <a:pt x="483" y="278"/>
                  <a:pt x="426" y="277"/>
                  <a:pt x="396" y="271"/>
                </a:cubicBezTo>
                <a:cubicBezTo>
                  <a:pt x="366" y="264"/>
                  <a:pt x="308" y="253"/>
                  <a:pt x="308" y="253"/>
                </a:cubicBezTo>
                <a:cubicBezTo>
                  <a:pt x="240" y="256"/>
                  <a:pt x="171" y="249"/>
                  <a:pt x="105" y="262"/>
                </a:cubicBezTo>
                <a:cubicBezTo>
                  <a:pt x="88" y="264"/>
                  <a:pt x="82" y="286"/>
                  <a:pt x="70" y="297"/>
                </a:cubicBezTo>
                <a:cubicBezTo>
                  <a:pt x="62" y="303"/>
                  <a:pt x="50" y="307"/>
                  <a:pt x="44" y="315"/>
                </a:cubicBezTo>
                <a:cubicBezTo>
                  <a:pt x="27" y="333"/>
                  <a:pt x="0" y="376"/>
                  <a:pt x="0" y="376"/>
                </a:cubicBezTo>
                <a:cubicBezTo>
                  <a:pt x="3" y="420"/>
                  <a:pt x="4" y="464"/>
                  <a:pt x="9" y="508"/>
                </a:cubicBezTo>
                <a:cubicBezTo>
                  <a:pt x="17" y="579"/>
                  <a:pt x="91" y="637"/>
                  <a:pt x="149" y="666"/>
                </a:cubicBezTo>
                <a:cubicBezTo>
                  <a:pt x="193" y="663"/>
                  <a:pt x="237" y="663"/>
                  <a:pt x="281" y="657"/>
                </a:cubicBezTo>
                <a:cubicBezTo>
                  <a:pt x="293" y="655"/>
                  <a:pt x="303" y="644"/>
                  <a:pt x="316" y="640"/>
                </a:cubicBezTo>
                <a:cubicBezTo>
                  <a:pt x="333" y="633"/>
                  <a:pt x="369" y="622"/>
                  <a:pt x="369" y="622"/>
                </a:cubicBezTo>
                <a:cubicBezTo>
                  <a:pt x="346" y="557"/>
                  <a:pt x="229" y="592"/>
                  <a:pt x="185" y="596"/>
                </a:cubicBezTo>
                <a:cubicBezTo>
                  <a:pt x="156" y="623"/>
                  <a:pt x="137" y="653"/>
                  <a:pt x="105" y="675"/>
                </a:cubicBezTo>
                <a:cubicBezTo>
                  <a:pt x="115" y="888"/>
                  <a:pt x="52" y="873"/>
                  <a:pt x="237" y="851"/>
                </a:cubicBezTo>
                <a:cubicBezTo>
                  <a:pt x="246" y="849"/>
                  <a:pt x="255" y="845"/>
                  <a:pt x="264" y="842"/>
                </a:cubicBezTo>
                <a:cubicBezTo>
                  <a:pt x="207" y="799"/>
                  <a:pt x="171" y="810"/>
                  <a:pt x="105" y="833"/>
                </a:cubicBezTo>
                <a:cubicBezTo>
                  <a:pt x="87" y="877"/>
                  <a:pt x="68" y="914"/>
                  <a:pt x="44" y="956"/>
                </a:cubicBezTo>
                <a:cubicBezTo>
                  <a:pt x="20" y="1096"/>
                  <a:pt x="35" y="1193"/>
                  <a:pt x="35" y="1361"/>
                </a:cubicBezTo>
              </a:path>
            </a:pathLst>
          </a:custGeom>
          <a:noFill/>
          <a:ln w="22225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Oval 7"/>
          <p:cNvSpPr>
            <a:spLocks noChangeArrowheads="1"/>
          </p:cNvSpPr>
          <p:nvPr/>
        </p:nvSpPr>
        <p:spPr bwMode="auto">
          <a:xfrm>
            <a:off x="4191000" y="22098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Oval 8"/>
          <p:cNvSpPr>
            <a:spLocks noChangeArrowheads="1"/>
          </p:cNvSpPr>
          <p:nvPr/>
        </p:nvSpPr>
        <p:spPr bwMode="auto">
          <a:xfrm>
            <a:off x="4191000" y="2667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Oval 9"/>
          <p:cNvSpPr>
            <a:spLocks noChangeArrowheads="1"/>
          </p:cNvSpPr>
          <p:nvPr/>
        </p:nvSpPr>
        <p:spPr bwMode="auto">
          <a:xfrm>
            <a:off x="4191000" y="3048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Oval 10"/>
          <p:cNvSpPr>
            <a:spLocks noChangeArrowheads="1"/>
          </p:cNvSpPr>
          <p:nvPr/>
        </p:nvSpPr>
        <p:spPr bwMode="auto">
          <a:xfrm>
            <a:off x="4191000" y="3429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Oval 11"/>
          <p:cNvSpPr>
            <a:spLocks noChangeArrowheads="1"/>
          </p:cNvSpPr>
          <p:nvPr/>
        </p:nvSpPr>
        <p:spPr bwMode="auto">
          <a:xfrm>
            <a:off x="4191000" y="3810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0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4419600" cy="53340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Yo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do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 am able to/can</a:t>
            </a:r>
          </a:p>
          <a:p>
            <a:pPr eaLnBrk="1" hangingPunct="1">
              <a:buFont typeface="Wingdings" charset="0"/>
              <a:buNone/>
            </a:pP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ú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des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You can</a:t>
            </a:r>
          </a:p>
          <a:p>
            <a:pPr eaLnBrk="1" hangingPunct="1">
              <a:buFont typeface="Wingdings" charset="0"/>
              <a:buNone/>
            </a:pPr>
            <a:endParaRPr lang="en-US" altLang="ja-JP" sz="2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Él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/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ella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p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d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he/she can</a:t>
            </a:r>
            <a:endParaRPr lang="en-US" sz="3600" b="1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4648200" y="1219200"/>
            <a:ext cx="46482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Nosotros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p</a:t>
            </a:r>
            <a:r>
              <a:rPr lang="en-US" sz="3600" b="1" u="sng" dirty="0" err="1">
                <a:solidFill>
                  <a:srgbClr val="32B50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o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demos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	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We can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Vosotros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p</a:t>
            </a:r>
            <a:r>
              <a:rPr lang="en-US" altLang="ja-JP" sz="3600" b="1" u="sng" dirty="0" err="1">
                <a:solidFill>
                  <a:srgbClr val="32B505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o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déis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You all 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can</a:t>
            </a:r>
            <a:endParaRPr lang="en-US" altLang="ja-JP" sz="3600" b="1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altLang="ja-JP" sz="22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altLang="ja-JP" sz="22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Ellos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/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uds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p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ue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d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en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They/you 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can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</a:t>
            </a:r>
            <a:r>
              <a:rPr lang="en-US" sz="5000" dirty="0" err="1">
                <a:ln>
                  <a:solidFill>
                    <a:srgbClr val="FF0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</a:t>
            </a:r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der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mr-IN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be able to (can)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780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0" grpId="0" build="p" autoUpdateAnimBg="0"/>
      <p:bldP spid="2254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7" name="Group 26"/>
          <p:cNvGrpSpPr>
            <a:grpSpLocks/>
          </p:cNvGrpSpPr>
          <p:nvPr/>
        </p:nvGrpSpPr>
        <p:grpSpPr bwMode="auto">
          <a:xfrm>
            <a:off x="990600" y="914400"/>
            <a:ext cx="7620000" cy="5715000"/>
            <a:chOff x="624" y="576"/>
            <a:chExt cx="4800" cy="3600"/>
          </a:xfrm>
        </p:grpSpPr>
        <p:sp>
          <p:nvSpPr>
            <p:cNvPr id="19467" name="AutoShape 6"/>
            <p:cNvSpPr>
              <a:spLocks noChangeArrowheads="1"/>
            </p:cNvSpPr>
            <p:nvPr/>
          </p:nvSpPr>
          <p:spPr bwMode="auto">
            <a:xfrm>
              <a:off x="1056" y="2736"/>
              <a:ext cx="4128" cy="1440"/>
            </a:xfrm>
            <a:prstGeom prst="roundRect">
              <a:avLst>
                <a:gd name="adj" fmla="val 16667"/>
              </a:avLst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8" name="AutoShape 5"/>
            <p:cNvSpPr>
              <a:spLocks noChangeArrowheads="1"/>
            </p:cNvSpPr>
            <p:nvPr/>
          </p:nvSpPr>
          <p:spPr bwMode="auto">
            <a:xfrm>
              <a:off x="624" y="576"/>
              <a:ext cx="2256" cy="3600"/>
            </a:xfrm>
            <a:prstGeom prst="roundRect">
              <a:avLst>
                <a:gd name="adj" fmla="val 16667"/>
              </a:avLst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9" name="Oval 8"/>
            <p:cNvSpPr>
              <a:spLocks noChangeArrowheads="1"/>
            </p:cNvSpPr>
            <p:nvPr/>
          </p:nvSpPr>
          <p:spPr bwMode="auto">
            <a:xfrm>
              <a:off x="4416" y="2736"/>
              <a:ext cx="1008" cy="1440"/>
            </a:xfrm>
            <a:prstGeom prst="ellipse">
              <a:avLst/>
            </a:prstGeom>
            <a:solidFill>
              <a:srgbClr val="74B9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349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458" name="Freeform 10"/>
          <p:cNvSpPr>
            <a:spLocks/>
          </p:cNvSpPr>
          <p:nvPr/>
        </p:nvSpPr>
        <p:spPr bwMode="auto">
          <a:xfrm>
            <a:off x="2971800" y="2286000"/>
            <a:ext cx="1214438" cy="2160588"/>
          </a:xfrm>
          <a:custGeom>
            <a:avLst/>
            <a:gdLst>
              <a:gd name="T0" fmla="*/ 2147483647 w 765"/>
              <a:gd name="T1" fmla="*/ 2147483647 h 1361"/>
              <a:gd name="T2" fmla="*/ 2147483647 w 765"/>
              <a:gd name="T3" fmla="*/ 2147483647 h 1361"/>
              <a:gd name="T4" fmla="*/ 2147483647 w 765"/>
              <a:gd name="T5" fmla="*/ 2147483647 h 1361"/>
              <a:gd name="T6" fmla="*/ 2147483647 w 765"/>
              <a:gd name="T7" fmla="*/ 2147483647 h 1361"/>
              <a:gd name="T8" fmla="*/ 2147483647 w 765"/>
              <a:gd name="T9" fmla="*/ 2147483647 h 1361"/>
              <a:gd name="T10" fmla="*/ 2147483647 w 765"/>
              <a:gd name="T11" fmla="*/ 2147483647 h 1361"/>
              <a:gd name="T12" fmla="*/ 2147483647 w 765"/>
              <a:gd name="T13" fmla="*/ 2147483647 h 1361"/>
              <a:gd name="T14" fmla="*/ 2147483647 w 765"/>
              <a:gd name="T15" fmla="*/ 2147483647 h 1361"/>
              <a:gd name="T16" fmla="*/ 2147483647 w 765"/>
              <a:gd name="T17" fmla="*/ 2147483647 h 1361"/>
              <a:gd name="T18" fmla="*/ 2147483647 w 765"/>
              <a:gd name="T19" fmla="*/ 2147483647 h 1361"/>
              <a:gd name="T20" fmla="*/ 2147483647 w 765"/>
              <a:gd name="T21" fmla="*/ 2147483647 h 1361"/>
              <a:gd name="T22" fmla="*/ 2147483647 w 765"/>
              <a:gd name="T23" fmla="*/ 2147483647 h 1361"/>
              <a:gd name="T24" fmla="*/ 0 w 765"/>
              <a:gd name="T25" fmla="*/ 2147483647 h 1361"/>
              <a:gd name="T26" fmla="*/ 2147483647 w 765"/>
              <a:gd name="T27" fmla="*/ 2147483647 h 1361"/>
              <a:gd name="T28" fmla="*/ 2147483647 w 765"/>
              <a:gd name="T29" fmla="*/ 2147483647 h 1361"/>
              <a:gd name="T30" fmla="*/ 2147483647 w 765"/>
              <a:gd name="T31" fmla="*/ 2147483647 h 1361"/>
              <a:gd name="T32" fmla="*/ 2147483647 w 765"/>
              <a:gd name="T33" fmla="*/ 2147483647 h 1361"/>
              <a:gd name="T34" fmla="*/ 2147483647 w 765"/>
              <a:gd name="T35" fmla="*/ 2147483647 h 1361"/>
              <a:gd name="T36" fmla="*/ 2147483647 w 765"/>
              <a:gd name="T37" fmla="*/ 2147483647 h 1361"/>
              <a:gd name="T38" fmla="*/ 2147483647 w 765"/>
              <a:gd name="T39" fmla="*/ 2147483647 h 1361"/>
              <a:gd name="T40" fmla="*/ 2147483647 w 765"/>
              <a:gd name="T41" fmla="*/ 2147483647 h 1361"/>
              <a:gd name="T42" fmla="*/ 2147483647 w 765"/>
              <a:gd name="T43" fmla="*/ 2147483647 h 1361"/>
              <a:gd name="T44" fmla="*/ 2147483647 w 765"/>
              <a:gd name="T45" fmla="*/ 2147483647 h 1361"/>
              <a:gd name="T46" fmla="*/ 2147483647 w 765"/>
              <a:gd name="T47" fmla="*/ 2147483647 h 1361"/>
              <a:gd name="T48" fmla="*/ 2147483647 w 765"/>
              <a:gd name="T49" fmla="*/ 2147483647 h 1361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765"/>
              <a:gd name="T76" fmla="*/ 0 h 1361"/>
              <a:gd name="T77" fmla="*/ 765 w 765"/>
              <a:gd name="T78" fmla="*/ 1361 h 1361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765" h="1361">
                <a:moveTo>
                  <a:pt x="765" y="16"/>
                </a:moveTo>
                <a:cubicBezTo>
                  <a:pt x="627" y="4"/>
                  <a:pt x="520" y="0"/>
                  <a:pt x="378" y="7"/>
                </a:cubicBezTo>
                <a:cubicBezTo>
                  <a:pt x="331" y="41"/>
                  <a:pt x="273" y="85"/>
                  <a:pt x="246" y="139"/>
                </a:cubicBezTo>
                <a:cubicBezTo>
                  <a:pt x="207" y="215"/>
                  <a:pt x="271" y="111"/>
                  <a:pt x="220" y="191"/>
                </a:cubicBezTo>
                <a:cubicBezTo>
                  <a:pt x="201" y="266"/>
                  <a:pt x="215" y="324"/>
                  <a:pt x="290" y="350"/>
                </a:cubicBezTo>
                <a:cubicBezTo>
                  <a:pt x="340" y="347"/>
                  <a:pt x="390" y="346"/>
                  <a:pt x="440" y="341"/>
                </a:cubicBezTo>
                <a:cubicBezTo>
                  <a:pt x="449" y="340"/>
                  <a:pt x="463" y="340"/>
                  <a:pt x="466" y="332"/>
                </a:cubicBezTo>
                <a:cubicBezTo>
                  <a:pt x="483" y="278"/>
                  <a:pt x="426" y="277"/>
                  <a:pt x="396" y="271"/>
                </a:cubicBezTo>
                <a:cubicBezTo>
                  <a:pt x="366" y="264"/>
                  <a:pt x="308" y="253"/>
                  <a:pt x="308" y="253"/>
                </a:cubicBezTo>
                <a:cubicBezTo>
                  <a:pt x="240" y="256"/>
                  <a:pt x="171" y="249"/>
                  <a:pt x="105" y="262"/>
                </a:cubicBezTo>
                <a:cubicBezTo>
                  <a:pt x="88" y="264"/>
                  <a:pt x="82" y="286"/>
                  <a:pt x="70" y="297"/>
                </a:cubicBezTo>
                <a:cubicBezTo>
                  <a:pt x="62" y="303"/>
                  <a:pt x="50" y="307"/>
                  <a:pt x="44" y="315"/>
                </a:cubicBezTo>
                <a:cubicBezTo>
                  <a:pt x="27" y="333"/>
                  <a:pt x="0" y="376"/>
                  <a:pt x="0" y="376"/>
                </a:cubicBezTo>
                <a:cubicBezTo>
                  <a:pt x="3" y="420"/>
                  <a:pt x="4" y="464"/>
                  <a:pt x="9" y="508"/>
                </a:cubicBezTo>
                <a:cubicBezTo>
                  <a:pt x="17" y="579"/>
                  <a:pt x="91" y="637"/>
                  <a:pt x="149" y="666"/>
                </a:cubicBezTo>
                <a:cubicBezTo>
                  <a:pt x="193" y="663"/>
                  <a:pt x="237" y="663"/>
                  <a:pt x="281" y="657"/>
                </a:cubicBezTo>
                <a:cubicBezTo>
                  <a:pt x="293" y="655"/>
                  <a:pt x="303" y="644"/>
                  <a:pt x="316" y="640"/>
                </a:cubicBezTo>
                <a:cubicBezTo>
                  <a:pt x="333" y="633"/>
                  <a:pt x="369" y="622"/>
                  <a:pt x="369" y="622"/>
                </a:cubicBezTo>
                <a:cubicBezTo>
                  <a:pt x="346" y="557"/>
                  <a:pt x="229" y="592"/>
                  <a:pt x="185" y="596"/>
                </a:cubicBezTo>
                <a:cubicBezTo>
                  <a:pt x="156" y="623"/>
                  <a:pt x="137" y="653"/>
                  <a:pt x="105" y="675"/>
                </a:cubicBezTo>
                <a:cubicBezTo>
                  <a:pt x="115" y="888"/>
                  <a:pt x="52" y="873"/>
                  <a:pt x="237" y="851"/>
                </a:cubicBezTo>
                <a:cubicBezTo>
                  <a:pt x="246" y="849"/>
                  <a:pt x="255" y="845"/>
                  <a:pt x="264" y="842"/>
                </a:cubicBezTo>
                <a:cubicBezTo>
                  <a:pt x="207" y="799"/>
                  <a:pt x="171" y="810"/>
                  <a:pt x="105" y="833"/>
                </a:cubicBezTo>
                <a:cubicBezTo>
                  <a:pt x="87" y="877"/>
                  <a:pt x="68" y="914"/>
                  <a:pt x="44" y="956"/>
                </a:cubicBezTo>
                <a:cubicBezTo>
                  <a:pt x="20" y="1096"/>
                  <a:pt x="35" y="1193"/>
                  <a:pt x="35" y="1361"/>
                </a:cubicBezTo>
              </a:path>
            </a:pathLst>
          </a:custGeom>
          <a:noFill/>
          <a:ln w="22225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Oval 11"/>
          <p:cNvSpPr>
            <a:spLocks noChangeArrowheads="1"/>
          </p:cNvSpPr>
          <p:nvPr/>
        </p:nvSpPr>
        <p:spPr bwMode="auto">
          <a:xfrm>
            <a:off x="4191000" y="22098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Oval 12"/>
          <p:cNvSpPr>
            <a:spLocks noChangeArrowheads="1"/>
          </p:cNvSpPr>
          <p:nvPr/>
        </p:nvSpPr>
        <p:spPr bwMode="auto">
          <a:xfrm>
            <a:off x="4191000" y="2667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Oval 13"/>
          <p:cNvSpPr>
            <a:spLocks noChangeArrowheads="1"/>
          </p:cNvSpPr>
          <p:nvPr/>
        </p:nvSpPr>
        <p:spPr bwMode="auto">
          <a:xfrm>
            <a:off x="4191000" y="3048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Oval 14"/>
          <p:cNvSpPr>
            <a:spLocks noChangeArrowheads="1"/>
          </p:cNvSpPr>
          <p:nvPr/>
        </p:nvSpPr>
        <p:spPr bwMode="auto">
          <a:xfrm>
            <a:off x="4191000" y="3429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Oval 24"/>
          <p:cNvSpPr>
            <a:spLocks noChangeArrowheads="1"/>
          </p:cNvSpPr>
          <p:nvPr/>
        </p:nvSpPr>
        <p:spPr bwMode="auto">
          <a:xfrm>
            <a:off x="4191000" y="3810000"/>
            <a:ext cx="152400" cy="228600"/>
          </a:xfrm>
          <a:prstGeom prst="ellipse">
            <a:avLst/>
          </a:prstGeom>
          <a:solidFill>
            <a:schemeClr val="hlink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4419600" cy="53340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Yo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v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lvo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I return</a:t>
            </a:r>
          </a:p>
          <a:p>
            <a:pPr eaLnBrk="1" hangingPunct="1">
              <a:buFont typeface="Wingdings" charset="0"/>
              <a:buNone/>
            </a:pP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T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ú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v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lves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You return</a:t>
            </a:r>
          </a:p>
          <a:p>
            <a:pPr eaLnBrk="1" hangingPunct="1">
              <a:buFont typeface="Wingdings" charset="0"/>
              <a:buNone/>
            </a:pPr>
            <a:endParaRPr lang="en-US" altLang="ja-JP" sz="2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Él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/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ella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v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ue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lv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e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ＭＳ Ｐゴシック" charset="0"/>
                <a:cs typeface="ＭＳ Ｐゴシック" charset="0"/>
              </a:rPr>
              <a:t>he/she returns</a:t>
            </a:r>
            <a:endParaRPr lang="en-US" sz="3600" b="1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4572000" y="1219200"/>
            <a:ext cx="46482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Nosotros</a:t>
            </a: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v</a:t>
            </a:r>
            <a:r>
              <a:rPr lang="en-US" sz="3600" b="1" u="sng" dirty="0" err="1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o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lvemos</a:t>
            </a:r>
            <a:endParaRPr lang="en-US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	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We return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Vosotros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v</a:t>
            </a:r>
            <a:r>
              <a:rPr lang="en-US" altLang="ja-JP" sz="3600" b="1" u="sng" dirty="0" err="1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o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lvéis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You all 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return</a:t>
            </a:r>
            <a:endParaRPr lang="en-US" altLang="ja-JP" sz="3600" b="1" i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altLang="ja-JP" sz="22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endParaRPr lang="en-US" altLang="ja-JP" sz="22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Ellos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/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uds</a:t>
            </a: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v</a:t>
            </a:r>
            <a:r>
              <a:rPr lang="en-US" sz="3600" b="1" u="sng" dirty="0" err="1">
                <a:solidFill>
                  <a:srgbClr val="EC280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ue</a:t>
            </a:r>
            <a:r>
              <a:rPr lang="en-US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lv</a:t>
            </a:r>
            <a:r>
              <a:rPr lang="en-US" altLang="ja-JP" sz="3600" b="1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en</a:t>
            </a:r>
            <a:endParaRPr lang="en-US" altLang="ja-JP" sz="36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None/>
            </a:pPr>
            <a:r>
              <a:rPr lang="en-US" altLang="ja-JP" sz="36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	</a:t>
            </a:r>
            <a:r>
              <a:rPr lang="en-US" altLang="ja-JP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They/you </a:t>
            </a:r>
            <a:r>
              <a:rPr lang="en-US" sz="3600" b="1" i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/>
                <a:cs typeface="Arial"/>
              </a:rPr>
              <a:t>return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-1" y="1143000"/>
            <a:ext cx="9144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0" y="0"/>
            <a:ext cx="9144000" cy="970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</a:t>
            </a:r>
            <a:r>
              <a:rPr lang="en-US" sz="5000" dirty="0" err="1">
                <a:ln>
                  <a:solidFill>
                    <a:srgbClr val="FF00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</a:t>
            </a:r>
            <a:r>
              <a:rPr lang="en-US" sz="50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lver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mr-IN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–</a:t>
            </a:r>
            <a:r>
              <a:rPr lang="en-US" sz="50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to return (to a place)</a:t>
            </a:r>
            <a:endParaRPr lang="es-ES_tradnl" sz="50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96407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/>
      <p:bldP spid="1028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2084</TotalTime>
  <Words>734</Words>
  <Application>Microsoft Macintosh PowerPoint</Application>
  <PresentationFormat>On-screen Show (4:3)</PresentationFormat>
  <Paragraphs>197</Paragraphs>
  <Slides>15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Franklin Gothic Medium</vt:lpstr>
      <vt:lpstr>Wingdings</vt:lpstr>
      <vt:lpstr>Office Theme</vt:lpstr>
      <vt:lpstr>Unidad 4</vt:lpstr>
      <vt:lpstr>Repaso de IR</vt:lpstr>
      <vt:lpstr>El verbo IR</vt:lpstr>
      <vt:lpstr>Repaso de IR</vt:lpstr>
      <vt:lpstr>El verbo Ver</vt:lpstr>
      <vt:lpstr>Unidad 4</vt:lpstr>
      <vt:lpstr>PowerPoint Presentation</vt:lpstr>
      <vt:lpstr>PowerPoint Presentation</vt:lpstr>
      <vt:lpstr>PowerPoint Presentation</vt:lpstr>
      <vt:lpstr>List of O-UE verbs</vt:lpstr>
      <vt:lpstr>Verbos de cambio radical</vt:lpstr>
      <vt:lpstr>Unidad 4</vt:lpstr>
      <vt:lpstr>PowerPoint Presentation</vt:lpstr>
      <vt:lpstr>Prueba de práctica</vt:lpstr>
      <vt:lpstr>Prueba de práctica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Preliminar</dc:title>
  <dc:creator>Kristen Cross</dc:creator>
  <cp:lastModifiedBy>Kristen Cross</cp:lastModifiedBy>
  <cp:revision>147</cp:revision>
  <cp:lastPrinted>2019-01-22T20:31:24Z</cp:lastPrinted>
  <dcterms:created xsi:type="dcterms:W3CDTF">2018-07-09T18:49:29Z</dcterms:created>
  <dcterms:modified xsi:type="dcterms:W3CDTF">2023-02-03T13:19:34Z</dcterms:modified>
</cp:coreProperties>
</file>