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82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05" r:id="rId14"/>
    <p:sldId id="287" r:id="rId15"/>
    <p:sldId id="323" r:id="rId16"/>
    <p:sldId id="327" r:id="rId17"/>
    <p:sldId id="324" r:id="rId18"/>
    <p:sldId id="325" r:id="rId19"/>
    <p:sldId id="326" r:id="rId20"/>
    <p:sldId id="32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0E5FF"/>
    <a:srgbClr val="DEF9FF"/>
    <a:srgbClr val="ABBDD2"/>
    <a:srgbClr val="BDFEB7"/>
    <a:srgbClr val="344834"/>
    <a:srgbClr val="547553"/>
    <a:srgbClr val="70A06F"/>
    <a:srgbClr val="B1FEAD"/>
    <a:srgbClr val="1A2B1B"/>
    <a:srgbClr val="487D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F9404-CD40-BE44-82DE-935CA8D64B36}" type="datetime1">
              <a:rPr lang="en-US" smtClean="0"/>
              <a:t>1/31/23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4 - Stem-changing e-ie, e-i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EFE4B-914A-E542-A42B-A86E5DFD83F5}" type="datetime1">
              <a:rPr lang="en-US" smtClean="0"/>
              <a:t>1/31/23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4 - Stem-changing e-ie, e-i verbs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Stem-changing e-ie, e-i verbs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Stem-changing e-ie, e-i verbs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D53A98E-7E75-D447-ADD7-995BD2232BCA}" type="slidenum">
              <a:rPr lang="en-US" sz="1200"/>
              <a:pPr/>
              <a:t>17</a:t>
            </a:fld>
            <a:endParaRPr lang="en-US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1811802-D57B-C843-805E-22A15E4016F1}" type="slidenum">
              <a:rPr lang="en-US" sz="1200"/>
              <a:pPr/>
              <a:t>18</a:t>
            </a:fld>
            <a:endParaRPr lang="en-US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9C6A02-104E-DF4B-ADD6-3F442AFF3513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Stem-changing e-ie, e-i verbs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6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3968FD1-FA23-7349-969E-EC76678174BB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0C03864-CDC8-7349-9385-5879578A97CD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86CA40-6DD6-B44B-89D6-8CD3C0A43B6D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e-ie, e-i verbs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Stem-changing e-ie, e-i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Stem-changing e-ie, e-i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Stem-changing e-ie, e-i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958A-4A98-1D46-A3E7-B70E2B633730}" type="datetime1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D25C0-053E-C74B-A0D9-C0AB6352FD59}" type="datetime1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2B003-1C1E-D14F-8FB1-F7118507EDF5}" type="datetime1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B740-011F-8949-863A-DEF4AEEA1329}" type="datetime1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5582-14B1-2348-9E4A-4E264DE9D17A}" type="datetime1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6218-E034-F347-BEB4-D8925F2A2E8A}" type="datetime1">
              <a:rPr lang="en-US" smtClean="0"/>
              <a:t>1/31/23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637A0-99B7-2944-83A1-4618DBE5D972}" type="datetime1">
              <a:rPr lang="en-US" smtClean="0"/>
              <a:t>1/31/23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6AA0-FBAB-5441-8379-8925C6D13F8F}" type="datetime1">
              <a:rPr lang="en-US" smtClean="0"/>
              <a:t>1/31/23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3AD7-8F7A-B249-A70B-22A64FCFFEB1}" type="datetime1">
              <a:rPr lang="en-US" smtClean="0"/>
              <a:t>1/31/23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A4115-6FFA-DC4B-A97D-FBE9311621E9}" type="datetime1">
              <a:rPr lang="en-US" smtClean="0"/>
              <a:t>1/31/23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A1E0-DE1B-C94D-8DF7-EC7C3172191C}" type="datetime1">
              <a:rPr lang="en-US" smtClean="0"/>
              <a:t>1/31/23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F73B5-C1CC-4744-8735-EA61AB90619E}" type="datetime1">
              <a:rPr lang="en-US" smtClean="0"/>
              <a:t>1/31/23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y el verbo tener</a:t>
            </a: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Stem-changing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tener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The following verbs are E-IE: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Qu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rer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want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rrar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close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Emp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zar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start/begin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Ent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nder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understand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nsar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think/plan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Pref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rir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prefer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List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E-IE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851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Extra E-IE verbs (not from this chapter):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Com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nzar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start/begin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rder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lose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M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ntir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lie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Additional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E-IE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345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333375" indent="-333375" algn="l">
              <a:lnSpc>
                <a:spcPct val="90000"/>
              </a:lnSpc>
              <a:buFont typeface="Arial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verbs </a:t>
            </a:r>
            <a:r>
              <a:rPr lang="en-US" sz="36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empezar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en-US" sz="36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comenzar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en-US" sz="36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querer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en-US" sz="36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tener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and </a:t>
            </a:r>
            <a:r>
              <a:rPr lang="en-US" sz="36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preferir</a:t>
            </a:r>
            <a:r>
              <a:rPr lang="en-US" sz="36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are often followed by a verb in the </a:t>
            </a:r>
            <a:r>
              <a:rPr lang="en-US" sz="36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infinitive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algn="l">
              <a:lnSpc>
                <a:spcPct val="90000"/>
              </a:lnSpc>
            </a:pP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571500" indent="-176213" algn="l">
              <a:lnSpc>
                <a:spcPct val="90000"/>
              </a:lnSpc>
              <a:buFont typeface="Arial"/>
              <a:buChar char="•"/>
            </a:pP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quiero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mirar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la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televisión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71500" indent="-176213" algn="l">
              <a:lnSpc>
                <a:spcPct val="90000"/>
              </a:lnSpc>
              <a:buFont typeface="Arial"/>
              <a:buChar char="•"/>
            </a:pP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Tú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prefieres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llevar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ropa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azul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71500" indent="-176213" algn="l">
              <a:lnSpc>
                <a:spcPct val="90000"/>
              </a:lnSpc>
              <a:buFont typeface="Arial"/>
              <a:buChar char="•"/>
            </a:pP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Tenemos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que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estudiar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71500" indent="-176213" algn="l">
              <a:lnSpc>
                <a:spcPct val="90000"/>
              </a:lnSpc>
              <a:buFont typeface="Arial"/>
              <a:buChar char="•"/>
            </a:pP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empieza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frío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71500" indent="-176213" algn="l">
              <a:lnSpc>
                <a:spcPct val="90000"/>
              </a:lnSpc>
              <a:buFont typeface="Arial"/>
              <a:buChar char="•"/>
            </a:pP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comienzan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leer.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 de cambio radical</a:t>
            </a:r>
          </a:p>
        </p:txBody>
      </p:sp>
    </p:spTree>
    <p:extLst>
      <p:ext uri="{BB962C8B-B14F-4D97-AF65-F5344CB8AC3E}">
        <p14:creationId xmlns:p14="http://schemas.microsoft.com/office/powerpoint/2010/main" val="145126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r>
              <a:rPr lang="en-US" sz="4000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rrar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close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práctica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19927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987086"/>
              </p:ext>
            </p:extLst>
          </p:nvPr>
        </p:nvGraphicFramePr>
        <p:xfrm>
          <a:off x="1560384" y="2327901"/>
          <a:ext cx="224742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ie</a:t>
                      </a:r>
                      <a:r>
                        <a:rPr lang="en-US" sz="50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rro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515847"/>
              </p:ext>
            </p:extLst>
          </p:nvPr>
        </p:nvGraphicFramePr>
        <p:xfrm>
          <a:off x="1560384" y="3505200"/>
          <a:ext cx="2136092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c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ie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rras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35825"/>
              </p:ext>
            </p:extLst>
          </p:nvPr>
        </p:nvGraphicFramePr>
        <p:xfrm>
          <a:off x="1560384" y="4495800"/>
          <a:ext cx="224742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50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s-ES_tradnl" sz="50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ie</a:t>
                      </a:r>
                      <a:r>
                        <a:rPr lang="es-ES_tradnl" sz="50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rra</a:t>
                      </a:r>
                      <a:endParaRPr lang="es-ES_tradnl" sz="50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836122"/>
              </p:ext>
            </p:extLst>
          </p:nvPr>
        </p:nvGraphicFramePr>
        <p:xfrm>
          <a:off x="6332231" y="2327901"/>
          <a:ext cx="2811767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sz="5000" i="0" noProof="0" dirty="0" err="1">
                          <a:solidFill>
                            <a:srgbClr val="66006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rramos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155340"/>
              </p:ext>
            </p:extLst>
          </p:nvPr>
        </p:nvGraphicFramePr>
        <p:xfrm>
          <a:off x="6332232" y="3505200"/>
          <a:ext cx="230560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cerráis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308878"/>
              </p:ext>
            </p:extLst>
          </p:nvPr>
        </p:nvGraphicFramePr>
        <p:xfrm>
          <a:off x="6332232" y="4495800"/>
          <a:ext cx="2190510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c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ie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rran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4" name="Picture 13" descr="Cross - Pacing Spanish 2 Avancemos(6)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" t="6049" r="2566" b="37128"/>
          <a:stretch/>
        </p:blipFill>
        <p:spPr>
          <a:xfrm>
            <a:off x="-76200" y="2133600"/>
            <a:ext cx="8690350" cy="389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0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fontScale="92500"/>
          </a:bodyPr>
          <a:lstStyle/>
          <a:p>
            <a:pPr marL="514350" indent="-514350" algn="l" defTabSz="914400">
              <a:lnSpc>
                <a:spcPct val="200000"/>
              </a:lnSpc>
              <a:spcBef>
                <a:spcPts val="0"/>
              </a:spcBef>
              <a:buAutoNum type="arabicPeriod"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no _____________ (entender) las instrucciones.  </a:t>
            </a:r>
          </a:p>
          <a:p>
            <a:pPr marL="514350" marR="0" lvl="0" indent="-51435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AutoNum type="arabicPeriod"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chica  ____________(preferir) el vestido azul.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Tú _________ (pensar) que la camisa es fea.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La tienda ___________ (cerrar) a las nueve.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Nosotros____________ (empezar) a comprar ropa. </a:t>
            </a:r>
          </a:p>
          <a:p>
            <a:pPr marL="457200" lvl="0" indent="-457200" algn="l" defTabSz="914400">
              <a:lnSpc>
                <a:spcPct val="150000"/>
              </a:lnSpc>
              <a:spcBef>
                <a:spcPts val="0"/>
              </a:spcBef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2146" y="1522912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entiendo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0800" y="2438400"/>
            <a:ext cx="1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prefiere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3429000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piensas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0800" y="44196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cierra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12146" y="5347737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empezamos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Stem-changing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30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1159043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With these verbs the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changes to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endParaRPr lang="en-US" altLang="ja-JP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They are also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boot verbs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</a:t>
            </a:r>
          </a:p>
        </p:txBody>
      </p:sp>
    </p:spTree>
    <p:extLst>
      <p:ext uri="{BB962C8B-B14F-4D97-AF65-F5344CB8AC3E}">
        <p14:creationId xmlns:p14="http://schemas.microsoft.com/office/powerpoint/2010/main" val="22504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3" name="Group 26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33803" name="AutoShape 6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4" name="AutoShape 5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Oval 8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794" name="Freeform 10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Oval 11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Oval 12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Oval 13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Oval 14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24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</a:t>
            </a:r>
            <a:r>
              <a:rPr lang="en-US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 order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order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orders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572000" y="127241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en-US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order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en-US" altLang="ja-JP" sz="3600" b="1" u="sng" dirty="0" err="1"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dís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all order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They/you order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order; to ask for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143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  <p:bldP spid="102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1" name="Group 26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35851" name="AutoShape 6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2" name="AutoShape 5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3" name="Oval 8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42" name="Freeform 10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Oval 11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Oval 12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Oval 13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Oval 14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Oval 24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</a:t>
            </a:r>
            <a:r>
              <a:rPr lang="en-US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rvo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 serve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rves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serve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rve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serves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686300" y="12954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n-US" sz="3600" b="1" u="sng" dirty="0" err="1"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rvimos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serve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n-US" altLang="ja-JP" sz="3600" b="1" u="sng" dirty="0" err="1"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rvís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all serve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rven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They/you serve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rvir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serve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619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  <p:bldP spid="1028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Group 26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41995" name="AutoShape 6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6" name="AutoShape 5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7" name="Oval 8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86" name="Freeform 10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Oval 11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Oval 12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Oval 13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Oval 14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24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</a:t>
            </a:r>
            <a:r>
              <a:rPr lang="en-US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sz="3600" b="1" dirty="0" err="1">
                <a:solidFill>
                  <a:srgbClr val="0D11D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go</a:t>
            </a:r>
            <a:endParaRPr lang="en-US" sz="3600" b="1" dirty="0">
              <a:solidFill>
                <a:srgbClr val="0D11D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 say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</a:t>
            </a:r>
            <a:r>
              <a:rPr lang="en-US" altLang="ja-JP" sz="3600" b="1" u="sng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ces</a:t>
            </a: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say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</a:t>
            </a:r>
            <a:r>
              <a:rPr lang="en-US" altLang="ja-JP" sz="3600" b="1" u="sng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ce</a:t>
            </a: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says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495800" y="12954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US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cimos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say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US" altLang="ja-JP" sz="3600" b="1" u="sng" dirty="0" err="1"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cís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all say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US" altLang="ja-JP" sz="3600" b="1" u="sng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ea typeface="ヒラギノ角ゴ Pro W3" charset="0"/>
                <a:cs typeface="ヒラギノ角ゴ Pro W3" charset="0"/>
              </a:rPr>
              <a:t>i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They/you say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cir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say; to tell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453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  <p:bldP spid="102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verb </a:t>
            </a:r>
            <a:r>
              <a:rPr lang="en-US" sz="40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is used to express what you have.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means “to have” but it’s also used in many 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idioms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in place of “to be”.</a:t>
            </a:r>
          </a:p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has 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ＭＳ Ｐゴシック" charset="0"/>
                <a:cs typeface="Arial"/>
              </a:rPr>
              <a:t>an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r>
              <a:rPr lang="en-US" sz="25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40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ie</a:t>
            </a:r>
            <a:r>
              <a:rPr lang="en-US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 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stem-change in all except the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yo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,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nosotros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 and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vosotro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 forms. In the </a:t>
            </a:r>
            <a:r>
              <a:rPr lang="en-US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yo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 form it is a </a:t>
            </a:r>
            <a:r>
              <a:rPr lang="mr-IN" sz="4000" dirty="0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–</a:t>
            </a:r>
            <a:r>
              <a:rPr lang="en-US" sz="4000" dirty="0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GO 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ea typeface="Wingdings"/>
                <a:cs typeface="Arial"/>
                <a:sym typeface="Wingdings"/>
              </a:rPr>
              <a:t>verb.</a:t>
            </a:r>
            <a:endParaRPr lang="en-US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Repaso de TENER</a:t>
            </a:r>
          </a:p>
        </p:txBody>
      </p:sp>
    </p:spTree>
    <p:extLst>
      <p:ext uri="{BB962C8B-B14F-4D97-AF65-F5344CB8AC3E}">
        <p14:creationId xmlns:p14="http://schemas.microsoft.com/office/powerpoint/2010/main" val="110673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fontScale="92500"/>
          </a:bodyPr>
          <a:lstStyle/>
          <a:p>
            <a:pPr marL="514350" indent="-514350" algn="l" defTabSz="914400">
              <a:lnSpc>
                <a:spcPct val="200000"/>
              </a:lnSpc>
              <a:spcBef>
                <a:spcPts val="0"/>
              </a:spcBef>
              <a:buAutoNum type="arabicPeriod"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camarero _____________ (servir) la comida.</a:t>
            </a:r>
          </a:p>
          <a:p>
            <a:pPr marL="514350" marR="0" lvl="0" indent="-51435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AutoNum type="arabicPeriod"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cliente____________(pedir) un pastel.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Tú _________ (servir) el pollo con patatas.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Ellos___________ (pedir) la cuenta.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Nosotros____________ (decir) “hola.” </a:t>
            </a:r>
          </a:p>
          <a:p>
            <a:pPr marL="457200" lvl="0" indent="-457200" algn="l" defTabSz="914400">
              <a:lnSpc>
                <a:spcPct val="150000"/>
              </a:lnSpc>
              <a:spcBef>
                <a:spcPts val="0"/>
              </a:spcBef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85971" y="1522912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sirve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90800" y="2438400"/>
            <a:ext cx="1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pide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3429000"/>
            <a:ext cx="1501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sirves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6285" y="44196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piden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12146" y="5347737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decimos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8867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TENER </a:t>
            </a:r>
            <a:r>
              <a:rPr lang="mr-IN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Have:</a:t>
            </a:r>
          </a:p>
          <a:p>
            <a:pPr algn="l"/>
            <a:endParaRPr lang="en-US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TENER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94918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810716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ten</a:t>
                      </a:r>
                      <a:r>
                        <a:rPr lang="en-US" sz="3200" i="0" noProof="0" dirty="0" err="1">
                          <a:solidFill>
                            <a:srgbClr val="3366FF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go</a:t>
                      </a:r>
                      <a:endParaRPr lang="es-ES_tradnl" sz="2200" i="1" noProof="0" dirty="0">
                        <a:solidFill>
                          <a:srgbClr val="3366FF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89419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ie</a:t>
                      </a: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nes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01233"/>
              </p:ext>
            </p:extLst>
          </p:nvPr>
        </p:nvGraphicFramePr>
        <p:xfrm>
          <a:off x="1560384" y="4495800"/>
          <a:ext cx="224742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ie</a:t>
                      </a: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ne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945699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tenemos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430533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tenéis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658306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ie</a:t>
                      </a: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nen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331923"/>
              </p:ext>
            </p:extLst>
          </p:nvPr>
        </p:nvGraphicFramePr>
        <p:xfrm>
          <a:off x="2017584" y="2852420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have)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571704"/>
              </p:ext>
            </p:extLst>
          </p:nvPr>
        </p:nvGraphicFramePr>
        <p:xfrm>
          <a:off x="2017584" y="396240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have)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181866"/>
              </p:ext>
            </p:extLst>
          </p:nvPr>
        </p:nvGraphicFramePr>
        <p:xfrm>
          <a:off x="2017584" y="4876800"/>
          <a:ext cx="1958459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have/</a:t>
                      </a:r>
                      <a:r>
                        <a:rPr lang="en-US" sz="24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has)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925391"/>
              </p:ext>
            </p:extLst>
          </p:nvPr>
        </p:nvGraphicFramePr>
        <p:xfrm>
          <a:off x="6332232" y="2852420"/>
          <a:ext cx="195845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have)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107409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n-US" sz="20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have</a:t>
                      </a:r>
                      <a:r>
                        <a:rPr lang="mr-IN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60200"/>
              </p:ext>
            </p:extLst>
          </p:nvPr>
        </p:nvGraphicFramePr>
        <p:xfrm>
          <a:off x="6332232" y="4958160"/>
          <a:ext cx="267175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have/They have)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44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571500" indent="-571500" algn="l">
              <a:lnSpc>
                <a:spcPct val="90000"/>
              </a:lnSpc>
              <a:spcBef>
                <a:spcPts val="0"/>
              </a:spcBef>
              <a:buFont typeface="Wingdings" charset="2"/>
              <a:buChar char=""/>
            </a:pPr>
            <a:r>
              <a:rPr lang="en-US" sz="4000" u="sng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4000" u="sng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Idioms: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calor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hot (a person)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frío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cold (a person)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razón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right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suerte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lucky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hambre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hungry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sed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thirsty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ganas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feel like doing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____ 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años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be ___ years old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Repaso de TENER</a:t>
            </a:r>
          </a:p>
        </p:txBody>
      </p:sp>
    </p:spTree>
    <p:extLst>
      <p:ext uri="{BB962C8B-B14F-4D97-AF65-F5344CB8AC3E}">
        <p14:creationId xmlns:p14="http://schemas.microsoft.com/office/powerpoint/2010/main" val="373775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endParaRPr lang="es-ES_tradnl" sz="48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Stem-changing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30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1213062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Verbos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de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cambio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radical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tienen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un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cambio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en el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presente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  <a:spcAft>
                <a:spcPts val="2400"/>
              </a:spcAft>
            </a:pPr>
            <a:r>
              <a:rPr lang="en-US" sz="3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(Stem-Changing verbs have a change in the present tense)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changes to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endParaRPr lang="en-US" altLang="ja-JP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They are also known as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boot verbs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because the changes do </a:t>
            </a:r>
            <a:r>
              <a:rPr lang="en-US" altLang="ja-JP" sz="38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not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happen in </a:t>
            </a:r>
            <a:r>
              <a:rPr lang="en-US" altLang="ja-JP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nosotros</a:t>
            </a:r>
            <a:r>
              <a:rPr lang="en-US" altLang="ja-JP" sz="3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and </a:t>
            </a:r>
            <a:r>
              <a:rPr lang="en-US" altLang="ja-JP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vosotros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</a:t>
            </a:r>
          </a:p>
        </p:txBody>
      </p:sp>
    </p:spTree>
    <p:extLst>
      <p:ext uri="{BB962C8B-B14F-4D97-AF65-F5344CB8AC3E}">
        <p14:creationId xmlns:p14="http://schemas.microsoft.com/office/powerpoint/2010/main" val="15976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26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19467" name="AutoShape 6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AutoShape 5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Oval 8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58" name="Freeform 10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Oval 11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Oval 12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Oval 13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Oval 14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Oval 24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qu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 want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want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wants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572000" y="12192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</a:t>
            </a:r>
            <a:r>
              <a:rPr lang="en-US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want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</a:t>
            </a:r>
            <a:r>
              <a:rPr lang="en-US" altLang="ja-JP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réis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all want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They/you want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</a:t>
            </a:r>
            <a:r>
              <a:rPr lang="es-ES_tradnl" sz="5000" dirty="0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rer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to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want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954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  <p:bldP spid="102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ChangeArrowheads="1"/>
          </p:cNvSpPr>
          <p:nvPr/>
        </p:nvSpPr>
        <p:spPr bwMode="auto">
          <a:xfrm>
            <a:off x="1676400" y="4343400"/>
            <a:ext cx="6553200" cy="2286000"/>
          </a:xfrm>
          <a:prstGeom prst="roundRect">
            <a:avLst>
              <a:gd name="adj" fmla="val 16667"/>
            </a:avLst>
          </a:prstGeom>
          <a:solidFill>
            <a:srgbClr val="74B9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349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AutoShape 3"/>
          <p:cNvSpPr>
            <a:spLocks noChangeArrowheads="1"/>
          </p:cNvSpPr>
          <p:nvPr/>
        </p:nvSpPr>
        <p:spPr bwMode="auto">
          <a:xfrm>
            <a:off x="990600" y="914400"/>
            <a:ext cx="3581400" cy="5715000"/>
          </a:xfrm>
          <a:prstGeom prst="roundRect">
            <a:avLst>
              <a:gd name="adj" fmla="val 16667"/>
            </a:avLst>
          </a:prstGeom>
          <a:solidFill>
            <a:srgbClr val="74B9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349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Oval 4"/>
          <p:cNvSpPr>
            <a:spLocks noChangeArrowheads="1"/>
          </p:cNvSpPr>
          <p:nvPr/>
        </p:nvSpPr>
        <p:spPr bwMode="auto">
          <a:xfrm>
            <a:off x="7010400" y="4343400"/>
            <a:ext cx="1600200" cy="2286000"/>
          </a:xfrm>
          <a:prstGeom prst="ellipse">
            <a:avLst/>
          </a:prstGeom>
          <a:solidFill>
            <a:srgbClr val="74B9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349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Freeform 5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Oval 6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Oval 7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Oval 8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Oval 9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Oval 10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  <a:effectLst/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emp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zo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 begin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emp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zas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begin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emp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za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begins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4572000" y="1295400"/>
            <a:ext cx="4571999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7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7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7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emp</a:t>
            </a:r>
            <a:r>
              <a:rPr lang="en-US" sz="37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37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zamos</a:t>
            </a:r>
            <a:endParaRPr lang="en-US" sz="37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begin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altLang="ja-JP" sz="3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emp</a:t>
            </a:r>
            <a:r>
              <a:rPr lang="en-US" altLang="ja-JP" sz="38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altLang="ja-JP" sz="3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záis</a:t>
            </a:r>
            <a:endParaRPr lang="en-US" altLang="ja-JP" sz="3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all begin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</a:t>
            </a:r>
            <a:r>
              <a:rPr lang="en-US" altLang="ja-JP" sz="3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ja-JP" sz="3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emp</a:t>
            </a:r>
            <a:r>
              <a:rPr lang="en-US" sz="38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r>
              <a:rPr lang="en-US" altLang="ja-JP" sz="38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zan</a:t>
            </a:r>
            <a:endParaRPr lang="en-US" altLang="ja-JP" sz="3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They/you begin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Emp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zar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begin/start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48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build="p" autoUpdateAnimBg="0"/>
      <p:bldP spid="615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Group 2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25611" name="AutoShape 3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AutoShape 4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Oval 5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2" name="Freeform 6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Oval 7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Oval 8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Oval 9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Oval 10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11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  <a:effectLst/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pref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ro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 prefer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pref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prefer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pref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prefer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4495800" y="1219200"/>
            <a:ext cx="46482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</a:t>
            </a:r>
            <a:r>
              <a:rPr lang="en-US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rimos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 prefer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sz="3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</a:t>
            </a:r>
            <a:r>
              <a:rPr lang="en-US" altLang="ja-JP" sz="3600" b="1" u="sng" dirty="0" err="1">
                <a:solidFill>
                  <a:srgbClr val="E46C0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rís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You all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prefer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ie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They/you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Pref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rir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prefer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531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build="p" autoUpdateAnimBg="0"/>
      <p:bldP spid="7181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996</Words>
  <Application>Microsoft Macintosh PowerPoint</Application>
  <PresentationFormat>On-screen Show (4:3)</PresentationFormat>
  <Paragraphs>256</Paragraphs>
  <Slides>20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Franklin Gothic Medium</vt:lpstr>
      <vt:lpstr>Wingdings</vt:lpstr>
      <vt:lpstr>Office Theme</vt:lpstr>
      <vt:lpstr>Unidad 4</vt:lpstr>
      <vt:lpstr>Repaso de TENER</vt:lpstr>
      <vt:lpstr>El verbo TENER</vt:lpstr>
      <vt:lpstr>Repaso de TENER</vt:lpstr>
      <vt:lpstr>Unidad 4</vt:lpstr>
      <vt:lpstr>PowerPoint Presentation</vt:lpstr>
      <vt:lpstr>PowerPoint Presentation</vt:lpstr>
      <vt:lpstr>PowerPoint Presentation</vt:lpstr>
      <vt:lpstr>PowerPoint Presentation</vt:lpstr>
      <vt:lpstr>List of E-IE verbs</vt:lpstr>
      <vt:lpstr>Additional E-IE verbs</vt:lpstr>
      <vt:lpstr>Verbos de cambio radical</vt:lpstr>
      <vt:lpstr>Prueba de práctica</vt:lpstr>
      <vt:lpstr>Prueba de práctica</vt:lpstr>
      <vt:lpstr>Unidad 4</vt:lpstr>
      <vt:lpstr>PowerPoint Presentation</vt:lpstr>
      <vt:lpstr>PowerPoint Presentation</vt:lpstr>
      <vt:lpstr>PowerPoint Presentation</vt:lpstr>
      <vt:lpstr>PowerPoint Presentation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134</cp:revision>
  <cp:lastPrinted>2018-12-03T12:53:04Z</cp:lastPrinted>
  <dcterms:created xsi:type="dcterms:W3CDTF">2018-07-09T18:49:29Z</dcterms:created>
  <dcterms:modified xsi:type="dcterms:W3CDTF">2023-01-31T17:20:54Z</dcterms:modified>
</cp:coreProperties>
</file>