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2" r:id="rId2"/>
    <p:sldId id="310" r:id="rId3"/>
    <p:sldId id="311" r:id="rId4"/>
    <p:sldId id="312" r:id="rId5"/>
    <p:sldId id="260" r:id="rId6"/>
    <p:sldId id="306" r:id="rId7"/>
    <p:sldId id="308" r:id="rId8"/>
    <p:sldId id="307" r:id="rId9"/>
    <p:sldId id="313" r:id="rId10"/>
    <p:sldId id="314" r:id="rId11"/>
    <p:sldId id="315" r:id="rId12"/>
    <p:sldId id="31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BBDD2"/>
    <a:srgbClr val="BDFEB7"/>
    <a:srgbClr val="344834"/>
    <a:srgbClr val="547553"/>
    <a:srgbClr val="70A06F"/>
    <a:srgbClr val="B1FEAD"/>
    <a:srgbClr val="1A2B1B"/>
    <a:srgbClr val="487D4A"/>
    <a:srgbClr val="8FFF90"/>
    <a:srgbClr val="FC00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6"/>
    <p:restoredTop sz="94704"/>
  </p:normalViewPr>
  <p:slideViewPr>
    <p:cSldViewPr snapToGrid="0" snapToObjects="1">
      <p:cViewPr varScale="1">
        <p:scale>
          <a:sx n="100" d="100"/>
          <a:sy n="100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7C7E8-498D-4E4C-A905-CF5665BDB8A3}" type="datetime1">
              <a:rPr lang="en-US" smtClean="0"/>
              <a:t>2/11/20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54DB4-E15C-C042-95A7-02719E85DDFE}" type="datetime1">
              <a:rPr lang="en-US" smtClean="0"/>
              <a:t>2/11/20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Direct Object Pronouns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874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6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Direct Object Pronouns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F7DFE-0ED1-6F48-AE53-2D23E959F985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A47CF-017B-5D4C-AA0D-7C7160D4CF3E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0A2-6839-C54E-9B72-5BDE4A791D13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9FB93-CDF8-4C43-8EDB-C41574A75762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6A18-D23C-5B42-A3CF-C35F508588AB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98E4B-B604-F24E-8BF8-77D657A715CF}" type="datetime1">
              <a:rPr lang="en-US" smtClean="0"/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71F4-7EB3-654D-9DE3-7EAC6717862D}" type="datetime1">
              <a:rPr lang="en-US" smtClean="0"/>
              <a:t>2/11/20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8345-8429-B445-95FE-95FCFD3799AC}" type="datetime1">
              <a:rPr lang="en-US" smtClean="0"/>
              <a:t>2/11/20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619A-57A6-4E46-9D53-7F0C693860CA}" type="datetime1">
              <a:rPr lang="en-US" smtClean="0"/>
              <a:t>2/11/20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592F-D6F1-0845-A725-A12AC92EED0E}" type="datetime1">
              <a:rPr lang="en-US" smtClean="0"/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62591-5658-7541-AE9D-26B88713EED6}" type="datetime1">
              <a:rPr lang="en-US" smtClean="0"/>
              <a:t>2/11/20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AA8FD-096B-B44E-9B13-0E6A5FA03A0A}" type="datetime1">
              <a:rPr lang="en-US" smtClean="0"/>
              <a:t>2/11/20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 pronombres de objeto directo</a:t>
            </a:r>
          </a:p>
          <a:p>
            <a:r>
              <a:rPr lang="es-ES_tradnl" sz="4800" b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</a:t>
            </a:r>
            <a:r>
              <a:rPr lang="es-ES_tradnl" sz="48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4800" b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Object</a:t>
            </a:r>
            <a:r>
              <a:rPr lang="es-ES_tradnl" sz="4800" b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4800" b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Pronouns</a:t>
            </a:r>
            <a:endParaRPr lang="es-ES_tradnl" sz="4800" b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000" i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Answer the Questions using DOP:</a:t>
            </a:r>
          </a:p>
          <a:p>
            <a:pPr algn="l">
              <a:lnSpc>
                <a:spcPct val="90000"/>
              </a:lnSpc>
            </a:pPr>
            <a:r>
              <a:rPr lang="en-US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¿</a:t>
            </a:r>
            <a:r>
              <a:rPr lang="en-US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Invitas</a:t>
            </a:r>
            <a:r>
              <a:rPr lang="en-US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a </a:t>
            </a:r>
            <a:r>
              <a:rPr lang="en-US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tu</a:t>
            </a:r>
            <a:r>
              <a:rPr lang="en-US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amigo a la fiesta?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tu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amigo</a:t>
            </a: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Replace with: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 (masculine singular)</a:t>
            </a:r>
          </a:p>
          <a:p>
            <a:pPr algn="l">
              <a:lnSpc>
                <a:spcPct val="90000"/>
              </a:lnSpc>
              <a:spcAft>
                <a:spcPts val="3600"/>
              </a:spcAft>
            </a:pP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Sí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invito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Compras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el sombrero en la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tienda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?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el sombrero</a:t>
            </a: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Replace with: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 (masculine singular)</a:t>
            </a:r>
          </a:p>
          <a:p>
            <a:pPr algn="l">
              <a:lnSpc>
                <a:spcPct val="90000"/>
              </a:lnSpc>
            </a:pP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Sí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, lo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compro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hoy.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109442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24"/>
              </a:spcBef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Replace the direct object with the direct object pronoun.</a:t>
            </a:r>
          </a:p>
          <a:p>
            <a:pPr marL="514350" indent="-514350" algn="l">
              <a:lnSpc>
                <a:spcPct val="250000"/>
              </a:lnSpc>
              <a:buAutoNum type="arabicPeriod"/>
            </a:pP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Yo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llevo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una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camiseta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.</a:t>
            </a:r>
          </a:p>
          <a:p>
            <a:pPr marL="514350" indent="-514350" algn="l">
              <a:lnSpc>
                <a:spcPct val="250000"/>
              </a:lnSpc>
              <a:buAutoNum type="arabicPeriod"/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Ella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compra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un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vestido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verde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.</a:t>
            </a:r>
          </a:p>
          <a:p>
            <a:pPr marL="514350" indent="-514350" algn="l">
              <a:lnSpc>
                <a:spcPct val="250000"/>
              </a:lnSpc>
              <a:buAutoNum type="arabicPeriod"/>
            </a:pP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Tenemos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unos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gorros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rojos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Prueba de práctica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6C55BB-AFC0-AB42-ABA5-FFCDC6A0D2BF}"/>
              </a:ext>
            </a:extLst>
          </p:cNvPr>
          <p:cNvSpPr txBox="1"/>
          <p:nvPr/>
        </p:nvSpPr>
        <p:spPr>
          <a:xfrm>
            <a:off x="317500" y="3152001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Yo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u="sng" dirty="0">
                <a:ln>
                  <a:solidFill>
                    <a:srgbClr val="FF0000"/>
                  </a:solidFill>
                </a:ln>
              </a:rPr>
              <a:t>la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llevo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25FD97-E053-4247-B615-655B6FD9EB16}"/>
              </a:ext>
            </a:extLst>
          </p:cNvPr>
          <p:cNvSpPr txBox="1"/>
          <p:nvPr/>
        </p:nvSpPr>
        <p:spPr>
          <a:xfrm>
            <a:off x="1727200" y="2625106"/>
            <a:ext cx="302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_____________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666A98-1057-E241-970B-7CB918D069F6}"/>
              </a:ext>
            </a:extLst>
          </p:cNvPr>
          <p:cNvSpPr txBox="1"/>
          <p:nvPr/>
        </p:nvSpPr>
        <p:spPr>
          <a:xfrm>
            <a:off x="2628900" y="3834037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E8E685-C080-7647-A001-33DBD20B3D5C}"/>
              </a:ext>
            </a:extLst>
          </p:cNvPr>
          <p:cNvSpPr txBox="1"/>
          <p:nvPr/>
        </p:nvSpPr>
        <p:spPr>
          <a:xfrm>
            <a:off x="120650" y="4316815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Ella </a:t>
            </a:r>
            <a:r>
              <a:rPr lang="en-US" sz="3000" b="1" u="sng" dirty="0">
                <a:ln>
                  <a:solidFill>
                    <a:srgbClr val="FF0000"/>
                  </a:solidFill>
                </a:ln>
              </a:rPr>
              <a:t>lo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compra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BD5936-57A6-8A43-A78D-0CDBE317FE48}"/>
              </a:ext>
            </a:extLst>
          </p:cNvPr>
          <p:cNvSpPr txBox="1"/>
          <p:nvPr/>
        </p:nvSpPr>
        <p:spPr>
          <a:xfrm>
            <a:off x="2070100" y="5076592"/>
            <a:ext cx="3530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_______________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DCD4DF-8FC2-7E4D-869D-1F59FFC9550B}"/>
              </a:ext>
            </a:extLst>
          </p:cNvPr>
          <p:cNvSpPr txBox="1"/>
          <p:nvPr/>
        </p:nvSpPr>
        <p:spPr>
          <a:xfrm>
            <a:off x="146050" y="5481629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u="sng" dirty="0">
                <a:ln>
                  <a:solidFill>
                    <a:srgbClr val="FF0000"/>
                  </a:solidFill>
                </a:ln>
              </a:rPr>
              <a:t>Los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tenemos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0973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24"/>
              </a:spcBef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Answer the question using a direct object pronoun.</a:t>
            </a:r>
          </a:p>
          <a:p>
            <a:pPr algn="l">
              <a:lnSpc>
                <a:spcPct val="250000"/>
              </a:lnSpc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4. ¿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Compras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el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bistec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?</a:t>
            </a:r>
          </a:p>
          <a:p>
            <a:pPr algn="l">
              <a:lnSpc>
                <a:spcPct val="250000"/>
              </a:lnSpc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5. ¿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Prefieres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 la ensalada?</a:t>
            </a:r>
          </a:p>
          <a:p>
            <a:pPr algn="l">
              <a:lnSpc>
                <a:spcPct val="250000"/>
              </a:lnSpc>
            </a:pPr>
            <a:r>
              <a:rPr lang="en-US" altLang="ja-JP" sz="3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6. ¿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Me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entiendes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ＭＳ Ｐゴシック" charset="0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Prueba de práctica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6C55BB-AFC0-AB42-ABA5-FFCDC6A0D2BF}"/>
              </a:ext>
            </a:extLst>
          </p:cNvPr>
          <p:cNvSpPr txBox="1"/>
          <p:nvPr/>
        </p:nvSpPr>
        <p:spPr>
          <a:xfrm>
            <a:off x="241300" y="2729892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Sí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, </a:t>
            </a:r>
            <a:r>
              <a:rPr lang="en-US" sz="3000" b="1" u="sng" dirty="0">
                <a:ln>
                  <a:solidFill>
                    <a:srgbClr val="FF0000"/>
                  </a:solidFill>
                </a:ln>
              </a:rPr>
              <a:t>lo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compro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25FD97-E053-4247-B615-655B6FD9EB16}"/>
              </a:ext>
            </a:extLst>
          </p:cNvPr>
          <p:cNvSpPr txBox="1"/>
          <p:nvPr/>
        </p:nvSpPr>
        <p:spPr>
          <a:xfrm>
            <a:off x="1689100" y="2185585"/>
            <a:ext cx="3022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________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666A98-1057-E241-970B-7CB918D069F6}"/>
              </a:ext>
            </a:extLst>
          </p:cNvPr>
          <p:cNvSpPr txBox="1"/>
          <p:nvPr/>
        </p:nvSpPr>
        <p:spPr>
          <a:xfrm>
            <a:off x="1803400" y="3429000"/>
            <a:ext cx="2971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___________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E8E685-C080-7647-A001-33DBD20B3D5C}"/>
              </a:ext>
            </a:extLst>
          </p:cNvPr>
          <p:cNvSpPr txBox="1"/>
          <p:nvPr/>
        </p:nvSpPr>
        <p:spPr>
          <a:xfrm>
            <a:off x="120650" y="3961215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Sí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, </a:t>
            </a:r>
            <a:r>
              <a:rPr lang="en-US" sz="3000" b="1" u="sng" dirty="0">
                <a:ln>
                  <a:solidFill>
                    <a:srgbClr val="FF0000"/>
                  </a:solidFill>
                </a:ln>
              </a:rPr>
              <a:t>la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prefiero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BD5936-57A6-8A43-A78D-0CDBE317FE48}"/>
              </a:ext>
            </a:extLst>
          </p:cNvPr>
          <p:cNvSpPr txBox="1"/>
          <p:nvPr/>
        </p:nvSpPr>
        <p:spPr>
          <a:xfrm>
            <a:off x="723900" y="4688419"/>
            <a:ext cx="7747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n>
                  <a:solidFill>
                    <a:srgbClr val="FF0000"/>
                  </a:solidFill>
                </a:ln>
              </a:rPr>
              <a:t>___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DCD4DF-8FC2-7E4D-869D-1F59FFC9550B}"/>
              </a:ext>
            </a:extLst>
          </p:cNvPr>
          <p:cNvSpPr txBox="1"/>
          <p:nvPr/>
        </p:nvSpPr>
        <p:spPr>
          <a:xfrm>
            <a:off x="120650" y="5242418"/>
            <a:ext cx="50165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Sí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, </a:t>
            </a:r>
            <a:r>
              <a:rPr lang="en-US" sz="3000" b="1" u="sng" dirty="0" err="1">
                <a:ln>
                  <a:solidFill>
                    <a:srgbClr val="FF0000"/>
                  </a:solidFill>
                </a:ln>
              </a:rPr>
              <a:t>te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 </a:t>
            </a:r>
            <a:r>
              <a:rPr lang="en-US" sz="3000" b="1" dirty="0" err="1">
                <a:ln>
                  <a:solidFill>
                    <a:srgbClr val="660066"/>
                  </a:solidFill>
                </a:ln>
              </a:rPr>
              <a:t>entiendo</a:t>
            </a:r>
            <a:r>
              <a:rPr lang="en-US" sz="3000" b="1" dirty="0">
                <a:ln>
                  <a:solidFill>
                    <a:srgbClr val="660066"/>
                  </a:solidFill>
                </a:ln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735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Definición</a:t>
            </a:r>
            <a:r>
              <a:rPr lang="en-US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algn="l">
              <a:lnSpc>
                <a:spcPct val="90000"/>
              </a:lnSpc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 </a:t>
            </a:r>
            <a:r>
              <a:rPr lang="en-US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direct object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tells </a:t>
            </a:r>
            <a:r>
              <a:rPr lang="en-US" dirty="0">
                <a:ln>
                  <a:solidFill>
                    <a:srgbClr val="660066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who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or </a:t>
            </a:r>
            <a:r>
              <a:rPr lang="en-US" dirty="0">
                <a:ln>
                  <a:solidFill>
                    <a:srgbClr val="660066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what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receives the action of the verb.</a:t>
            </a:r>
          </a:p>
          <a:p>
            <a:pPr lvl="1" algn="l">
              <a:lnSpc>
                <a:spcPct val="90000"/>
              </a:lnSpc>
            </a:pPr>
            <a:r>
              <a:rPr lang="en-US" sz="30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Ejemplo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lvl="2" algn="l">
              <a:lnSpc>
                <a:spcPct val="90000"/>
              </a:lnSpc>
            </a:pP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Luisa </a:t>
            </a:r>
            <a:r>
              <a:rPr lang="en-US" sz="32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compra</a:t>
            </a:r>
            <a:r>
              <a:rPr lang="en-US" altLang="ja-JP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32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blusa</a:t>
            </a:r>
            <a:r>
              <a:rPr lang="en-US" altLang="ja-JP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lvl="2" algn="l">
              <a:lnSpc>
                <a:spcPct val="90000"/>
              </a:lnSpc>
              <a:spcAft>
                <a:spcPts val="3600"/>
              </a:spcAft>
            </a:pPr>
            <a:r>
              <a:rPr lang="en-US" sz="32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Luisa buys the blouse.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</a:endParaRPr>
          </a:p>
          <a:p>
            <a:pPr algn="l">
              <a:lnSpc>
                <a:spcPct val="90000"/>
              </a:lnSpc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You can find the direct object (D.O.) by asking yourself this question:</a:t>
            </a:r>
          </a:p>
          <a:p>
            <a:pPr lvl="1" algn="l">
              <a:lnSpc>
                <a:spcPct val="90000"/>
              </a:lnSpc>
            </a:pPr>
            <a:r>
              <a:rPr lang="en-US" dirty="0">
                <a:ln>
                  <a:solidFill>
                    <a:srgbClr val="660066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What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 does Luisa buy? Luisa buys the </a:t>
            </a:r>
            <a:r>
              <a:rPr lang="en-US" dirty="0">
                <a:ln>
                  <a:solidFill>
                    <a:srgbClr val="660066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blouse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Objects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4475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What is the direct object? </a:t>
            </a:r>
            <a:endParaRPr lang="en-US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algn="l">
              <a:lnSpc>
                <a:spcPct val="90000"/>
              </a:lnSpc>
            </a:pPr>
            <a:r>
              <a:rPr lang="en-US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Ella </a:t>
            </a:r>
            <a:r>
              <a:rPr lang="en-US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escribe</a:t>
            </a:r>
            <a:r>
              <a:rPr lang="en-US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los </a:t>
            </a:r>
            <a:r>
              <a:rPr lang="en-US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apuntes</a:t>
            </a:r>
            <a:r>
              <a:rPr lang="en-US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She writes the notes.</a:t>
            </a:r>
          </a:p>
          <a:p>
            <a:pPr lvl="1" algn="l">
              <a:lnSpc>
                <a:spcPct val="90000"/>
              </a:lnSpc>
            </a:pPr>
            <a:r>
              <a:rPr lang="en-US" altLang="ja-JP" sz="2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Subject: Ella</a:t>
            </a:r>
          </a:p>
          <a:p>
            <a:pPr lvl="1" algn="l">
              <a:lnSpc>
                <a:spcPct val="90000"/>
              </a:lnSpc>
            </a:pPr>
            <a:r>
              <a:rPr lang="en-US" altLang="ja-JP" sz="2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Verb: </a:t>
            </a:r>
            <a:r>
              <a:rPr lang="en-US" altLang="ja-JP" sz="2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escribe</a:t>
            </a:r>
            <a:endParaRPr lang="en-US" altLang="ja-JP" sz="2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lvl="1" algn="l">
              <a:lnSpc>
                <a:spcPct val="90000"/>
              </a:lnSpc>
            </a:pPr>
            <a:r>
              <a:rPr lang="en-US" altLang="ja-JP" sz="2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 </a:t>
            </a:r>
            <a:r>
              <a:rPr lang="en-US" altLang="ja-JP" sz="2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apuntes</a:t>
            </a:r>
            <a:r>
              <a:rPr lang="en-US" altLang="ja-JP" sz="2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(what I write)</a:t>
            </a:r>
          </a:p>
          <a:p>
            <a:pPr algn="l">
              <a:lnSpc>
                <a:spcPct val="90000"/>
              </a:lnSpc>
            </a:pP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¿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Invitas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a Marcos a la fiesta?</a:t>
            </a:r>
          </a:p>
          <a:p>
            <a:pPr algn="l">
              <a:lnSpc>
                <a:spcPct val="90000"/>
              </a:lnSpc>
            </a:pP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 Marcos - (who I invite)</a:t>
            </a:r>
            <a:endParaRPr lang="en-US" altLang="ja-JP" sz="1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Object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Pronouns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53765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279400" indent="-279400" algn="l">
              <a:lnSpc>
                <a:spcPct val="90000"/>
              </a:lnSpc>
              <a:spcAft>
                <a:spcPts val="5400"/>
              </a:spcAft>
              <a:buFont typeface="Arial"/>
              <a:buChar char="•"/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Pronouns replace the direct object nouns in a sentence. They must </a:t>
            </a:r>
            <a:r>
              <a:rPr lang="en-US" sz="34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agree</a:t>
            </a: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with the noun they replace!</a:t>
            </a:r>
          </a:p>
          <a:p>
            <a:pPr marL="279400" indent="-279400" algn="l">
              <a:lnSpc>
                <a:spcPct val="90000"/>
              </a:lnSpc>
              <a:spcAft>
                <a:spcPts val="5400"/>
              </a:spcAft>
              <a:buFont typeface="Arial"/>
              <a:buChar char="•"/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They help to avoid repetition.</a:t>
            </a:r>
          </a:p>
          <a:p>
            <a:pPr marL="279400" indent="-279400" algn="l">
              <a:lnSpc>
                <a:spcPct val="90000"/>
              </a:lnSpc>
              <a:spcAft>
                <a:spcPts val="5400"/>
              </a:spcAft>
              <a:buFont typeface="Arial"/>
              <a:buChar char="•"/>
            </a:pPr>
            <a:r>
              <a:rPr lang="en-US" sz="3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direct object pronouns always come right before the verb.</a:t>
            </a:r>
            <a:endParaRPr lang="en-US" sz="2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Object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Pronouns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668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 object </a:t>
            </a:r>
            <a:r>
              <a:rPr lang="en-US" sz="35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pronouns</a:t>
            </a:r>
            <a:r>
              <a:rPr lang="en-US" sz="35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can be used to replace direct object nouns.</a:t>
            </a:r>
            <a:endParaRPr lang="en-US" sz="3500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Direct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Object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Pronouns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139251"/>
              </p:ext>
            </p:extLst>
          </p:nvPr>
        </p:nvGraphicFramePr>
        <p:xfrm>
          <a:off x="1" y="22844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4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i="1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Me</a:t>
                      </a: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1" noProof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Us</a:t>
                      </a:r>
                      <a:endParaRPr lang="es-ES_tradnl" sz="3200" i="1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</a:p>
                    <a:p>
                      <a:r>
                        <a:rPr lang="en-US" sz="20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4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Informal)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1" noProof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s-ES_tradnl" sz="3200" i="1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r>
                        <a:rPr lang="es-ES_tradnl" sz="2400" i="1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(Informal)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It/Him/Her/You </a:t>
                      </a:r>
                    </a:p>
                    <a:p>
                      <a:r>
                        <a:rPr lang="en-US" sz="2400" i="1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(Formal)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400" i="1" kern="1200" baseline="0" noProof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Them</a:t>
                      </a:r>
                      <a:r>
                        <a:rPr lang="es-ES_tradnl" sz="2400" i="1" kern="120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s-ES_tradnl" sz="2400" i="1" kern="1200" baseline="0" noProof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lang="es-ES_tradnl" sz="2400" i="1" kern="1200" baseline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_tradnl" sz="2400" i="1" kern="1200" baseline="0" noProof="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  <a:endParaRPr lang="es-ES_tradnl" sz="2400" i="1" kern="1200" noProof="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207753"/>
              </p:ext>
            </p:extLst>
          </p:nvPr>
        </p:nvGraphicFramePr>
        <p:xfrm>
          <a:off x="1728468" y="27815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me</a:t>
                      </a:r>
                      <a:endParaRPr lang="es-ES_tradnl" sz="22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35090"/>
              </p:ext>
            </p:extLst>
          </p:nvPr>
        </p:nvGraphicFramePr>
        <p:xfrm>
          <a:off x="1728468" y="39588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te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758152"/>
              </p:ext>
            </p:extLst>
          </p:nvPr>
        </p:nvGraphicFramePr>
        <p:xfrm>
          <a:off x="1728468" y="4949400"/>
          <a:ext cx="2247421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lo</a:t>
                      </a:r>
                      <a:r>
                        <a:rPr lang="es-ES_tradnl" sz="24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s-ES_tradnl" sz="2400" i="0" baseline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masculine</a:t>
                      </a:r>
                      <a:r>
                        <a:rPr lang="es-ES_tradnl" sz="24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la</a:t>
                      </a:r>
                      <a:r>
                        <a:rPr lang="es-ES_tradnl" sz="24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(</a:t>
                      </a:r>
                      <a:r>
                        <a:rPr lang="es-ES_tradnl" sz="2400" i="0" baseline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feminine</a:t>
                      </a:r>
                      <a:r>
                        <a:rPr lang="es-ES_tradnl" sz="3200" i="0" baseline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650893"/>
              </p:ext>
            </p:extLst>
          </p:nvPr>
        </p:nvGraphicFramePr>
        <p:xfrm>
          <a:off x="6332232" y="2968664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735924"/>
              </p:ext>
            </p:extLst>
          </p:nvPr>
        </p:nvGraphicFramePr>
        <p:xfrm>
          <a:off x="6332232" y="4020163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os</a:t>
                      </a:r>
                      <a:r>
                        <a:rPr lang="es-ES_tradnl" sz="3200" i="0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32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222362"/>
              </p:ext>
            </p:extLst>
          </p:nvPr>
        </p:nvGraphicFramePr>
        <p:xfrm>
          <a:off x="6332232" y="4949400"/>
          <a:ext cx="2190510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i="1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Los</a:t>
                      </a:r>
                      <a:r>
                        <a:rPr lang="es-ES_tradnl" sz="2800" i="1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s-ES_tradnl" sz="28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s-ES_tradnl" sz="20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masculine</a:t>
                      </a:r>
                      <a:r>
                        <a:rPr lang="es-ES_tradnl" sz="28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800" i="1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Las</a:t>
                      </a:r>
                      <a:r>
                        <a:rPr lang="es-ES_tradnl" sz="2200" i="1" baseline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s-ES_tradnl" sz="2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s-ES_tradnl" sz="2200" i="1" baseline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feminine</a:t>
                      </a:r>
                      <a:r>
                        <a:rPr lang="es-ES_tradnl" sz="2200" i="1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200" i="1" noProof="0" dirty="0">
                        <a:solidFill>
                          <a:srgbClr val="00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535548"/>
              </p:ext>
            </p:extLst>
          </p:nvPr>
        </p:nvGraphicFramePr>
        <p:xfrm>
          <a:off x="6332232" y="5243705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1654">
                <a:tc>
                  <a:txBody>
                    <a:bodyPr/>
                    <a:lstStyle/>
                    <a:p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37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Unlike English, direct object pronouns are usually placed </a:t>
            </a:r>
            <a:r>
              <a:rPr lang="en-US" sz="3600" dirty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before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the conjugated verb in Spanish. </a:t>
            </a:r>
          </a:p>
          <a:p>
            <a:pPr algn="l">
              <a:spcAft>
                <a:spcPts val="3600"/>
              </a:spcAft>
            </a:pP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I buy them.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Yo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dirty="0">
                <a:ln>
                  <a:solidFill>
                    <a:srgbClr val="008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compro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</a:t>
            </a:r>
          </a:p>
          <a:p>
            <a:pPr algn="l"/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In Spanish, a direct object pronoun must </a:t>
            </a:r>
            <a:r>
              <a:rPr lang="en-US" sz="3600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agree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in number and gender with the noun it replaces.</a:t>
            </a:r>
          </a:p>
          <a:p>
            <a:pPr algn="l"/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Quiero la </a:t>
            </a:r>
            <a:r>
              <a:rPr lang="en-US" sz="3600" b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camis</a:t>
            </a:r>
            <a:r>
              <a:rPr lang="en-US" sz="3600" b="1" dirty="0" err="1">
                <a:ln>
                  <a:solidFill>
                    <a:srgbClr val="FC00D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a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dirty="0">
                <a:ln>
                  <a:solidFill>
                    <a:srgbClr val="FC00D1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La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quiero</a:t>
            </a:r>
          </a:p>
          <a:p>
            <a:pPr algn="l"/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Quiero los </a:t>
            </a:r>
            <a:r>
              <a:rPr lang="en-US" sz="3600" b="1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zapat</a:t>
            </a:r>
            <a:r>
              <a:rPr lang="en-US" sz="3600" b="1" dirty="0" err="1">
                <a:ln>
                  <a:solidFill>
                    <a:srgbClr val="0000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dirty="0">
                <a:ln>
                  <a:solidFill>
                    <a:srgbClr val="0000FF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</a:t>
            </a:r>
            <a:r>
              <a:rPr lang="en-US" sz="36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quiero.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Number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/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Gender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Agreement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660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Aft>
                <a:spcPts val="1800"/>
              </a:spcAft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When an infinitive follows the conjugated verb, the direct object pronoun can be placed </a:t>
            </a:r>
            <a:r>
              <a:rPr lang="en-US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before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the conjugated verb OR be </a:t>
            </a:r>
            <a:r>
              <a:rPr lang="en-US" dirty="0">
                <a:ln>
                  <a:solidFill>
                    <a:srgbClr val="FFFF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attached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to the end of the infinitive. </a:t>
            </a:r>
          </a:p>
          <a:p>
            <a:pPr marL="690563" algn="l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Quiero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comprar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 </a:t>
            </a:r>
            <a:r>
              <a:rPr lang="en-US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zapatos</a:t>
            </a:r>
            <a:r>
              <a:rPr lang="en-US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negros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</a:t>
            </a:r>
          </a:p>
          <a:p>
            <a:pPr algn="l">
              <a:lnSpc>
                <a:spcPct val="90000"/>
              </a:lnSpc>
              <a:spcAft>
                <a:spcPts val="1200"/>
              </a:spcAft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	</a:t>
            </a:r>
            <a:r>
              <a:rPr lang="en-US" sz="2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(I want to buy black shoes)</a:t>
            </a:r>
          </a:p>
          <a:p>
            <a:pPr algn="l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We replace </a:t>
            </a:r>
            <a:r>
              <a:rPr lang="en-US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zapatos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with the direct object pronoun </a:t>
            </a:r>
            <a:r>
              <a:rPr lang="en-US" b="1" i="1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</a:t>
            </a:r>
            <a:r>
              <a:rPr lang="en-US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l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</a:t>
            </a:r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quiero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comprar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(</a:t>
            </a:r>
            <a:r>
              <a:rPr lang="en-US" sz="2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I want to buy them.) </a:t>
            </a:r>
            <a:endParaRPr lang="en-US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or</a:t>
            </a:r>
          </a:p>
          <a:p>
            <a:pPr algn="l">
              <a:lnSpc>
                <a:spcPct val="90000"/>
              </a:lnSpc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Quiero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comprar</a:t>
            </a:r>
            <a:r>
              <a:rPr lang="en-US" b="1" dirty="0" err="1">
                <a:ln>
                  <a:solidFill>
                    <a:srgbClr val="FF0000"/>
                  </a:solidFill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los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</a:t>
            </a:r>
            <a:r>
              <a:rPr lang="en-US" sz="2800" i="1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(I want to buy them)</a:t>
            </a:r>
            <a:endParaRPr lang="en-US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Infinitive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of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5681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279400" indent="-279400" algn="l">
              <a:buFont typeface="Arial"/>
              <a:buChar char="•"/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If the direct object pronoun comes before the conjugated verb, add no before the pronoun to make the sentence negative: </a:t>
            </a:r>
          </a:p>
          <a:p>
            <a:pPr algn="l">
              <a:spcAft>
                <a:spcPts val="4800"/>
              </a:spcAft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No la quiero. No la quiero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comprar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</a:t>
            </a:r>
          </a:p>
          <a:p>
            <a:pPr marL="223838" indent="-223838" algn="l">
              <a:buFont typeface="Arial"/>
              <a:buChar char="•"/>
            </a:pP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If the direct object pronoun it attached to an infinitive, add no before the conjugated verb to make the sentence negative:</a:t>
            </a:r>
          </a:p>
          <a:p>
            <a:pPr algn="l"/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	No quiero </a:t>
            </a:r>
            <a:r>
              <a:rPr lang="en-US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comprarla</a:t>
            </a:r>
            <a:r>
              <a:rPr lang="en-US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. 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Negative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sentences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with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 D.O.P.</a:t>
            </a:r>
          </a:p>
        </p:txBody>
      </p:sp>
    </p:spTree>
    <p:extLst>
      <p:ext uri="{BB962C8B-B14F-4D97-AF65-F5344CB8AC3E}">
        <p14:creationId xmlns:p14="http://schemas.microsoft.com/office/powerpoint/2010/main" val="275681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Ella </a:t>
            </a:r>
            <a:r>
              <a:rPr lang="en-US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compr</a:t>
            </a:r>
            <a:r>
              <a:rPr lang="en-US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los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gorros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anaranjados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verdes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los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gorros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anaranjados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 </a:t>
            </a:r>
            <a:r>
              <a:rPr lang="en-US" altLang="ja-JP" sz="3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verdes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Replace with: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los (masculine plural)</a:t>
            </a:r>
          </a:p>
          <a:p>
            <a:pPr algn="l">
              <a:lnSpc>
                <a:spcPct val="90000"/>
              </a:lnSpc>
            </a:pP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 </a:t>
            </a:r>
            <a:r>
              <a:rPr lang="en-US" altLang="ja-JP" sz="3000" i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los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compra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miro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camisa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amarilla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en el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centro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comercial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Direct Object: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</a:t>
            </a:r>
            <a:r>
              <a:rPr lang="en-US" altLang="ja-JP" sz="30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camisa amarilla.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algn="l">
              <a:lnSpc>
                <a:spcPct val="90000"/>
              </a:lnSpc>
            </a:pPr>
            <a:r>
              <a:rPr lang="en-US" altLang="ja-JP" sz="3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Replace with:</a:t>
            </a:r>
            <a:r>
              <a:rPr lang="en-US" altLang="ja-JP" sz="3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la (feminine singular)</a:t>
            </a:r>
          </a:p>
          <a:p>
            <a:pPr algn="l">
              <a:lnSpc>
                <a:spcPct val="90000"/>
              </a:lnSpc>
            </a:pP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0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miro</a:t>
            </a:r>
            <a:r>
              <a:rPr lang="en-US" altLang="ja-JP" sz="3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altLang="ja-JP" sz="3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/>
                <a:cs typeface="Times New Roman"/>
              </a:rPr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396490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22354</TotalTime>
  <Words>719</Words>
  <Application>Microsoft Macintosh PowerPoint</Application>
  <PresentationFormat>On-screen Show (4:3)</PresentationFormat>
  <Paragraphs>132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Medium</vt:lpstr>
      <vt:lpstr>Times New Roman</vt:lpstr>
      <vt:lpstr>Office Theme</vt:lpstr>
      <vt:lpstr>Unidad 4</vt:lpstr>
      <vt:lpstr>Direct Objects</vt:lpstr>
      <vt:lpstr>Direct Object Pronouns</vt:lpstr>
      <vt:lpstr>Direct Object Pronouns</vt:lpstr>
      <vt:lpstr>Direct Object Pronouns</vt:lpstr>
      <vt:lpstr>PowerPoint Presentation</vt:lpstr>
      <vt:lpstr>Infinitive of verbs</vt:lpstr>
      <vt:lpstr>Negative sentences with D.O.P.</vt:lpstr>
      <vt:lpstr>Ejemplos</vt:lpstr>
      <vt:lpstr>Ejemplos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152</cp:revision>
  <cp:lastPrinted>2019-02-01T20:10:03Z</cp:lastPrinted>
  <dcterms:created xsi:type="dcterms:W3CDTF">2018-07-09T18:49:29Z</dcterms:created>
  <dcterms:modified xsi:type="dcterms:W3CDTF">2020-02-11T17:55:58Z</dcterms:modified>
</cp:coreProperties>
</file>