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3" r:id="rId3"/>
    <p:sldId id="285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9" r:id="rId12"/>
    <p:sldId id="307" r:id="rId13"/>
    <p:sldId id="30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C5DF"/>
    <a:srgbClr val="FFDEF7"/>
    <a:srgbClr val="7F4579"/>
    <a:srgbClr val="3B1436"/>
    <a:srgbClr val="4E1A47"/>
    <a:srgbClr val="6D2364"/>
    <a:srgbClr val="A15898"/>
    <a:srgbClr val="F383E3"/>
    <a:srgbClr val="AA0092"/>
    <a:srgbClr val="BFC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2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DB519-3111-7F47-B60B-6442C2EE5434}" type="datetime1">
              <a:rPr lang="en-US" smtClean="0"/>
              <a:t>12/7/18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Unidad 2 - Telling Time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86852-8FE6-B24A-A2EE-9EE51C46A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6060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E3029-AFCA-2343-AE75-9D65CC4C2D07}" type="datetime1">
              <a:rPr lang="en-US" smtClean="0"/>
              <a:t>12/7/18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Unidad 2 - Telling Time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C4A24-9275-744C-87B3-1DA3BD957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341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C4A24-9275-744C-87B3-1DA3BD95789C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Unidad 2 - Telling Time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984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280F4-3CA0-224C-8576-9B3751809702}" type="datetime1">
              <a:rPr lang="en-US" smtClean="0"/>
              <a:t>12/7/18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3C1C-3C97-9D4A-BDD3-FA3D86464ED8}" type="datetime1">
              <a:rPr lang="en-US" smtClean="0"/>
              <a:t>12/7/18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F936-ED7E-D649-84CE-04DB0E54D661}" type="datetime1">
              <a:rPr lang="en-US" smtClean="0"/>
              <a:t>12/7/18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BFC4-E14A-3046-B18B-12D507AA0CA8}" type="datetime1">
              <a:rPr lang="en-US" smtClean="0"/>
              <a:t>12/7/18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7FD47-0959-5248-B00A-DBBA945E00BC}" type="datetime1">
              <a:rPr lang="en-US" smtClean="0"/>
              <a:t>12/7/18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8CFA-1568-F04A-89A7-BA0370103BBC}" type="datetime1">
              <a:rPr lang="en-US" smtClean="0"/>
              <a:t>12/7/18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00940-A5AE-C841-AE30-030DE934CFF6}" type="datetime1">
              <a:rPr lang="en-US" smtClean="0"/>
              <a:t>12/7/18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74969-D0EF-324A-B89E-1EB0AFCC11E9}" type="datetime1">
              <a:rPr lang="en-US" smtClean="0"/>
              <a:t>12/7/18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8C44-8121-2C4E-BB92-A9DEC26778DB}" type="datetime1">
              <a:rPr lang="en-US" smtClean="0"/>
              <a:t>12/7/18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744B4-8753-6D4C-A78E-E09FBBE36C2D}" type="datetime1">
              <a:rPr lang="en-US" smtClean="0"/>
              <a:t>12/7/18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EEE1D-E3B8-374A-8D9E-DFF0CB9AF293}" type="datetime1">
              <a:rPr lang="en-US" smtClean="0"/>
              <a:t>12/7/18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383E3"/>
            </a:gs>
            <a:gs pos="43000">
              <a:srgbClr val="7F4579"/>
            </a:gs>
            <a:gs pos="100000">
              <a:srgbClr val="3B1436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4C8B6-0782-1E4F-B51C-98E70993626A}" type="datetime1">
              <a:rPr lang="en-US" smtClean="0"/>
              <a:t>12/7/18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/>
          <a:lstStyle/>
          <a:p>
            <a:r>
              <a:rPr lang="en-US" sz="5000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Possessive Adjectives</a:t>
            </a:r>
          </a:p>
          <a:p>
            <a:r>
              <a:rPr lang="en-US" sz="3500" i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Saying what belongs to whom</a:t>
            </a:r>
            <a:endParaRPr lang="es-ES_tradnl" sz="3500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</a:t>
            </a:r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38669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90000"/>
              </a:lnSpc>
              <a:spcAft>
                <a:spcPts val="2400"/>
              </a:spcAft>
              <a:buFont typeface="Wingdings" charset="2"/>
              <a:buChar char=""/>
            </a:pP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The meaning of </a:t>
            </a:r>
            <a:r>
              <a:rPr lang="en-US" sz="3500" b="1" i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</a:t>
            </a:r>
            <a:r>
              <a:rPr lang="en-US" sz="3500" b="1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5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or</a:t>
            </a:r>
            <a:r>
              <a:rPr lang="en-US" sz="3500" b="1" i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500" b="1" i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sus</a:t>
            </a:r>
            <a:r>
              <a:rPr lang="en-US" sz="35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may not be clear, so you may need to change </a:t>
            </a:r>
            <a:r>
              <a:rPr lang="en-US" sz="35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it for clarification.</a:t>
            </a:r>
            <a:endParaRPr lang="en-US" sz="35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 = de </a:t>
            </a:r>
            <a:r>
              <a:rPr lang="en-US" altLang="ja-JP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endParaRPr lang="en-US" sz="35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 = de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endParaRPr lang="en-US" sz="35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 = de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ellos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(as)</a:t>
            </a:r>
          </a:p>
          <a:p>
            <a:pPr>
              <a:lnSpc>
                <a:spcPct val="90000"/>
              </a:lnSpc>
            </a:pP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libro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el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libro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libro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el </a:t>
            </a:r>
            <a:r>
              <a:rPr lang="en-US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libro</a:t>
            </a:r>
            <a:r>
              <a:rPr lang="en-US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altLang="ja-JP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ja-JP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</a:t>
            </a:r>
            <a:r>
              <a:rPr lang="en-US" altLang="ja-JP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libro</a:t>
            </a:r>
            <a:r>
              <a:rPr lang="en-US" altLang="ja-JP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</a:t>
            </a:r>
            <a:r>
              <a:rPr lang="en-US" altLang="ja-JP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altLang="ja-JP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el </a:t>
            </a:r>
            <a:r>
              <a:rPr lang="en-US" altLang="ja-JP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libro</a:t>
            </a:r>
            <a:r>
              <a:rPr lang="en-US" altLang="ja-JP" sz="35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altLang="ja-JP" sz="35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ellos</a:t>
            </a:r>
            <a:endParaRPr lang="en-US" sz="35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Su -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Clarification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754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90000"/>
              </a:lnSpc>
              <a:spcAft>
                <a:spcPts val="2400"/>
              </a:spcAft>
              <a:buFont typeface="Wingdings" charset="2"/>
              <a:buChar char=""/>
            </a:pPr>
            <a:r>
              <a:rPr lang="en-US" sz="35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 Spanish ‘s is never used. To show possession, use </a:t>
            </a:r>
            <a:r>
              <a:rPr lang="en-US" sz="3500" b="1" dirty="0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de</a:t>
            </a:r>
            <a:r>
              <a:rPr lang="en-US" sz="35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and the </a:t>
            </a:r>
            <a:r>
              <a:rPr lang="en-US" sz="3500" b="1" dirty="0" smtClean="0">
                <a:ln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noun</a:t>
            </a:r>
            <a:r>
              <a:rPr lang="en-US" sz="35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that refers to the owner/possessor.</a:t>
            </a:r>
          </a:p>
          <a:p>
            <a:pPr marL="457200" indent="-457200" algn="l">
              <a:lnSpc>
                <a:spcPct val="90000"/>
              </a:lnSpc>
              <a:spcAft>
                <a:spcPts val="2400"/>
              </a:spcAft>
              <a:buFont typeface="Wingdings" charset="2"/>
              <a:buChar char=""/>
            </a:pPr>
            <a:r>
              <a:rPr lang="en-US" sz="3500" b="1" dirty="0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De</a:t>
            </a:r>
            <a:r>
              <a:rPr lang="en-US" sz="35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is also used when a noun is </a:t>
            </a:r>
            <a:r>
              <a:rPr lang="en-US" sz="3500" b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used like </a:t>
            </a:r>
            <a:r>
              <a:rPr lang="en-US" sz="35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an adjective.</a:t>
            </a:r>
          </a:p>
          <a:p>
            <a:pPr marL="914400" lvl="1" indent="-457200" algn="l">
              <a:lnSpc>
                <a:spcPct val="90000"/>
              </a:lnSpc>
              <a:spcAft>
                <a:spcPts val="2400"/>
              </a:spcAft>
              <a:buFont typeface="Wingdings" charset="2"/>
              <a:buChar char=""/>
            </a:pPr>
            <a:r>
              <a:rPr lang="en-US" sz="31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 </a:t>
            </a:r>
            <a:r>
              <a:rPr lang="en-US" sz="31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gato</a:t>
            </a:r>
            <a:r>
              <a:rPr lang="en-US" sz="31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100" b="1" dirty="0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de</a:t>
            </a:r>
            <a:r>
              <a:rPr lang="en-US" sz="31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Marisa = Marisa’s cat</a:t>
            </a:r>
          </a:p>
          <a:p>
            <a:pPr marL="914400" lvl="1" indent="-457200" algn="l">
              <a:lnSpc>
                <a:spcPct val="90000"/>
              </a:lnSpc>
              <a:spcAft>
                <a:spcPts val="2400"/>
              </a:spcAft>
              <a:buFont typeface="Wingdings" charset="2"/>
              <a:buChar char=""/>
            </a:pPr>
            <a:r>
              <a:rPr lang="en-US" sz="31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Los </a:t>
            </a:r>
            <a:r>
              <a:rPr lang="en-US" sz="31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primos</a:t>
            </a:r>
            <a:r>
              <a:rPr lang="en-US" sz="31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100" b="1" dirty="0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de</a:t>
            </a:r>
            <a:r>
              <a:rPr lang="en-US" sz="31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Juan = Juan’s cousins</a:t>
            </a:r>
          </a:p>
          <a:p>
            <a:pPr marL="914400" lvl="1" indent="-457200" algn="l">
              <a:lnSpc>
                <a:spcPct val="90000"/>
              </a:lnSpc>
              <a:spcAft>
                <a:spcPts val="2400"/>
              </a:spcAft>
              <a:buFont typeface="Wingdings" charset="2"/>
              <a:buChar char=""/>
            </a:pPr>
            <a:r>
              <a:rPr lang="en-US" sz="31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en-US" sz="31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clase</a:t>
            </a:r>
            <a:r>
              <a:rPr lang="en-US" sz="31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100" b="1" dirty="0" smtClean="0">
                <a:ln>
                  <a:solidFill>
                    <a:srgbClr val="0000F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de</a:t>
            </a:r>
            <a:r>
              <a:rPr lang="en-US" sz="31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1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español</a:t>
            </a:r>
            <a:r>
              <a:rPr lang="en-US" sz="31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Spanish class</a:t>
            </a:r>
            <a:endParaRPr lang="en-US" sz="31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</a:t>
            </a:r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50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Possession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8556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90000"/>
              </a:lnSpc>
              <a:spcAft>
                <a:spcPts val="3000"/>
              </a:spcAft>
              <a:buFontTx/>
              <a:buAutoNum type="arabicPeriod"/>
            </a:pP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_________ (my)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abuela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simpática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marL="514350" indent="-514350" algn="l">
              <a:lnSpc>
                <a:spcPct val="90000"/>
              </a:lnSpc>
              <a:spcAft>
                <a:spcPts val="3000"/>
              </a:spcAft>
              <a:buFontTx/>
              <a:buAutoNum type="arabicPeriod"/>
            </a:pP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_________ (our)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hermanas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son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altas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marL="514350" indent="-514350" algn="l">
              <a:lnSpc>
                <a:spcPct val="90000"/>
              </a:lnSpc>
              <a:spcAft>
                <a:spcPts val="3000"/>
              </a:spcAft>
              <a:buFontTx/>
              <a:buAutoNum type="arabicPeriod"/>
            </a:pP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__________ (his) padres son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serios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514350" indent="-514350" algn="l">
              <a:lnSpc>
                <a:spcPct val="90000"/>
              </a:lnSpc>
              <a:spcAft>
                <a:spcPts val="3000"/>
              </a:spcAft>
              <a:buFontTx/>
              <a:buAutoNum type="arabicPeriod"/>
            </a:pP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__________ (their)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perro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grande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2720" y="1092537"/>
            <a:ext cx="1561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n>
                  <a:solidFill>
                    <a:srgbClr val="3366FF"/>
                  </a:solidFill>
                </a:ln>
              </a:rPr>
              <a:t>M</a:t>
            </a:r>
            <a:r>
              <a:rPr lang="en-US" sz="4000" b="1" dirty="0" err="1" smtClean="0">
                <a:ln>
                  <a:solidFill>
                    <a:srgbClr val="3366FF"/>
                  </a:solidFill>
                </a:ln>
              </a:rPr>
              <a:t>i</a:t>
            </a:r>
            <a:endParaRPr lang="en-US" sz="4000" b="1" dirty="0">
              <a:ln>
                <a:solidFill>
                  <a:srgbClr val="3366FF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981200"/>
            <a:ext cx="2305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n>
                  <a:solidFill>
                    <a:srgbClr val="3366FF"/>
                  </a:solidFill>
                </a:ln>
              </a:rPr>
              <a:t>Nuestras</a:t>
            </a:r>
            <a:endParaRPr lang="en-US" sz="4000" b="1" dirty="0">
              <a:ln>
                <a:solidFill>
                  <a:srgbClr val="3366FF"/>
                </a:solidFill>
              </a:ln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" y="2971800"/>
            <a:ext cx="1561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n>
                  <a:solidFill>
                    <a:srgbClr val="3366FF"/>
                  </a:solidFill>
                </a:ln>
              </a:rPr>
              <a:t>Sus</a:t>
            </a:r>
            <a:endParaRPr lang="en-US" sz="4000" b="1" dirty="0">
              <a:ln>
                <a:solidFill>
                  <a:srgbClr val="3366FF"/>
                </a:solidFill>
              </a:ln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3917902"/>
            <a:ext cx="23098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>
                  <a:solidFill>
                    <a:srgbClr val="3366FF"/>
                  </a:solidFill>
                </a:ln>
              </a:rPr>
              <a:t>Su</a:t>
            </a:r>
            <a:endParaRPr lang="en-US" sz="4000" b="1" dirty="0">
              <a:ln>
                <a:solidFill>
                  <a:srgbClr val="3366FF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319072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pPr algn="l">
              <a:lnSpc>
                <a:spcPct val="90000"/>
              </a:lnSpc>
              <a:spcAft>
                <a:spcPts val="3000"/>
              </a:spcAft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5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voy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 leer. ¿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Dónde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está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_______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libro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742950" indent="-742950" algn="l">
              <a:lnSpc>
                <a:spcPct val="90000"/>
              </a:lnSpc>
              <a:spcAft>
                <a:spcPts val="3000"/>
              </a:spcAft>
              <a:buAutoNum type="arabicPeriod" startAt="6"/>
            </a:pP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compra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una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sopa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_______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sopa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muy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buena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A _____ 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amigos 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les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gusta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  <a:spcAft>
                <a:spcPts val="3000"/>
              </a:spcAft>
            </a:pP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7. </a:t>
            </a:r>
            <a:r>
              <a:rPr lang="en-US" sz="36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Nosotros</a:t>
            </a:r>
            <a:r>
              <a:rPr lang="en-US" sz="36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tenemos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dos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abuelos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simpáticos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__________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abuelos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son altos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también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53200" y="990600"/>
            <a:ext cx="1561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>
                  <a:solidFill>
                    <a:srgbClr val="3366FF"/>
                  </a:solidFill>
                </a:ln>
              </a:rPr>
              <a:t>mi</a:t>
            </a:r>
            <a:endParaRPr lang="en-US" sz="4000" b="1" dirty="0">
              <a:ln>
                <a:solidFill>
                  <a:srgbClr val="3366FF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0" y="2438400"/>
            <a:ext cx="1561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>
                  <a:solidFill>
                    <a:srgbClr val="3366FF"/>
                  </a:solidFill>
                </a:ln>
              </a:rPr>
              <a:t>Su</a:t>
            </a:r>
            <a:endParaRPr lang="en-US" sz="4000" b="1" dirty="0">
              <a:ln>
                <a:solidFill>
                  <a:srgbClr val="3366FF"/>
                </a:solidFill>
              </a:ln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7600" y="3048000"/>
            <a:ext cx="1561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n>
                  <a:solidFill>
                    <a:srgbClr val="3366FF"/>
                  </a:solidFill>
                </a:ln>
              </a:rPr>
              <a:t>s</a:t>
            </a:r>
            <a:r>
              <a:rPr lang="en-US" sz="4000" b="1" dirty="0" err="1" smtClean="0">
                <a:ln>
                  <a:solidFill>
                    <a:srgbClr val="3366FF"/>
                  </a:solidFill>
                </a:ln>
              </a:rPr>
              <a:t>us</a:t>
            </a:r>
            <a:endParaRPr lang="en-US" sz="4000" b="1" dirty="0">
              <a:ln>
                <a:solidFill>
                  <a:srgbClr val="3366FF"/>
                </a:solidFill>
              </a:ln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67000" y="5030623"/>
            <a:ext cx="23098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ln>
                  <a:solidFill>
                    <a:srgbClr val="3366FF"/>
                  </a:solidFill>
                </a:ln>
              </a:rPr>
              <a:t>Nuestros</a:t>
            </a:r>
            <a:endParaRPr lang="en-US" sz="4000" b="1" dirty="0">
              <a:ln>
                <a:solidFill>
                  <a:srgbClr val="3366FF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781609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pPr marL="446088" indent="-446088" algn="l">
              <a:buFont typeface="Arial"/>
              <a:buChar char="•"/>
            </a:pP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Possessive adjectives show possession or ownership.</a:t>
            </a:r>
          </a:p>
          <a:p>
            <a:pPr marL="446088" indent="-446088" algn="l">
              <a:buFont typeface="Arial"/>
              <a:buChar char="•"/>
            </a:pP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Possessive adjectives are adjectives so they must agree with the noun!</a:t>
            </a:r>
          </a:p>
          <a:p>
            <a:pPr marL="446088" indent="-446088" algn="l">
              <a:buFont typeface="Arial"/>
              <a:buChar char="•"/>
            </a:pP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Possessive adjectives come </a:t>
            </a:r>
            <a:r>
              <a:rPr lang="en-US" sz="44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before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the noun.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Adjetivos posesivos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9639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95400"/>
            <a:ext cx="9143999" cy="5372100"/>
          </a:xfrm>
        </p:spPr>
        <p:txBody>
          <a:bodyPr>
            <a:noAutofit/>
          </a:bodyPr>
          <a:lstStyle/>
          <a:p>
            <a:pPr algn="l">
              <a:spcAft>
                <a:spcPts val="7200"/>
              </a:spcAft>
              <a:buFont typeface="Arial" charset="0"/>
              <a:buChar char="•"/>
              <a:defRPr/>
            </a:pPr>
            <a:r>
              <a:rPr lang="en-US" sz="4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Las </a:t>
            </a:r>
            <a:r>
              <a:rPr lang="en-US" sz="46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formas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Adjetivos posesivos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215737"/>
              </p:ext>
            </p:extLst>
          </p:nvPr>
        </p:nvGraphicFramePr>
        <p:xfrm>
          <a:off x="1" y="2517214"/>
          <a:ext cx="9143998" cy="3410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905"/>
                <a:gridCol w="5039093"/>
              </a:tblGrid>
              <a:tr h="5769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6D236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6D2364"/>
                    </a:solidFill>
                  </a:tcPr>
                </a:tc>
              </a:tr>
              <a:tr h="1035410"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F7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3200" i="0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EF7"/>
                    </a:solidFill>
                  </a:tcPr>
                </a:tc>
              </a:tr>
              <a:tr h="690015">
                <a:tc>
                  <a:txBody>
                    <a:bodyPr/>
                    <a:lstStyle/>
                    <a:p>
                      <a:endParaRPr lang="es-ES_tradnl" sz="2200" i="1" noProof="0" dirty="0" smtClean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C5D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3200" i="0" noProof="0" dirty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C5DF"/>
                    </a:solidFill>
                  </a:tcPr>
                </a:tc>
              </a:tr>
              <a:tr h="110836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 smtClean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DE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3200" i="0" kern="1200" noProof="0" dirty="0" smtClean="0">
                        <a:solidFill>
                          <a:schemeClr val="bg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DE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290699"/>
              </p:ext>
            </p:extLst>
          </p:nvPr>
        </p:nvGraphicFramePr>
        <p:xfrm>
          <a:off x="221111" y="3216814"/>
          <a:ext cx="3242525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252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mi/</a:t>
                      </a:r>
                      <a:r>
                        <a:rPr lang="en-US" sz="3200" i="0" noProof="0" dirty="0" err="1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mis</a:t>
                      </a:r>
                      <a:r>
                        <a:rPr lang="en-US" sz="3200" i="0" noProof="0" dirty="0" smtClean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= my</a:t>
                      </a:r>
                      <a:endParaRPr lang="es-ES_tradnl" sz="2200" i="0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689225"/>
              </p:ext>
            </p:extLst>
          </p:nvPr>
        </p:nvGraphicFramePr>
        <p:xfrm>
          <a:off x="221111" y="4069155"/>
          <a:ext cx="361198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19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tu</a:t>
                      </a:r>
                      <a:r>
                        <a:rPr lang="en-US" sz="3200" i="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/</a:t>
                      </a:r>
                      <a:r>
                        <a:rPr lang="en-US" sz="32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tus</a:t>
                      </a:r>
                      <a:r>
                        <a:rPr lang="en-US" sz="3200" i="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= your</a:t>
                      </a:r>
                      <a:endParaRPr lang="es-ES_tradnl" sz="2200" i="0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43089"/>
              </p:ext>
            </p:extLst>
          </p:nvPr>
        </p:nvGraphicFramePr>
        <p:xfrm>
          <a:off x="152400" y="4905045"/>
          <a:ext cx="4227945" cy="1078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7945"/>
              </a:tblGrid>
              <a:tr h="107834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1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su</a:t>
                      </a:r>
                      <a:r>
                        <a:rPr lang="en-US" sz="3200" i="1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en-US" sz="3200" i="1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sus</a:t>
                      </a:r>
                      <a:r>
                        <a:rPr lang="en-US" sz="3200" i="1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= his/her/your (formal)/its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98601"/>
              </p:ext>
            </p:extLst>
          </p:nvPr>
        </p:nvGraphicFramePr>
        <p:xfrm>
          <a:off x="4419599" y="3154755"/>
          <a:ext cx="4433455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3455"/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nuestro</a:t>
                      </a:r>
                      <a:r>
                        <a:rPr lang="en-US" sz="3200" i="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(a)(s) = our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435710"/>
              </p:ext>
            </p:extLst>
          </p:nvPr>
        </p:nvGraphicFramePr>
        <p:xfrm>
          <a:off x="4419600" y="4057610"/>
          <a:ext cx="4724399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399"/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vuestro</a:t>
                      </a:r>
                      <a:r>
                        <a:rPr lang="en-US" sz="3200" i="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(a)(s)</a:t>
                      </a:r>
                      <a:r>
                        <a:rPr lang="en-US" sz="3200" i="0" baseline="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= your 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255273"/>
              </p:ext>
            </p:extLst>
          </p:nvPr>
        </p:nvGraphicFramePr>
        <p:xfrm>
          <a:off x="4419600" y="4905045"/>
          <a:ext cx="4433455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3455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su</a:t>
                      </a:r>
                      <a:r>
                        <a:rPr lang="en-US" sz="320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</a:t>
                      </a:r>
                      <a:r>
                        <a:rPr lang="en-US" sz="3200" noProof="0" dirty="0" err="1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sus</a:t>
                      </a:r>
                      <a:r>
                        <a:rPr lang="en-US" sz="3200" noProof="0" dirty="0" smtClean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= their/your (plural)</a:t>
                      </a:r>
                      <a:endParaRPr lang="es-ES_tradnl" sz="2200" i="1" noProof="0" dirty="0" smtClean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555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Mi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my (singular)</a:t>
            </a:r>
          </a:p>
          <a:p>
            <a:pPr>
              <a:lnSpc>
                <a:spcPct val="90000"/>
              </a:lnSpc>
            </a:pPr>
            <a:r>
              <a:rPr lang="en-US" sz="44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Mis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my (plural)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Mi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abuelo</a:t>
            </a:r>
            <a:r>
              <a:rPr lang="en-US" sz="4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Mi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prima.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Mis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abuelos</a:t>
            </a:r>
            <a:r>
              <a:rPr lang="en-US" sz="4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Mis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primas</a:t>
            </a:r>
            <a:r>
              <a:rPr lang="en-US" sz="4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Only number, not gender matters!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Adjetivos posesivos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5508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r>
              <a:rPr lang="en-US" sz="44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Tu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your (singular)</a:t>
            </a:r>
          </a:p>
          <a:p>
            <a:r>
              <a:rPr lang="en-US" sz="44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Tus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your (plural)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Tu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libro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Tu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calculadora</a:t>
            </a:r>
            <a:r>
              <a:rPr lang="en-US" sz="4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Tus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libros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Tus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calculadoras</a:t>
            </a:r>
            <a:r>
              <a:rPr lang="en-US" sz="4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Only number, not gender matters!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Adjetivos posesivos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76136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 = his/her/your (singular)</a:t>
            </a:r>
          </a:p>
          <a:p>
            <a:r>
              <a:rPr lang="en-US" sz="44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Sus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his/her/your (plural)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perro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Su </a:t>
            </a:r>
            <a:r>
              <a:rPr lang="en-US" sz="44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hermana</a:t>
            </a:r>
            <a:r>
              <a:rPr lang="en-US" sz="4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perros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hermanas</a:t>
            </a:r>
            <a:r>
              <a:rPr lang="en-US" sz="4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Only number, not gender matters!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Adjetivos posesivos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4918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Nuestro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/a = our (singular)</a:t>
            </a:r>
          </a:p>
          <a:p>
            <a:pPr>
              <a:lnSpc>
                <a:spcPct val="90000"/>
              </a:lnSpc>
            </a:pPr>
            <a:r>
              <a:rPr lang="en-US" sz="44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Nuestros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/as = our (plural)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Nuestr</a:t>
            </a:r>
            <a:r>
              <a:rPr lang="en-US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gat</a:t>
            </a:r>
            <a:r>
              <a:rPr lang="en-US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Nuestr</a:t>
            </a:r>
            <a:r>
              <a:rPr lang="en-US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í</a:t>
            </a:r>
            <a:r>
              <a:rPr lang="en-US" altLang="ja-JP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Nuestr</a:t>
            </a:r>
            <a:r>
              <a:rPr lang="en-US" altLang="ja-JP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gat</a:t>
            </a:r>
            <a:r>
              <a:rPr lang="en-US" altLang="ja-JP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Nuestr</a:t>
            </a:r>
            <a:r>
              <a:rPr lang="en-US" altLang="ja-JP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tí</a:t>
            </a:r>
            <a:r>
              <a:rPr lang="en-US" altLang="ja-JP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4400" b="1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Gender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&amp; number matter!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Adjetivos posesivos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0970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44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Vuestro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/a = your (singular)</a:t>
            </a:r>
          </a:p>
          <a:p>
            <a:pPr>
              <a:lnSpc>
                <a:spcPct val="90000"/>
              </a:lnSpc>
            </a:pPr>
            <a:r>
              <a:rPr lang="en-US" sz="44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Vuestros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/as = your (plural)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Vuestr</a:t>
            </a:r>
            <a:r>
              <a:rPr lang="en-US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gat</a:t>
            </a:r>
            <a:r>
              <a:rPr lang="en-US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Vuestr</a:t>
            </a:r>
            <a:r>
              <a:rPr lang="en-US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í</a:t>
            </a:r>
            <a:r>
              <a:rPr lang="en-US" altLang="ja-JP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Vuestr</a:t>
            </a:r>
            <a:r>
              <a:rPr lang="en-US" altLang="ja-JP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gat</a:t>
            </a:r>
            <a:r>
              <a:rPr lang="en-US" altLang="ja-JP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o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Vuestr</a:t>
            </a:r>
            <a:r>
              <a:rPr lang="en-US" altLang="ja-JP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tí</a:t>
            </a:r>
            <a:r>
              <a:rPr lang="en-US" altLang="ja-JP" sz="4400" u="sng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n-US" altLang="ja-JP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altLang="ja-JP" sz="44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Gender</a:t>
            </a:r>
            <a:r>
              <a:rPr lang="en-US" altLang="ja-JP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&amp; number matter!</a:t>
            </a:r>
          </a:p>
          <a:p>
            <a:pPr>
              <a:lnSpc>
                <a:spcPct val="90000"/>
              </a:lnSpc>
            </a:pP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Adjetivos posesivos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2212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3B14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524500"/>
          </a:xfrm>
        </p:spPr>
        <p:txBody>
          <a:bodyPr>
            <a:noAutofit/>
          </a:bodyPr>
          <a:lstStyle/>
          <a:p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 = their/your (singular)</a:t>
            </a:r>
          </a:p>
          <a:p>
            <a:r>
              <a:rPr lang="en-US" sz="44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Sus</a:t>
            </a:r>
            <a:r>
              <a:rPr lang="en-US" sz="4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= their/your (plural)</a:t>
            </a:r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abuelo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Su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madre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abuelos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madres</a:t>
            </a:r>
            <a:r>
              <a:rPr lang="en-US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Adjetivos posesivos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8105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10344</TotalTime>
  <Words>528</Words>
  <Application>Microsoft Macintosh PowerPoint</Application>
  <PresentationFormat>On-screen Show (4:3)</PresentationFormat>
  <Paragraphs>96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Unidad 3</vt:lpstr>
      <vt:lpstr>Adjetivos posesivos</vt:lpstr>
      <vt:lpstr>Adjetivos posesivos</vt:lpstr>
      <vt:lpstr>Adjetivos posesivos</vt:lpstr>
      <vt:lpstr>Adjetivos posesivos</vt:lpstr>
      <vt:lpstr>Adjetivos posesivos</vt:lpstr>
      <vt:lpstr>Adjetivos posesivos</vt:lpstr>
      <vt:lpstr>Adjetivos posesivos</vt:lpstr>
      <vt:lpstr>Adjetivos posesivos</vt:lpstr>
      <vt:lpstr>Su - Clarification</vt:lpstr>
      <vt:lpstr>De for Possession</vt:lpstr>
      <vt:lpstr>Prueba de práctica</vt:lpstr>
      <vt:lpstr>Prueba de práctica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76</cp:revision>
  <dcterms:created xsi:type="dcterms:W3CDTF">2018-07-09T18:49:29Z</dcterms:created>
  <dcterms:modified xsi:type="dcterms:W3CDTF">2018-12-07T17:05:21Z</dcterms:modified>
</cp:coreProperties>
</file>