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82" r:id="rId2"/>
    <p:sldId id="298" r:id="rId3"/>
    <p:sldId id="305" r:id="rId4"/>
    <p:sldId id="260" r:id="rId5"/>
    <p:sldId id="306" r:id="rId6"/>
    <p:sldId id="301" r:id="rId7"/>
    <p:sldId id="312" r:id="rId8"/>
    <p:sldId id="287" r:id="rId9"/>
    <p:sldId id="307" r:id="rId10"/>
    <p:sldId id="308" r:id="rId11"/>
    <p:sldId id="309" r:id="rId12"/>
    <p:sldId id="311" r:id="rId13"/>
    <p:sldId id="31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ABBDD2"/>
    <a:srgbClr val="BDFEB7"/>
    <a:srgbClr val="344834"/>
    <a:srgbClr val="547553"/>
    <a:srgbClr val="70A06F"/>
    <a:srgbClr val="B1FEAD"/>
    <a:srgbClr val="1A2B1B"/>
    <a:srgbClr val="487D4A"/>
    <a:srgbClr val="8FFF90"/>
    <a:srgbClr val="FC00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6"/>
  </p:normalViewPr>
  <p:slideViewPr>
    <p:cSldViewPr snapToGrid="0" snapToObjects="1">
      <p:cViewPr varScale="1">
        <p:scale>
          <a:sx n="100" d="100"/>
          <a:sy n="100" d="100"/>
        </p:scale>
        <p:origin x="186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9C3A3-C314-E34B-A8B7-1471A77A6E84}" type="datetime1">
              <a:rPr lang="en-US" smtClean="0"/>
              <a:t>11/26/19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3 - -ER &amp; -IR Verbs + Hacer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54137-C52F-F542-8D09-B4F25B2F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19073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C99EBF-B78C-614B-8BE5-BF269DE62FA7}" type="datetime1">
              <a:rPr lang="en-US" smtClean="0"/>
              <a:t>11/26/19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3 - -ER &amp; -IR Verbs + Hacer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6B779-2FB4-A048-8946-FBB71840F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9940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3 - -ER &amp; -IR Verbs + Hacer</a:t>
            </a:r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3 - -ER &amp; -IR Verbs + Hacer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96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3 - -ER &amp; -IR Verbs + Hacer</a:t>
            </a:r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3 - -ER &amp; -IR Verbs + Hacer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969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3 - -ER &amp; -IR Verbs + Hacer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96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85224-7429-E543-A3D8-480816F13C4C}" type="datetime1">
              <a:rPr lang="en-US" smtClean="0"/>
              <a:t>11/26/19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C6C0-9E2B-E64C-A483-184F42BBB858}" type="datetime1">
              <a:rPr lang="en-US" smtClean="0"/>
              <a:t>11/26/19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7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E580-1190-DA48-BA68-7CD6CD1947CA}" type="datetime1">
              <a:rPr lang="en-US" smtClean="0"/>
              <a:t>11/26/19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7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B89B3-2435-B24C-968E-6279DC5771BA}" type="datetime1">
              <a:rPr lang="en-US" smtClean="0"/>
              <a:t>11/26/19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8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0C18-67FB-7D49-B5E1-2DEEBF5654CF}" type="datetime1">
              <a:rPr lang="en-US" smtClean="0"/>
              <a:t>11/26/19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5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39B8-F5ED-8841-B7DF-76653DBE437B}" type="datetime1">
              <a:rPr lang="en-US" smtClean="0"/>
              <a:t>11/26/19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6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5EF01-CAE0-8F42-8015-18E67E98DCDC}" type="datetime1">
              <a:rPr lang="en-US" smtClean="0"/>
              <a:t>11/26/19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4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81237-BB56-2F49-BFD6-F6A9540B0CF0}" type="datetime1">
              <a:rPr lang="en-US" smtClean="0"/>
              <a:t>11/26/19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2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4FA4A-B2AC-D543-9241-F10F7B54D66A}" type="datetime1">
              <a:rPr lang="en-US" smtClean="0"/>
              <a:t>11/26/19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2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F1F1-ADAA-3940-AC16-39759A83B172}" type="datetime1">
              <a:rPr lang="en-US" smtClean="0"/>
              <a:t>11/26/19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7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2745-865C-D843-A6E6-EA2367015FC9}" type="datetime1">
              <a:rPr lang="en-US" smtClean="0"/>
              <a:t>11/26/19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60000"/>
                <a:lumOff val="40000"/>
              </a:schemeClr>
            </a:gs>
            <a:gs pos="75000">
              <a:schemeClr val="bg2">
                <a:lumMod val="75000"/>
              </a:schemeClr>
            </a:gs>
            <a:gs pos="100000">
              <a:schemeClr val="bg2">
                <a:lumMod val="5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DB2D7-9DBA-8A41-B284-0409B6975F7E}" type="datetime1">
              <a:rPr lang="en-US" smtClean="0"/>
              <a:t>11/26/19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87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>
            <a:normAutofit/>
          </a:bodyPr>
          <a:lstStyle/>
          <a:p>
            <a:r>
              <a:rPr lang="es-ES_tradnl" sz="4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-ER and -IR </a:t>
            </a:r>
            <a:r>
              <a:rPr lang="es-ES_tradnl" sz="4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verbs</a:t>
            </a:r>
            <a:r>
              <a:rPr lang="es-ES_tradnl" sz="4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</a:p>
          <a:p>
            <a:r>
              <a:rPr lang="es-ES_tradnl" sz="4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and </a:t>
            </a:r>
          </a:p>
          <a:p>
            <a:r>
              <a:rPr lang="es-ES_tradnl" sz="4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4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4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</a:t>
            </a:r>
            <a:r>
              <a:rPr lang="es-ES_tradnl" sz="4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48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Hacer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3</a:t>
            </a:r>
          </a:p>
        </p:txBody>
      </p:sp>
    </p:spTree>
    <p:extLst>
      <p:ext uri="{BB962C8B-B14F-4D97-AF65-F5344CB8AC3E}">
        <p14:creationId xmlns:p14="http://schemas.microsoft.com/office/powerpoint/2010/main" val="998746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571500" indent="-571500" algn="l">
              <a:buFont typeface="Wingdings" charset="2"/>
              <a:buChar char=""/>
            </a:pP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The verb </a:t>
            </a:r>
            <a:r>
              <a:rPr lang="en-US" sz="3600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hacer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is irregular only for the </a:t>
            </a:r>
            <a:r>
              <a:rPr lang="en-US" sz="3600" dirty="0" err="1">
                <a:ln>
                  <a:solidFill>
                    <a:srgbClr val="E46C0A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yo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form in the present tense. For all other forms, it follows the pattern for the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verbs.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How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form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16089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hac</a:t>
            </a:r>
            <a:r>
              <a:rPr lang="en-US" sz="4000" dirty="0" err="1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er</a:t>
            </a:r>
            <a:r>
              <a:rPr lang="en-US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= To do/</a:t>
            </a:r>
            <a:r>
              <a:rPr lang="en-US" sz="40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tomake</a:t>
            </a:r>
            <a:r>
              <a:rPr lang="en-US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:</a:t>
            </a:r>
          </a:p>
          <a:p>
            <a:pPr algn="l"/>
            <a:endParaRPr lang="en-US" sz="40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l"/>
            <a:endParaRPr lang="es-ES_tradnl" sz="40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verbo Hac</a:t>
            </a:r>
            <a:r>
              <a:rPr lang="es-ES_tradnl" sz="5000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er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905646"/>
              </p:ext>
            </p:extLst>
          </p:nvPr>
        </p:nvGraphicFramePr>
        <p:xfrm>
          <a:off x="1" y="1830874"/>
          <a:ext cx="9143998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0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3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5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Tú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./</a:t>
                      </a:r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Él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/Ella</a:t>
                      </a: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kern="120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Uds./Ellos/Ellas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1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885138"/>
              </p:ext>
            </p:extLst>
          </p:nvPr>
        </p:nvGraphicFramePr>
        <p:xfrm>
          <a:off x="1560384" y="2327901"/>
          <a:ext cx="224742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hag</a:t>
                      </a:r>
                      <a:r>
                        <a:rPr lang="en-US" sz="32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o</a:t>
                      </a:r>
                      <a:endParaRPr lang="es-ES_tradnl" sz="22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024898"/>
              </p:ext>
            </p:extLst>
          </p:nvPr>
        </p:nvGraphicFramePr>
        <p:xfrm>
          <a:off x="1560384" y="3505200"/>
          <a:ext cx="213609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6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hac</a:t>
                      </a:r>
                      <a:r>
                        <a:rPr lang="en-US" sz="32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es</a:t>
                      </a:r>
                      <a:endParaRPr lang="es-ES_tradnl" sz="22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25670"/>
              </p:ext>
            </p:extLst>
          </p:nvPr>
        </p:nvGraphicFramePr>
        <p:xfrm>
          <a:off x="1560384" y="4495800"/>
          <a:ext cx="2247421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baseline="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hac</a:t>
                      </a:r>
                      <a:r>
                        <a:rPr lang="es-ES_tradnl" sz="3200" i="0" baseline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</a:t>
                      </a:r>
                      <a:r>
                        <a:rPr lang="es-ES_tradnl" sz="3200" i="0" baseline="0" noProof="0" dirty="0">
                          <a:solidFill>
                            <a:srgbClr val="595959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endParaRPr lang="es-ES_tradnl" sz="3200" i="0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363881"/>
              </p:ext>
            </p:extLst>
          </p:nvPr>
        </p:nvGraphicFramePr>
        <p:xfrm>
          <a:off x="6332232" y="2327901"/>
          <a:ext cx="2577070" cy="624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4334">
                <a:tc>
                  <a:txBody>
                    <a:bodyPr/>
                    <a:lstStyle/>
                    <a:p>
                      <a:r>
                        <a:rPr lang="en-US" sz="3200" i="0" baseline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hac</a:t>
                      </a:r>
                      <a:r>
                        <a:rPr lang="en-US" sz="3200" i="0" baseline="0" noProof="0" dirty="0" err="1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</a:t>
                      </a:r>
                      <a:r>
                        <a:rPr lang="en-US" sz="3200" i="0" baseline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mos</a:t>
                      </a:r>
                      <a:r>
                        <a:rPr lang="en-US" sz="3200" i="0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 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430232"/>
              </p:ext>
            </p:extLst>
          </p:nvPr>
        </p:nvGraphicFramePr>
        <p:xfrm>
          <a:off x="6332232" y="3505200"/>
          <a:ext cx="230560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7173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hac</a:t>
                      </a:r>
                      <a:r>
                        <a:rPr lang="en-US" sz="3200" i="0" noProof="0" dirty="0" err="1">
                          <a:solidFill>
                            <a:srgbClr val="558ED5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éi</a:t>
                      </a:r>
                      <a:r>
                        <a:rPr lang="en-US" sz="32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</a:t>
                      </a:r>
                      <a:endParaRPr lang="es-ES_tradnl" sz="22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474767"/>
              </p:ext>
            </p:extLst>
          </p:nvPr>
        </p:nvGraphicFramePr>
        <p:xfrm>
          <a:off x="6332232" y="4495800"/>
          <a:ext cx="219051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hac</a:t>
                      </a:r>
                      <a:r>
                        <a:rPr lang="en-US" sz="32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en</a:t>
                      </a:r>
                      <a:endParaRPr lang="es-ES_tradnl" sz="22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472407"/>
              </p:ext>
            </p:extLst>
          </p:nvPr>
        </p:nvGraphicFramePr>
        <p:xfrm>
          <a:off x="2017583" y="2852420"/>
          <a:ext cx="195845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(I</a:t>
                      </a:r>
                      <a:r>
                        <a:rPr lang="en-US" sz="2400" i="1" baseline="0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do/make</a:t>
                      </a:r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015114"/>
              </p:ext>
            </p:extLst>
          </p:nvPr>
        </p:nvGraphicFramePr>
        <p:xfrm>
          <a:off x="1748556" y="3962400"/>
          <a:ext cx="241565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56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do/make)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7366987"/>
              </p:ext>
            </p:extLst>
          </p:nvPr>
        </p:nvGraphicFramePr>
        <p:xfrm>
          <a:off x="1560384" y="4937439"/>
          <a:ext cx="2415659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56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do/make, he/she does/makes)</a:t>
                      </a:r>
                      <a:endParaRPr lang="es-ES_tradnl" sz="20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556561"/>
              </p:ext>
            </p:extLst>
          </p:nvPr>
        </p:nvGraphicFramePr>
        <p:xfrm>
          <a:off x="6332232" y="2852420"/>
          <a:ext cx="257707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(We do/make)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923295"/>
              </p:ext>
            </p:extLst>
          </p:nvPr>
        </p:nvGraphicFramePr>
        <p:xfrm>
          <a:off x="6233212" y="3999210"/>
          <a:ext cx="307544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54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You</a:t>
                      </a:r>
                      <a:r>
                        <a:rPr lang="en-US" sz="2000" i="1" baseline="0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all</a:t>
                      </a:r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do/make</a:t>
                      </a:r>
                      <a:r>
                        <a:rPr lang="mr-IN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–</a:t>
                      </a:r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Spain</a:t>
                      </a:r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485535"/>
              </p:ext>
            </p:extLst>
          </p:nvPr>
        </p:nvGraphicFramePr>
        <p:xfrm>
          <a:off x="6332232" y="5031274"/>
          <a:ext cx="2671756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1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do/make, they do/make)</a:t>
                      </a:r>
                      <a:endParaRPr lang="es-ES_tradnl" sz="20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8614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571500" indent="-571500" algn="l">
              <a:buFont typeface="Wingdings" charset="2"/>
              <a:buChar char=""/>
            </a:pP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You CANNOT use 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hacer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in front of another verb like you do in English. </a:t>
            </a:r>
          </a:p>
          <a:p>
            <a:pPr marL="571500" indent="-571500" algn="l">
              <a:buFont typeface="Wingdings" charset="2"/>
              <a:buChar char=""/>
            </a:pP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Here are some common ways to use it: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Hacer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la 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tarea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mr-IN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to do homework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Hacer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un 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sándwich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mr-IN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to make a sandwich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Hacer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la 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cama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mr-IN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to make the bed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Hacer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la 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maleta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mr-IN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to pack a bag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¿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Qué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haces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? </a:t>
            </a:r>
            <a:r>
              <a:rPr lang="mr-IN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What are you doing?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Hace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sol. – It’s hot. </a:t>
            </a:r>
            <a:r>
              <a:rPr lang="en-US" sz="320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(Weather)</a:t>
            </a:r>
            <a:endParaRPr lang="en-US" sz="32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Phrases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with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Hacer</a:t>
            </a:r>
          </a:p>
        </p:txBody>
      </p:sp>
    </p:spTree>
    <p:extLst>
      <p:ext uri="{BB962C8B-B14F-4D97-AF65-F5344CB8AC3E}">
        <p14:creationId xmlns:p14="http://schemas.microsoft.com/office/powerpoint/2010/main" val="3608533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715001"/>
          </a:xfrm>
        </p:spPr>
        <p:txBody>
          <a:bodyPr>
            <a:normAutofit/>
          </a:bodyPr>
          <a:lstStyle/>
          <a:p>
            <a:pPr marL="514350" indent="-514350" algn="l" defTabSz="914400">
              <a:lnSpc>
                <a:spcPct val="200000"/>
              </a:lnSpc>
              <a:spcBef>
                <a:spcPts val="0"/>
              </a:spcBef>
              <a:buAutoNum type="arabicPeriod"/>
              <a:defRPr/>
            </a:pPr>
            <a:r>
              <a:rPr lang="es-ES_tradnl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 _____________ (hacer) la tarea.  </a:t>
            </a:r>
          </a:p>
          <a:p>
            <a:pPr marL="514350" marR="0" lvl="0" indent="-514350" algn="l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AutoNum type="arabicPeriod"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¿Qué ________(hacer) Uds. en la cafetería?</a:t>
            </a:r>
          </a:p>
          <a:p>
            <a:pPr marL="457200" lvl="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3. ¿Qué </a:t>
            </a:r>
            <a:r>
              <a:rPr lang="es-ES_tradnl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_________ (hacer) Rafael?</a:t>
            </a:r>
          </a:p>
          <a:p>
            <a:pPr marL="45720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4. Tú ___________ (hacer) la cena.</a:t>
            </a:r>
          </a:p>
          <a:p>
            <a:pPr marL="457200" lvl="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5. Los chicos____________ (hacer) una pizza. </a:t>
            </a:r>
          </a:p>
          <a:p>
            <a:pPr marL="457200" lvl="0" indent="-457200" algn="l" defTabSz="914400">
              <a:lnSpc>
                <a:spcPct val="150000"/>
              </a:lnSpc>
              <a:spcBef>
                <a:spcPts val="0"/>
              </a:spcBef>
              <a:defRPr/>
            </a:pPr>
            <a:endParaRPr lang="es-ES_tradnl" sz="34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22556" y="1522912"/>
            <a:ext cx="1207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hago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28800" y="2540000"/>
            <a:ext cx="1207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hacen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22556" y="3589048"/>
            <a:ext cx="15013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hace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47800" y="4724400"/>
            <a:ext cx="1659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haces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19400" y="5791200"/>
            <a:ext cx="1843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hacen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768758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571500" indent="-571500" algn="l">
              <a:spcAft>
                <a:spcPts val="2400"/>
              </a:spcAft>
              <a:buFont typeface="Wingdings" charset="2"/>
              <a:buChar char=""/>
            </a:pP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 endings for both -ER and -IR verbs are the same except in the </a:t>
            </a:r>
            <a:r>
              <a:rPr lang="en-US" sz="3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nosotros</a:t>
            </a: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and the </a:t>
            </a:r>
            <a:r>
              <a:rPr lang="en-US" sz="3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vosotros</a:t>
            </a: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forms. </a:t>
            </a:r>
          </a:p>
          <a:p>
            <a:pPr marL="571500" indent="-571500" algn="l">
              <a:spcAft>
                <a:spcPts val="2400"/>
              </a:spcAft>
              <a:buFont typeface="Wingdings" charset="2"/>
              <a:buChar char=""/>
            </a:pP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For </a:t>
            </a:r>
            <a:r>
              <a:rPr lang="mr-IN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ER verbs, take the </a:t>
            </a:r>
            <a:r>
              <a:rPr lang="mr-IN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 verb endings and change all the “</a:t>
            </a:r>
            <a:r>
              <a:rPr lang="en-US" sz="3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a”s</a:t>
            </a: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“</a:t>
            </a:r>
            <a:r>
              <a:rPr lang="en-US" sz="3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e”s</a:t>
            </a: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 marL="571500" indent="-571500" algn="l">
              <a:spcAft>
                <a:spcPts val="2400"/>
              </a:spcAft>
              <a:buFont typeface="Wingdings" charset="2"/>
              <a:buChar char=""/>
            </a:pP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For </a:t>
            </a:r>
            <a:r>
              <a:rPr lang="mr-IN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IR verbs, take the </a:t>
            </a:r>
            <a:r>
              <a:rPr lang="mr-IN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ER verb endings and use “</a:t>
            </a:r>
            <a:r>
              <a:rPr lang="en-US" sz="3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i”s</a:t>
            </a: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 the </a:t>
            </a:r>
            <a:r>
              <a:rPr lang="en-US" sz="3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nosotros</a:t>
            </a: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and </a:t>
            </a:r>
            <a:r>
              <a:rPr lang="en-US" sz="3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vosotros</a:t>
            </a: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forms.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How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form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46573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-ER Verb Endings </a:t>
            </a:r>
            <a:endParaRPr lang="es-ES_tradnl" sz="40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verbos -ER</a:t>
            </a:r>
            <a:endParaRPr lang="es-ES_tradnl" sz="5000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319927"/>
              </p:ext>
            </p:extLst>
          </p:nvPr>
        </p:nvGraphicFramePr>
        <p:xfrm>
          <a:off x="1" y="1830874"/>
          <a:ext cx="9143998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0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3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5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Tú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./</a:t>
                      </a:r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Él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/Ella</a:t>
                      </a: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kern="120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Uds./Ellos/Ellas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1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396605"/>
              </p:ext>
            </p:extLst>
          </p:nvPr>
        </p:nvGraphicFramePr>
        <p:xfrm>
          <a:off x="1560384" y="2327901"/>
          <a:ext cx="2247421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500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-</a:t>
                      </a:r>
                      <a:r>
                        <a:rPr lang="en-US" sz="500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o</a:t>
                      </a:r>
                      <a:endParaRPr lang="es-ES_tradnl" sz="50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902655"/>
              </p:ext>
            </p:extLst>
          </p:nvPr>
        </p:nvGraphicFramePr>
        <p:xfrm>
          <a:off x="1560384" y="3505200"/>
          <a:ext cx="2136092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6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50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-</a:t>
                      </a:r>
                      <a:r>
                        <a:rPr lang="en-US" sz="50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es</a:t>
                      </a:r>
                      <a:endParaRPr lang="es-ES_tradnl" sz="50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154013"/>
              </p:ext>
            </p:extLst>
          </p:nvPr>
        </p:nvGraphicFramePr>
        <p:xfrm>
          <a:off x="1560384" y="4495800"/>
          <a:ext cx="2247421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5000" i="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-</a:t>
                      </a:r>
                      <a:r>
                        <a:rPr lang="es-ES_tradnl" sz="5000" i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</a:t>
                      </a:r>
                      <a:r>
                        <a:rPr lang="es-ES_tradnl" sz="5000" i="0" baseline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endParaRPr lang="es-ES_tradnl" sz="5000" i="0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82111"/>
              </p:ext>
            </p:extLst>
          </p:nvPr>
        </p:nvGraphicFramePr>
        <p:xfrm>
          <a:off x="6332232" y="2327901"/>
          <a:ext cx="2577070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4334">
                <a:tc>
                  <a:txBody>
                    <a:bodyPr/>
                    <a:lstStyle/>
                    <a:p>
                      <a:r>
                        <a:rPr lang="en-US" sz="50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-</a:t>
                      </a:r>
                      <a:r>
                        <a:rPr lang="en-US" sz="5000" i="0" noProof="0" dirty="0" err="1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</a:t>
                      </a:r>
                      <a:r>
                        <a:rPr lang="en-US" sz="50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mos</a:t>
                      </a:r>
                      <a:r>
                        <a:rPr lang="en-US" sz="3200" i="0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055994"/>
              </p:ext>
            </p:extLst>
          </p:nvPr>
        </p:nvGraphicFramePr>
        <p:xfrm>
          <a:off x="6332232" y="3505200"/>
          <a:ext cx="2305601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7173">
                <a:tc>
                  <a:txBody>
                    <a:bodyPr/>
                    <a:lstStyle/>
                    <a:p>
                      <a:r>
                        <a:rPr lang="en-US" sz="50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-</a:t>
                      </a:r>
                      <a:r>
                        <a:rPr lang="en-US" sz="5000" i="0" noProof="0" dirty="0" err="1">
                          <a:solidFill>
                            <a:srgbClr val="558ED5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</a:t>
                      </a:r>
                      <a:r>
                        <a:rPr lang="en-US" sz="50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is</a:t>
                      </a:r>
                      <a:endParaRPr lang="es-ES_tradnl" sz="50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976105"/>
              </p:ext>
            </p:extLst>
          </p:nvPr>
        </p:nvGraphicFramePr>
        <p:xfrm>
          <a:off x="6332232" y="4495800"/>
          <a:ext cx="2190510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0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-</a:t>
                      </a:r>
                      <a:r>
                        <a:rPr lang="en-US" sz="5000" i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en</a:t>
                      </a:r>
                      <a:endParaRPr lang="es-ES_tradnl" sz="50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960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Vend</a:t>
            </a:r>
            <a:r>
              <a:rPr lang="en-US" sz="4000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er</a:t>
            </a:r>
            <a:r>
              <a:rPr lang="en-US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= To sell:</a:t>
            </a:r>
          </a:p>
          <a:p>
            <a:pPr algn="l"/>
            <a:endParaRPr lang="en-US" sz="40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l"/>
            <a:endParaRPr lang="es-ES_tradnl" sz="40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verbo Vend</a:t>
            </a:r>
            <a:r>
              <a:rPr lang="es-ES_tradnl" sz="5000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er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338139"/>
              </p:ext>
            </p:extLst>
          </p:nvPr>
        </p:nvGraphicFramePr>
        <p:xfrm>
          <a:off x="1" y="1830874"/>
          <a:ext cx="9143998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0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3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5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Tú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./</a:t>
                      </a:r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Él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/Ella</a:t>
                      </a: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kern="120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Uds./Ellos/Ellas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1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532637"/>
              </p:ext>
            </p:extLst>
          </p:nvPr>
        </p:nvGraphicFramePr>
        <p:xfrm>
          <a:off x="1560384" y="2327901"/>
          <a:ext cx="224742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noProof="0" dirty="0" err="1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vend</a:t>
                      </a:r>
                      <a:r>
                        <a:rPr lang="en-US" sz="320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o</a:t>
                      </a:r>
                      <a:endParaRPr lang="es-ES_tradnl" sz="22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940944"/>
              </p:ext>
            </p:extLst>
          </p:nvPr>
        </p:nvGraphicFramePr>
        <p:xfrm>
          <a:off x="1560384" y="3505200"/>
          <a:ext cx="213609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6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vend</a:t>
                      </a:r>
                      <a:r>
                        <a:rPr lang="en-US" sz="32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es</a:t>
                      </a:r>
                      <a:endParaRPr lang="es-ES_tradnl" sz="22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8258563"/>
              </p:ext>
            </p:extLst>
          </p:nvPr>
        </p:nvGraphicFramePr>
        <p:xfrm>
          <a:off x="1560384" y="4495800"/>
          <a:ext cx="2247421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vend</a:t>
                      </a:r>
                      <a:r>
                        <a:rPr lang="es-ES_tradnl" sz="3200" i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</a:t>
                      </a:r>
                      <a:r>
                        <a:rPr lang="es-ES_tradnl" sz="3200" i="0" baseline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endParaRPr lang="es-ES_tradnl" sz="3200" i="0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142438"/>
              </p:ext>
            </p:extLst>
          </p:nvPr>
        </p:nvGraphicFramePr>
        <p:xfrm>
          <a:off x="6332232" y="2327901"/>
          <a:ext cx="2577070" cy="624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4334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vend</a:t>
                      </a:r>
                      <a:r>
                        <a:rPr lang="en-US" sz="3200" i="0" noProof="0" dirty="0" err="1">
                          <a:solidFill>
                            <a:srgbClr val="558ED5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</a:t>
                      </a:r>
                      <a:r>
                        <a:rPr lang="en-US" sz="32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mos</a:t>
                      </a:r>
                      <a:r>
                        <a:rPr lang="en-US" sz="3200" i="0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879316"/>
              </p:ext>
            </p:extLst>
          </p:nvPr>
        </p:nvGraphicFramePr>
        <p:xfrm>
          <a:off x="6332232" y="3505200"/>
          <a:ext cx="230560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7173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vend</a:t>
                      </a:r>
                      <a:r>
                        <a:rPr lang="en-US" sz="3200" i="0" noProof="0" dirty="0" err="1">
                          <a:solidFill>
                            <a:srgbClr val="558ED5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</a:t>
                      </a:r>
                      <a:r>
                        <a:rPr lang="en-US" sz="32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is</a:t>
                      </a:r>
                      <a:endParaRPr lang="es-ES_tradnl" sz="22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0040508"/>
              </p:ext>
            </p:extLst>
          </p:nvPr>
        </p:nvGraphicFramePr>
        <p:xfrm>
          <a:off x="6332232" y="4495800"/>
          <a:ext cx="219051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vend</a:t>
                      </a:r>
                      <a:r>
                        <a:rPr lang="en-US" sz="32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en</a:t>
                      </a:r>
                      <a:endParaRPr lang="es-ES_tradnl" sz="22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54637"/>
              </p:ext>
            </p:extLst>
          </p:nvPr>
        </p:nvGraphicFramePr>
        <p:xfrm>
          <a:off x="2017584" y="2852420"/>
          <a:ext cx="160871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8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(I</a:t>
                      </a:r>
                      <a:r>
                        <a:rPr lang="en-US" sz="2400" i="1" baseline="0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sell</a:t>
                      </a:r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465525"/>
              </p:ext>
            </p:extLst>
          </p:nvPr>
        </p:nvGraphicFramePr>
        <p:xfrm>
          <a:off x="2017584" y="3962400"/>
          <a:ext cx="195845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sell)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052400"/>
              </p:ext>
            </p:extLst>
          </p:nvPr>
        </p:nvGraphicFramePr>
        <p:xfrm>
          <a:off x="2017584" y="4937439"/>
          <a:ext cx="1958459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sell/</a:t>
                      </a:r>
                      <a:r>
                        <a:rPr lang="en-US" sz="2000" i="1" noProof="0" dirty="0" err="1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He/She</a:t>
                      </a:r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sells)</a:t>
                      </a:r>
                      <a:endParaRPr lang="es-ES_tradnl" sz="20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478907"/>
              </p:ext>
            </p:extLst>
          </p:nvPr>
        </p:nvGraphicFramePr>
        <p:xfrm>
          <a:off x="6332232" y="2852420"/>
          <a:ext cx="195845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(We sell)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639792"/>
              </p:ext>
            </p:extLst>
          </p:nvPr>
        </p:nvGraphicFramePr>
        <p:xfrm>
          <a:off x="6332232" y="3999210"/>
          <a:ext cx="267175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1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</a:t>
                      </a:r>
                      <a:r>
                        <a:rPr lang="en-US" sz="2400" i="1" baseline="0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all</a:t>
                      </a:r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sell</a:t>
                      </a:r>
                      <a:r>
                        <a:rPr lang="mr-IN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–</a:t>
                      </a:r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Spain)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865564"/>
              </p:ext>
            </p:extLst>
          </p:nvPr>
        </p:nvGraphicFramePr>
        <p:xfrm>
          <a:off x="6332232" y="4958160"/>
          <a:ext cx="267175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1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sell/They sell)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737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-IR Verb Endings </a:t>
            </a:r>
            <a:endParaRPr lang="es-ES_tradnl" sz="40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verbos -IR</a:t>
            </a:r>
            <a:endParaRPr lang="es-ES_tradnl" sz="5000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51337"/>
              </p:ext>
            </p:extLst>
          </p:nvPr>
        </p:nvGraphicFramePr>
        <p:xfrm>
          <a:off x="1" y="1830874"/>
          <a:ext cx="9143998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0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3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5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Tú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./</a:t>
                      </a:r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Él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/Ella</a:t>
                      </a: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kern="120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Uds./Ellos/Ellas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1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4684066"/>
              </p:ext>
            </p:extLst>
          </p:nvPr>
        </p:nvGraphicFramePr>
        <p:xfrm>
          <a:off x="1560384" y="2327901"/>
          <a:ext cx="2247421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500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-</a:t>
                      </a:r>
                      <a:r>
                        <a:rPr lang="en-US" sz="500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o</a:t>
                      </a:r>
                      <a:endParaRPr lang="es-ES_tradnl" sz="50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570335"/>
              </p:ext>
            </p:extLst>
          </p:nvPr>
        </p:nvGraphicFramePr>
        <p:xfrm>
          <a:off x="1560384" y="3505200"/>
          <a:ext cx="2136092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6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50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-</a:t>
                      </a:r>
                      <a:r>
                        <a:rPr lang="en-US" sz="50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es</a:t>
                      </a:r>
                      <a:endParaRPr lang="es-ES_tradnl" sz="50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202599"/>
              </p:ext>
            </p:extLst>
          </p:nvPr>
        </p:nvGraphicFramePr>
        <p:xfrm>
          <a:off x="1560384" y="4495800"/>
          <a:ext cx="2247421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5000" i="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-</a:t>
                      </a:r>
                      <a:r>
                        <a:rPr lang="es-ES_tradnl" sz="5000" i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</a:t>
                      </a:r>
                      <a:r>
                        <a:rPr lang="es-ES_tradnl" sz="5000" i="0" baseline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endParaRPr lang="es-ES_tradnl" sz="5000" i="0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033080"/>
              </p:ext>
            </p:extLst>
          </p:nvPr>
        </p:nvGraphicFramePr>
        <p:xfrm>
          <a:off x="6332232" y="2327901"/>
          <a:ext cx="2577070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4334">
                <a:tc>
                  <a:txBody>
                    <a:bodyPr/>
                    <a:lstStyle/>
                    <a:p>
                      <a:r>
                        <a:rPr lang="en-US" sz="50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-</a:t>
                      </a:r>
                      <a:r>
                        <a:rPr lang="en-US" sz="5000" i="0" noProof="0" dirty="0" err="1">
                          <a:solidFill>
                            <a:srgbClr val="604A7B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i</a:t>
                      </a:r>
                      <a:r>
                        <a:rPr lang="en-US" sz="50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mos</a:t>
                      </a:r>
                      <a:r>
                        <a:rPr lang="en-US" sz="3200" i="0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597860"/>
              </p:ext>
            </p:extLst>
          </p:nvPr>
        </p:nvGraphicFramePr>
        <p:xfrm>
          <a:off x="6332232" y="3505200"/>
          <a:ext cx="2305601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7173">
                <a:tc>
                  <a:txBody>
                    <a:bodyPr/>
                    <a:lstStyle/>
                    <a:p>
                      <a:r>
                        <a:rPr lang="en-US" sz="50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-</a:t>
                      </a:r>
                      <a:r>
                        <a:rPr lang="en-US" sz="5000" i="0" noProof="0" dirty="0" err="1">
                          <a:solidFill>
                            <a:schemeClr val="accent4">
                              <a:lumMod val="7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í</a:t>
                      </a:r>
                      <a:r>
                        <a:rPr lang="en-US" sz="50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</a:t>
                      </a:r>
                      <a:endParaRPr lang="es-ES_tradnl" sz="50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877886"/>
              </p:ext>
            </p:extLst>
          </p:nvPr>
        </p:nvGraphicFramePr>
        <p:xfrm>
          <a:off x="6332232" y="4495800"/>
          <a:ext cx="2190510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0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-</a:t>
                      </a:r>
                      <a:r>
                        <a:rPr lang="en-US" sz="5000" i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en</a:t>
                      </a:r>
                      <a:endParaRPr lang="es-ES_tradnl" sz="50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512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Compart</a:t>
            </a:r>
            <a:r>
              <a:rPr lang="en-US" sz="4000" dirty="0" err="1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ir</a:t>
            </a:r>
            <a:r>
              <a:rPr lang="en-US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= To share:</a:t>
            </a:r>
          </a:p>
          <a:p>
            <a:pPr algn="l"/>
            <a:endParaRPr lang="en-US" sz="40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l"/>
            <a:endParaRPr lang="es-ES_tradnl" sz="40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verbo Compart</a:t>
            </a:r>
            <a:r>
              <a:rPr lang="es-ES_tradnl" sz="5000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ir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347748"/>
              </p:ext>
            </p:extLst>
          </p:nvPr>
        </p:nvGraphicFramePr>
        <p:xfrm>
          <a:off x="1" y="1830874"/>
          <a:ext cx="9143998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0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3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5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Tú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./</a:t>
                      </a:r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Él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/Ella</a:t>
                      </a: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kern="120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Uds./Ellos/Ellas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1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159305"/>
              </p:ext>
            </p:extLst>
          </p:nvPr>
        </p:nvGraphicFramePr>
        <p:xfrm>
          <a:off x="1560384" y="2327901"/>
          <a:ext cx="224742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compart</a:t>
                      </a:r>
                      <a:r>
                        <a:rPr lang="en-US" sz="32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o</a:t>
                      </a:r>
                      <a:endParaRPr lang="es-ES_tradnl" sz="22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67622"/>
              </p:ext>
            </p:extLst>
          </p:nvPr>
        </p:nvGraphicFramePr>
        <p:xfrm>
          <a:off x="1560384" y="3505200"/>
          <a:ext cx="213609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6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compart</a:t>
                      </a:r>
                      <a:r>
                        <a:rPr lang="en-US" sz="32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es</a:t>
                      </a:r>
                      <a:endParaRPr lang="es-ES_tradnl" sz="22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68869"/>
              </p:ext>
            </p:extLst>
          </p:nvPr>
        </p:nvGraphicFramePr>
        <p:xfrm>
          <a:off x="1560384" y="4495800"/>
          <a:ext cx="2247421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baseline="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compart</a:t>
                      </a:r>
                      <a:r>
                        <a:rPr lang="es-ES_tradnl" sz="3200" i="0" baseline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</a:t>
                      </a:r>
                      <a:r>
                        <a:rPr lang="es-ES_tradnl" sz="3200" i="0" baseline="0" noProof="0" dirty="0">
                          <a:solidFill>
                            <a:srgbClr val="595959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endParaRPr lang="es-ES_tradnl" sz="3200" i="0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983599"/>
              </p:ext>
            </p:extLst>
          </p:nvPr>
        </p:nvGraphicFramePr>
        <p:xfrm>
          <a:off x="6332232" y="2327901"/>
          <a:ext cx="2577070" cy="624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4334">
                <a:tc>
                  <a:txBody>
                    <a:bodyPr/>
                    <a:lstStyle/>
                    <a:p>
                      <a:r>
                        <a:rPr lang="en-US" sz="3200" i="0" baseline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compart</a:t>
                      </a:r>
                      <a:r>
                        <a:rPr lang="en-US" sz="3200" i="0" baseline="0" noProof="0" dirty="0" err="1">
                          <a:solidFill>
                            <a:srgbClr val="604A7B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i</a:t>
                      </a:r>
                      <a:r>
                        <a:rPr lang="en-US" sz="3200" i="0" baseline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mos</a:t>
                      </a:r>
                      <a:r>
                        <a:rPr lang="en-US" sz="3200" i="0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 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203075"/>
              </p:ext>
            </p:extLst>
          </p:nvPr>
        </p:nvGraphicFramePr>
        <p:xfrm>
          <a:off x="6332232" y="3505200"/>
          <a:ext cx="230560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7173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compart</a:t>
                      </a:r>
                      <a:r>
                        <a:rPr lang="en-US" sz="3200" i="0" noProof="0" dirty="0" err="1">
                          <a:solidFill>
                            <a:srgbClr val="604A7B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í</a:t>
                      </a:r>
                      <a:r>
                        <a:rPr lang="en-US" sz="32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</a:t>
                      </a:r>
                      <a:endParaRPr lang="es-ES_tradnl" sz="22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474274"/>
              </p:ext>
            </p:extLst>
          </p:nvPr>
        </p:nvGraphicFramePr>
        <p:xfrm>
          <a:off x="6332232" y="4495800"/>
          <a:ext cx="219051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compart</a:t>
                      </a:r>
                      <a:r>
                        <a:rPr lang="en-US" sz="32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en</a:t>
                      </a:r>
                      <a:endParaRPr lang="es-ES_tradnl" sz="22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210760"/>
              </p:ext>
            </p:extLst>
          </p:nvPr>
        </p:nvGraphicFramePr>
        <p:xfrm>
          <a:off x="2017584" y="2852420"/>
          <a:ext cx="160871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8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(I</a:t>
                      </a:r>
                      <a:r>
                        <a:rPr lang="en-US" sz="2400" i="1" baseline="0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share</a:t>
                      </a:r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709585"/>
              </p:ext>
            </p:extLst>
          </p:nvPr>
        </p:nvGraphicFramePr>
        <p:xfrm>
          <a:off x="2017584" y="3962400"/>
          <a:ext cx="195845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share)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190135"/>
              </p:ext>
            </p:extLst>
          </p:nvPr>
        </p:nvGraphicFramePr>
        <p:xfrm>
          <a:off x="2017584" y="4937439"/>
          <a:ext cx="1958459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share/</a:t>
                      </a:r>
                      <a:r>
                        <a:rPr lang="en-US" sz="2000" i="1" noProof="0" dirty="0" err="1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He/She</a:t>
                      </a:r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shares)</a:t>
                      </a:r>
                      <a:endParaRPr lang="es-ES_tradnl" sz="20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948826"/>
              </p:ext>
            </p:extLst>
          </p:nvPr>
        </p:nvGraphicFramePr>
        <p:xfrm>
          <a:off x="6332232" y="2852420"/>
          <a:ext cx="195845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(We share)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190753"/>
              </p:ext>
            </p:extLst>
          </p:nvPr>
        </p:nvGraphicFramePr>
        <p:xfrm>
          <a:off x="6332232" y="3999210"/>
          <a:ext cx="267175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1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You</a:t>
                      </a:r>
                      <a:r>
                        <a:rPr lang="en-US" sz="2000" i="1" baseline="0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all</a:t>
                      </a:r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share</a:t>
                      </a:r>
                      <a:r>
                        <a:rPr lang="mr-IN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–</a:t>
                      </a:r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Spain</a:t>
                      </a:r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689249"/>
              </p:ext>
            </p:extLst>
          </p:nvPr>
        </p:nvGraphicFramePr>
        <p:xfrm>
          <a:off x="6332232" y="4958160"/>
          <a:ext cx="2671756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1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share/They share)</a:t>
                      </a:r>
                      <a:endParaRPr lang="es-ES_tradnl" sz="20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2557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</a:t>
            </a:r>
            <a:r>
              <a:rPr lang="en-US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mr-IN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See:</a:t>
            </a:r>
          </a:p>
          <a:p>
            <a:pPr algn="l"/>
            <a:endParaRPr lang="en-US" sz="4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l"/>
            <a:endParaRPr lang="es-ES_tradnl" sz="4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verbo </a:t>
            </a:r>
            <a:r>
              <a:rPr lang="es-ES_tradnl" sz="5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676576"/>
              </p:ext>
            </p:extLst>
          </p:nvPr>
        </p:nvGraphicFramePr>
        <p:xfrm>
          <a:off x="1" y="1830874"/>
          <a:ext cx="9143998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0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3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5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rgbClr val="17375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5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Tú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./</a:t>
                      </a:r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Él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/Ella</a:t>
                      </a: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E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kern="120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Uds./Ellos/Ellas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1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E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895604"/>
              </p:ext>
            </p:extLst>
          </p:nvPr>
        </p:nvGraphicFramePr>
        <p:xfrm>
          <a:off x="1560384" y="2327901"/>
          <a:ext cx="224742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</a:t>
                      </a:r>
                      <a:r>
                        <a:rPr lang="en-US" sz="32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</a:t>
                      </a:r>
                      <a:r>
                        <a:rPr lang="en-US" sz="3200" i="0" noProof="0" dirty="0" err="1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o</a:t>
                      </a:r>
                      <a:endParaRPr lang="es-ES_tradnl" sz="2200" i="1" noProof="0" dirty="0">
                        <a:solidFill>
                          <a:srgbClr val="3366FF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787323"/>
              </p:ext>
            </p:extLst>
          </p:nvPr>
        </p:nvGraphicFramePr>
        <p:xfrm>
          <a:off x="1560384" y="3505200"/>
          <a:ext cx="213609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6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ves</a:t>
                      </a:r>
                      <a:r>
                        <a:rPr lang="en-US" sz="3200" i="0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273970"/>
              </p:ext>
            </p:extLst>
          </p:nvPr>
        </p:nvGraphicFramePr>
        <p:xfrm>
          <a:off x="1560384" y="4495800"/>
          <a:ext cx="1121203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1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ve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967787"/>
              </p:ext>
            </p:extLst>
          </p:nvPr>
        </p:nvGraphicFramePr>
        <p:xfrm>
          <a:off x="6332232" y="2327901"/>
          <a:ext cx="2577070" cy="624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4334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vemos</a:t>
                      </a:r>
                      <a:r>
                        <a:rPr lang="en-US" sz="3200" i="0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458344"/>
              </p:ext>
            </p:extLst>
          </p:nvPr>
        </p:nvGraphicFramePr>
        <p:xfrm>
          <a:off x="6332232" y="3505200"/>
          <a:ext cx="230560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7173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veis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279362"/>
              </p:ext>
            </p:extLst>
          </p:nvPr>
        </p:nvGraphicFramePr>
        <p:xfrm>
          <a:off x="6332232" y="4495800"/>
          <a:ext cx="219051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ven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048959"/>
              </p:ext>
            </p:extLst>
          </p:nvPr>
        </p:nvGraphicFramePr>
        <p:xfrm>
          <a:off x="1891632" y="2852420"/>
          <a:ext cx="2415658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5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(I see)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455427"/>
              </p:ext>
            </p:extLst>
          </p:nvPr>
        </p:nvGraphicFramePr>
        <p:xfrm>
          <a:off x="1560384" y="3962400"/>
          <a:ext cx="258407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4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see)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326145"/>
              </p:ext>
            </p:extLst>
          </p:nvPr>
        </p:nvGraphicFramePr>
        <p:xfrm>
          <a:off x="1560384" y="4911038"/>
          <a:ext cx="2415659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56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see/</a:t>
                      </a:r>
                      <a:r>
                        <a:rPr lang="en-US" sz="2400" i="1" noProof="0" dirty="0" err="1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He/She</a:t>
                      </a:r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sees)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658651"/>
              </p:ext>
            </p:extLst>
          </p:nvPr>
        </p:nvGraphicFramePr>
        <p:xfrm>
          <a:off x="6332232" y="2852420"/>
          <a:ext cx="2811767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7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(We see)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760984"/>
              </p:ext>
            </p:extLst>
          </p:nvPr>
        </p:nvGraphicFramePr>
        <p:xfrm>
          <a:off x="6332232" y="3999210"/>
          <a:ext cx="267175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1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You</a:t>
                      </a:r>
                      <a:r>
                        <a:rPr lang="en-US" sz="2000" i="1" baseline="0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all</a:t>
                      </a:r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see</a:t>
                      </a:r>
                      <a:r>
                        <a:rPr lang="mr-IN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–</a:t>
                      </a:r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Spain</a:t>
                      </a:r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021266"/>
              </p:ext>
            </p:extLst>
          </p:nvPr>
        </p:nvGraphicFramePr>
        <p:xfrm>
          <a:off x="6324600" y="4993372"/>
          <a:ext cx="267175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1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(You/they see)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9080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715001"/>
          </a:xfrm>
        </p:spPr>
        <p:txBody>
          <a:bodyPr>
            <a:normAutofit fontScale="92500"/>
          </a:bodyPr>
          <a:lstStyle/>
          <a:p>
            <a:pPr marL="514350" indent="-514350" algn="l" defTabSz="914400">
              <a:lnSpc>
                <a:spcPct val="200000"/>
              </a:lnSpc>
              <a:spcBef>
                <a:spcPts val="0"/>
              </a:spcBef>
              <a:buAutoNum type="arabicPeriod"/>
              <a:defRPr/>
            </a:pPr>
            <a:r>
              <a:rPr lang="es-ES_tradnl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 _____________ (comer) manzanas.  </a:t>
            </a:r>
          </a:p>
          <a:p>
            <a:pPr marL="514350" marR="0" lvl="0" indent="-514350" algn="l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AutoNum type="arabicPeriod"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 chica  ________(beber) leche.</a:t>
            </a:r>
          </a:p>
          <a:p>
            <a:pPr marL="457200" lvl="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3. Tú </a:t>
            </a:r>
            <a:r>
              <a:rPr lang="es-ES_tradnl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_________ (escribir) en el cuaderno.</a:t>
            </a:r>
          </a:p>
          <a:p>
            <a:pPr marL="45720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4. Nosotros ___________ (correr) en el gimnasio.</a:t>
            </a:r>
          </a:p>
          <a:p>
            <a:pPr marL="457200" lvl="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5. Los chicos____________ (compartir) una pizza. </a:t>
            </a:r>
          </a:p>
          <a:p>
            <a:pPr marL="457200" lvl="0" indent="-457200" algn="l" defTabSz="914400">
              <a:lnSpc>
                <a:spcPct val="150000"/>
              </a:lnSpc>
              <a:spcBef>
                <a:spcPts val="0"/>
              </a:spcBef>
              <a:defRPr/>
            </a:pPr>
            <a:endParaRPr lang="es-ES_tradnl" sz="34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22556" y="1455782"/>
            <a:ext cx="1207046" cy="63309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como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19400" y="2438400"/>
            <a:ext cx="1207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bebe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19200" y="3429000"/>
            <a:ext cx="15013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escribes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90800" y="4419600"/>
            <a:ext cx="1659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corremos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19400" y="5410200"/>
            <a:ext cx="1843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comparten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954736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>
            <a:normAutofit/>
          </a:bodyPr>
          <a:lstStyle/>
          <a:p>
            <a:r>
              <a:rPr lang="es-ES_tradnl" sz="4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4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4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</a:t>
            </a:r>
            <a:r>
              <a:rPr lang="es-ES_tradnl" sz="4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48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Hacer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3</a:t>
            </a:r>
          </a:p>
        </p:txBody>
      </p:sp>
    </p:spTree>
    <p:extLst>
      <p:ext uri="{BB962C8B-B14F-4D97-AF65-F5344CB8AC3E}">
        <p14:creationId xmlns:p14="http://schemas.microsoft.com/office/powerpoint/2010/main" val="3169409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1887</TotalTime>
  <Words>736</Words>
  <Application>Microsoft Macintosh PowerPoint</Application>
  <PresentationFormat>On-screen Show (4:3)</PresentationFormat>
  <Paragraphs>203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Franklin Gothic Medium</vt:lpstr>
      <vt:lpstr>Wingdings</vt:lpstr>
      <vt:lpstr>Office Theme</vt:lpstr>
      <vt:lpstr>Unidad 3</vt:lpstr>
      <vt:lpstr>How to form </vt:lpstr>
      <vt:lpstr>Los verbos -ER</vt:lpstr>
      <vt:lpstr>El verbo Vender</vt:lpstr>
      <vt:lpstr>Los verbos -IR</vt:lpstr>
      <vt:lpstr>El verbo Compartir</vt:lpstr>
      <vt:lpstr>El verbo Ver</vt:lpstr>
      <vt:lpstr>Prueba de práctica</vt:lpstr>
      <vt:lpstr>Unidad 3</vt:lpstr>
      <vt:lpstr>How to form </vt:lpstr>
      <vt:lpstr>El verbo Hacer</vt:lpstr>
      <vt:lpstr>Phrases with Hacer</vt:lpstr>
      <vt:lpstr>Prueba de práctica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Preliminar</dc:title>
  <dc:creator>Kristen Cross</dc:creator>
  <cp:lastModifiedBy>Kristen Cross</cp:lastModifiedBy>
  <cp:revision>118</cp:revision>
  <cp:lastPrinted>2019-08-05T19:14:20Z</cp:lastPrinted>
  <dcterms:created xsi:type="dcterms:W3CDTF">2018-07-09T18:49:29Z</dcterms:created>
  <dcterms:modified xsi:type="dcterms:W3CDTF">2019-11-26T15:24:59Z</dcterms:modified>
</cp:coreProperties>
</file>