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2" r:id="rId2"/>
    <p:sldId id="260" r:id="rId3"/>
    <p:sldId id="298" r:id="rId4"/>
    <p:sldId id="300" r:id="rId5"/>
    <p:sldId id="288" r:id="rId6"/>
    <p:sldId id="295" r:id="rId7"/>
    <p:sldId id="296" r:id="rId8"/>
    <p:sldId id="289" r:id="rId9"/>
    <p:sldId id="285" r:id="rId10"/>
    <p:sldId id="272" r:id="rId11"/>
    <p:sldId id="290" r:id="rId12"/>
    <p:sldId id="299" r:id="rId13"/>
    <p:sldId id="297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BBDD2"/>
    <a:srgbClr val="BDFEB7"/>
    <a:srgbClr val="344834"/>
    <a:srgbClr val="547553"/>
    <a:srgbClr val="70A06F"/>
    <a:srgbClr val="B1FEAD"/>
    <a:srgbClr val="1A2B1B"/>
    <a:srgbClr val="487D4A"/>
    <a:srgbClr val="8FFF90"/>
    <a:srgbClr val="FC00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13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536BA-6E54-BF49-A48F-FF6266A6B0F7}" type="datetime1">
              <a:rPr lang="en-US" smtClean="0"/>
              <a:t>11/2/18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2 - The Verb Estar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CB324-AE0A-6847-8E6B-FE78F9B6F65B}" type="datetime1">
              <a:rPr lang="en-US" smtClean="0"/>
              <a:t>11/2/18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2 - The Verb Estar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Unidad 2 - The Verb Estar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Unidad 2 - The Verb Estar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Unidad 2 - The Verb Estar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Unidad 2 - The Verb Estar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A12E-A26E-3044-B58C-A83D4A2360C9}" type="datetime1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A2C93-C220-3C43-A218-F725343D279A}" type="datetime1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86C99-0DAF-DB4D-9007-29D0A3B665A8}" type="datetime1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003B-FAC6-A547-BD80-161C30668759}" type="datetime1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7D10-51FF-3B49-B1CD-B0147E24A485}" type="datetime1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3835-FFE7-3141-80DF-E166581D4160}" type="datetime1">
              <a:rPr lang="en-US" smtClean="0"/>
              <a:t>11/2/18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C335-6B19-0148-9B61-DD0DDC57F6DF}" type="datetime1">
              <a:rPr lang="en-US" smtClean="0"/>
              <a:t>11/2/18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477B-A1AF-7944-8D82-1F25BF84F57B}" type="datetime1">
              <a:rPr lang="en-US" smtClean="0"/>
              <a:t>11/2/18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62103-DFFD-1947-BBF5-881301ABEF63}" type="datetime1">
              <a:rPr lang="en-US" smtClean="0"/>
              <a:t>11/2/18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02BE-4666-2A48-AE1B-8D3FE80F6DA0}" type="datetime1">
              <a:rPr lang="en-US" smtClean="0"/>
              <a:t>11/2/18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DF00-9BA5-0A47-BD85-C4F50BE19FED}" type="datetime1">
              <a:rPr lang="en-US" smtClean="0"/>
              <a:t>11/2/18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31AE-D3B5-9048-BAA5-949F8D917AF6}" type="datetime1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s-ES_tradnl" sz="50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ESTAR</a:t>
            </a:r>
            <a:endParaRPr lang="es-ES_tradnl" sz="5000" i="1" dirty="0" smtClean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40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40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40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ESTAR</a:t>
            </a:r>
            <a:endParaRPr lang="es-ES_tradnl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2</a:t>
            </a:r>
            <a:endParaRPr lang="es-ES_tradnl" sz="7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288925" indent="-288925" algn="l">
              <a:buFont typeface="Arial"/>
              <a:buChar char="•"/>
            </a:pP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Estar is also used with adjectives to say how someone feels at a given moment.</a:t>
            </a:r>
          </a:p>
          <a:p>
            <a:pPr marL="1392238" indent="-457200" algn="l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El maestro está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tranquilo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.</a:t>
            </a:r>
          </a:p>
          <a:p>
            <a:pPr marL="1849438" lvl="1" indent="-457200" algn="l">
              <a:buFont typeface="Arial"/>
              <a:buChar char="•"/>
            </a:pP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(The teacher is calm.)</a:t>
            </a:r>
          </a:p>
          <a:p>
            <a:pPr marL="1392238" indent="-457200" algn="l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Las chicas están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cansadas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.</a:t>
            </a:r>
            <a:endParaRPr lang="en-US" sz="36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1849438" lvl="1" indent="-457200" algn="l">
              <a:buFont typeface="Arial"/>
              <a:buChar char="•"/>
            </a:pP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(The girls are tired.)</a:t>
            </a:r>
            <a:endParaRPr lang="en-US" sz="3600" i="1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 express feelings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618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Adjectives agree in gender and number with the nouns they describe:</a:t>
            </a:r>
          </a:p>
          <a:p>
            <a:pPr marL="969963" indent="-457200" algn="l">
              <a:buFont typeface="Arial"/>
              <a:buChar char="•"/>
            </a:pP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r>
              <a:rPr lang="en-US" sz="3800" dirty="0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os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chic</a:t>
            </a:r>
            <a:r>
              <a:rPr lang="en-US" sz="3800" dirty="0" err="1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os</a:t>
            </a:r>
            <a:r>
              <a:rPr lang="en-US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</a:t>
            </a:r>
            <a:r>
              <a:rPr lang="en-US" sz="3800" dirty="0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án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enojad</a:t>
            </a:r>
            <a:r>
              <a:rPr lang="en-US" sz="3800" dirty="0" err="1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os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  <a:p>
            <a:pPr marL="1427163" lvl="1" indent="-457200" algn="l">
              <a:buFont typeface="Arial"/>
              <a:buChar char="•"/>
            </a:pPr>
            <a:r>
              <a:rPr lang="en-US" sz="38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(The boys are angry.)</a:t>
            </a:r>
          </a:p>
          <a:p>
            <a:pPr marL="969963" indent="-457200" algn="l">
              <a:buFont typeface="Arial"/>
              <a:buChar char="•"/>
            </a:pP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r>
              <a:rPr lang="en-US" sz="3800" dirty="0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maestr</a:t>
            </a:r>
            <a:r>
              <a:rPr lang="en-US" sz="3800" dirty="0" err="1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est</a:t>
            </a:r>
            <a:r>
              <a:rPr lang="en-US" sz="3800" dirty="0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á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ocupad</a:t>
            </a:r>
            <a:r>
              <a:rPr lang="en-US" sz="3800" dirty="0" err="1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n-US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  <a:p>
            <a:pPr marL="1427163" lvl="1" indent="-457200" algn="l">
              <a:buFont typeface="Arial"/>
              <a:buChar char="•"/>
            </a:pPr>
            <a:r>
              <a:rPr lang="en-US" sz="38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(The teacher is busy.)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Agreement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9396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Remember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ESTAR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by:</a:t>
            </a:r>
          </a:p>
          <a:p>
            <a:pPr lvl="1" algn="l">
              <a:defRPr/>
            </a:pPr>
            <a:r>
              <a:rPr lang="en-US" sz="4000" b="1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P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osition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está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enfrente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de la mesa)</a:t>
            </a:r>
          </a:p>
          <a:p>
            <a:pPr lvl="1" algn="l">
              <a:defRPr/>
            </a:pPr>
            <a:r>
              <a:rPr lang="en-US" sz="4000" b="1" dirty="0">
                <a:solidFill>
                  <a:srgbClr val="8EB4E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L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ocation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está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en México)</a:t>
            </a:r>
          </a:p>
          <a:p>
            <a:pPr lvl="1" algn="l">
              <a:defRPr/>
            </a:pPr>
            <a:r>
              <a:rPr lang="en-US" sz="4000" b="1" dirty="0">
                <a:solidFill>
                  <a:srgbClr val="8EB4E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A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ction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(-</a:t>
            </a:r>
            <a:r>
              <a:rPr lang="en-US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ing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form – </a:t>
            </a:r>
            <a:r>
              <a:rPr lang="en-US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estoy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hablando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)</a:t>
            </a:r>
            <a:endParaRPr lang="en-US" b="1" i="1" dirty="0">
              <a:solidFill>
                <a:schemeClr val="tx1"/>
              </a:solidFill>
              <a:latin typeface="Arial" charset="0"/>
              <a:ea typeface="ＭＳ Ｐゴシック" charset="0"/>
            </a:endParaRPr>
          </a:p>
          <a:p>
            <a:pPr lvl="1" algn="l">
              <a:defRPr/>
            </a:pPr>
            <a:r>
              <a:rPr lang="en-US" altLang="ja-JP" sz="4000" b="1" dirty="0">
                <a:solidFill>
                  <a:srgbClr val="8EB4E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C</a:t>
            </a:r>
            <a:r>
              <a:rPr lang="en-US" altLang="ja-JP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ondition</a:t>
            </a:r>
            <a:r>
              <a:rPr lang="en-US" altLang="ja-JP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altLang="ja-JP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altLang="ja-JP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estoy</a:t>
            </a:r>
            <a:r>
              <a:rPr lang="en-US" altLang="ja-JP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altLang="ja-JP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enfermo</a:t>
            </a:r>
            <a:r>
              <a:rPr lang="en-US" altLang="ja-JP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)</a:t>
            </a:r>
          </a:p>
          <a:p>
            <a:pPr lvl="1" algn="l">
              <a:defRPr/>
            </a:pPr>
            <a:r>
              <a:rPr lang="en-US" altLang="ja-JP" sz="4000" b="1" dirty="0">
                <a:solidFill>
                  <a:srgbClr val="8EB4E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E</a:t>
            </a:r>
            <a:r>
              <a:rPr lang="en-US" altLang="ja-JP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ＭＳ Ｐゴシック" charset="0"/>
                <a:cs typeface="Chalkboard"/>
              </a:rPr>
              <a:t>motion</a:t>
            </a:r>
            <a:r>
              <a:rPr lang="en-US" altLang="ja-JP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altLang="ja-JP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altLang="ja-JP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estoy</a:t>
            </a:r>
            <a:r>
              <a:rPr lang="en-US" altLang="ja-JP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altLang="ja-JP" i="1" dirty="0" err="1">
                <a:solidFill>
                  <a:schemeClr val="tx1"/>
                </a:solidFill>
                <a:latin typeface="Arial" charset="0"/>
                <a:ea typeface="ＭＳ Ｐゴシック" charset="0"/>
              </a:rPr>
              <a:t>contento</a:t>
            </a:r>
            <a:r>
              <a:rPr lang="en-US" altLang="ja-JP" i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)</a:t>
            </a:r>
            <a:endParaRPr lang="en-US" altLang="ja-JP" b="1" i="1" dirty="0">
              <a:solidFill>
                <a:schemeClr val="tx1"/>
              </a:solidFill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Ways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remember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Estar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7886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marL="457200" indent="-457200" algn="l">
              <a:buFont typeface="Wingdings" charset="2"/>
              <a:buChar char=""/>
            </a:pP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ESTAR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is best translated as:</a:t>
            </a:r>
          </a:p>
          <a:p>
            <a:pPr marL="914400" lvl="1" indent="-457200" algn="l">
              <a:buFont typeface="Wingdings" charset="2"/>
              <a:buChar char=""/>
            </a:pPr>
            <a:r>
              <a:rPr lang="ja-JP" alt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“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To look</a:t>
            </a:r>
            <a:r>
              <a:rPr lang="ja-JP" alt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”</a:t>
            </a:r>
            <a:endParaRPr lang="en-US" altLang="ja-JP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914400" lvl="1" indent="-457200" algn="l">
              <a:buFont typeface="Wingdings" charset="2"/>
              <a:buChar char=""/>
            </a:pPr>
            <a:r>
              <a:rPr lang="ja-JP" alt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“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To feel</a:t>
            </a:r>
            <a:r>
              <a:rPr lang="ja-JP" alt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”</a:t>
            </a:r>
            <a:endParaRPr lang="en-US" altLang="ja-JP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914400" lvl="1" indent="-457200" algn="l">
              <a:buFont typeface="Wingdings" charset="2"/>
              <a:buChar char=""/>
            </a:pPr>
            <a:r>
              <a:rPr lang="ja-JP" alt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“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To be located</a:t>
            </a:r>
            <a:r>
              <a:rPr lang="ja-JP" alt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”</a:t>
            </a:r>
            <a:endParaRPr lang="en-US" altLang="ja-JP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457200" indent="-457200" algn="l">
              <a:buFont typeface="Wingdings" charset="2"/>
              <a:buChar char=""/>
            </a:pP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How you feel and where you are, that is when you use ESTAR.</a:t>
            </a:r>
          </a:p>
          <a:p>
            <a:pPr marL="457200" indent="-457200" algn="l">
              <a:buFont typeface="Wingdings" charset="2"/>
              <a:buChar char=""/>
            </a:pP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can remember the uses by:</a:t>
            </a:r>
          </a:p>
          <a:p>
            <a:pPr marL="914400" lvl="1" indent="-457200" algn="l">
              <a:buFont typeface="Wingdings" charset="2"/>
              <a:buChar char=""/>
            </a:pPr>
            <a:r>
              <a:rPr lang="en-US" b="1" dirty="0">
                <a:solidFill>
                  <a:srgbClr val="0A85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emporary (temporal)</a:t>
            </a:r>
          </a:p>
          <a:p>
            <a:pPr marL="914400" lvl="1" indent="-457200" algn="l">
              <a:buFont typeface="Wingdings" charset="2"/>
              <a:buChar char=""/>
            </a:pPr>
            <a:r>
              <a:rPr lang="en-US" b="1" dirty="0">
                <a:solidFill>
                  <a:srgbClr val="0A85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ocation  (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ubicaci</a:t>
            </a:r>
            <a:r>
              <a:rPr lang="en-US" altLang="ja-JP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ón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)</a:t>
            </a:r>
          </a:p>
          <a:p>
            <a:pPr marL="914400" lvl="1" indent="-457200" algn="l">
              <a:buFont typeface="Wingdings" charset="2"/>
              <a:buChar char=""/>
            </a:pPr>
            <a:r>
              <a:rPr lang="en-US" altLang="ja-JP" b="1" dirty="0">
                <a:solidFill>
                  <a:srgbClr val="0A85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ondition (</a:t>
            </a:r>
            <a:r>
              <a:rPr lang="en-US" altLang="ja-JP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condición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Ways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remember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Estar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7497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Los chicos _________________ tranquilos.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La casa  ________ al lado de la escuela.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Yo __________ muy cansada.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Nosotros // estar // cerca de // el baño.</a:t>
            </a:r>
          </a:p>
          <a:p>
            <a:pPr marL="457200" marR="0" lvl="0" indent="-457200" algn="l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Jorge // </a:t>
            </a: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star // nervioso.</a:t>
            </a:r>
            <a:endParaRPr lang="es-ES_tradnl" sz="32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12954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están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8141" y="20574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6600CD"/>
                  </a:solidFill>
                </a:ln>
              </a:rPr>
              <a:t>e</a:t>
            </a:r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stá 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9208" y="2837642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n>
                  <a:solidFill>
                    <a:srgbClr val="6600CD"/>
                  </a:solidFill>
                </a:ln>
              </a:rPr>
              <a:t>Estoy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267200"/>
            <a:ext cx="7645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n>
                  <a:solidFill>
                    <a:srgbClr val="6600CD"/>
                  </a:solidFill>
                </a:ln>
              </a:rPr>
              <a:t>Nosotros</a:t>
            </a:r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3200" dirty="0" err="1" smtClean="0">
                <a:ln>
                  <a:solidFill>
                    <a:srgbClr val="6600CD"/>
                  </a:solidFill>
                </a:ln>
              </a:rPr>
              <a:t>estamos</a:t>
            </a:r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3200" dirty="0" err="1" smtClean="0">
                <a:ln>
                  <a:solidFill>
                    <a:srgbClr val="6600CD"/>
                  </a:solidFill>
                </a:ln>
              </a:rPr>
              <a:t>cerca</a:t>
            </a:r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3200" dirty="0" smtClean="0">
                <a:ln>
                  <a:solidFill>
                    <a:srgbClr val="FF0000"/>
                  </a:solidFill>
                </a:ln>
              </a:rPr>
              <a:t>del</a:t>
            </a:r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3200" dirty="0" err="1" smtClean="0">
                <a:ln>
                  <a:solidFill>
                    <a:srgbClr val="6600CD"/>
                  </a:solidFill>
                </a:ln>
              </a:rPr>
              <a:t>baño</a:t>
            </a:r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.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5715000"/>
            <a:ext cx="7645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Jorge está </a:t>
            </a:r>
            <a:r>
              <a:rPr lang="en-US" sz="3200" dirty="0" err="1" smtClean="0">
                <a:ln>
                  <a:solidFill>
                    <a:srgbClr val="6600CD"/>
                  </a:solidFill>
                </a:ln>
              </a:rPr>
              <a:t>nervioso</a:t>
            </a:r>
            <a:r>
              <a:rPr lang="en-US" sz="3200" dirty="0" smtClean="0">
                <a:ln>
                  <a:solidFill>
                    <a:srgbClr val="6600CD"/>
                  </a:solidFill>
                </a:ln>
              </a:rPr>
              <a:t>.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ESTAR</a:t>
            </a:r>
            <a:r>
              <a:rPr lang="mr-IN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Be:</a:t>
            </a:r>
          </a:p>
          <a:p>
            <a:pPr algn="l"/>
            <a:endParaRPr lang="en-US" sz="40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338139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/>
                <a:gridCol w="2650702"/>
                <a:gridCol w="2153695"/>
                <a:gridCol w="288539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224972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err="1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estoy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735339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estás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426766"/>
              </p:ext>
            </p:extLst>
          </p:nvPr>
        </p:nvGraphicFramePr>
        <p:xfrm>
          <a:off x="1560384" y="4495800"/>
          <a:ext cx="224742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/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está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057414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/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estamos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4777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/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estáis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97918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están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90283"/>
              </p:ext>
            </p:extLst>
          </p:nvPr>
        </p:nvGraphicFramePr>
        <p:xfrm>
          <a:off x="2017584" y="2852420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 am)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62669"/>
              </p:ext>
            </p:extLst>
          </p:nvPr>
        </p:nvGraphicFramePr>
        <p:xfrm>
          <a:off x="2017584" y="396240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09055"/>
              </p:ext>
            </p:extLst>
          </p:nvPr>
        </p:nvGraphicFramePr>
        <p:xfrm>
          <a:off x="2017584" y="4876800"/>
          <a:ext cx="195845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are/</a:t>
                      </a:r>
                      <a:r>
                        <a:rPr lang="en-US" sz="2400" i="1" noProof="0" dirty="0" err="1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is)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4702"/>
              </p:ext>
            </p:extLst>
          </p:nvPr>
        </p:nvGraphicFramePr>
        <p:xfrm>
          <a:off x="6332232" y="285242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817985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are</a:t>
                      </a:r>
                      <a:r>
                        <a:rPr lang="mr-IN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227547"/>
              </p:ext>
            </p:extLst>
          </p:nvPr>
        </p:nvGraphicFramePr>
        <p:xfrm>
          <a:off x="6332232" y="495816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all/They are)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370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Accent marks when using the verb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estar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are important!</a:t>
            </a:r>
          </a:p>
          <a:p>
            <a:pPr marL="457200" indent="-457200" algn="l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accent marks change the pronunciation of the words but in the case of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estás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está, they also change the meaning.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Estas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means “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these”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esta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mean “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this”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Accent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marks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6573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Accent marks 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matter!</a:t>
            </a:r>
          </a:p>
          <a:p>
            <a:pPr algn="l"/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¿Como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esta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papa?</a:t>
            </a:r>
          </a:p>
          <a:p>
            <a:pPr algn="l"/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 I eat this potato?</a:t>
            </a:r>
          </a:p>
          <a:p>
            <a:pPr algn="l"/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ómo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está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papá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</a:p>
          <a:p>
            <a:pPr algn="l"/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is dad?</a:t>
            </a: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Accent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marks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7763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Just like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ser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, 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he verb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estar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also means “to be”, however it is used to indicate:</a:t>
            </a:r>
          </a:p>
          <a:p>
            <a:pPr marL="1203325" indent="-579438" algn="l">
              <a:lnSpc>
                <a:spcPct val="90000"/>
              </a:lnSpc>
              <a:buAutoNum type="arabicPeriod"/>
            </a:pPr>
            <a:r>
              <a:rPr lang="en-US" sz="3600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emporary</a:t>
            </a:r>
          </a:p>
          <a:p>
            <a:pPr marL="1203325" indent="-579438" algn="l">
              <a:lnSpc>
                <a:spcPct val="90000"/>
              </a:lnSpc>
              <a:buAutoNum type="arabicPeriod"/>
            </a:pPr>
            <a:r>
              <a:rPr lang="en-US" sz="3600" dirty="0" smtClean="0">
                <a:solidFill>
                  <a:srgbClr val="558ED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ocation*</a:t>
            </a:r>
            <a:endParaRPr lang="en-US" sz="36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1203325" indent="-579438" algn="l">
              <a:lnSpc>
                <a:spcPct val="90000"/>
              </a:lnSpc>
              <a:buAutoNum type="arabicPeriod"/>
            </a:pPr>
            <a:r>
              <a:rPr lang="en-US" sz="3600" dirty="0">
                <a:solidFill>
                  <a:srgbClr val="558ED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ondition/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Emotions*</a:t>
            </a:r>
          </a:p>
          <a:p>
            <a:pPr marL="1203325" indent="-579438" algn="l">
              <a:lnSpc>
                <a:spcPct val="90000"/>
              </a:lnSpc>
              <a:buAutoNum type="arabicPeriod"/>
            </a:pPr>
            <a:endParaRPr lang="en-US" sz="36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ESTAR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7373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marL="800100" indent="-565150" algn="l">
              <a:lnSpc>
                <a:spcPct val="90000"/>
              </a:lnSpc>
              <a:buAutoNum type="arabicPeriod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Location </a:t>
            </a:r>
            <a:r>
              <a:rPr lang="mr-IN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“To be located”:</a:t>
            </a:r>
          </a:p>
          <a:p>
            <a:pPr marL="1604963" indent="-290513" algn="l">
              <a:lnSpc>
                <a:spcPct val="90000"/>
              </a:lnSpc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Pedro está en la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cafetería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</a:p>
          <a:p>
            <a:pPr marL="2062163" lvl="1" indent="-290513" algn="l">
              <a:lnSpc>
                <a:spcPct val="90000"/>
              </a:lnSpc>
              <a:buFont typeface="Arial"/>
              <a:buChar char="•"/>
            </a:pPr>
            <a:r>
              <a:rPr lang="en-US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Pedro is in the </a:t>
            </a:r>
            <a:r>
              <a:rPr lang="en-US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caferteria</a:t>
            </a:r>
            <a:r>
              <a:rPr lang="en-US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 </a:t>
            </a:r>
          </a:p>
          <a:p>
            <a:pPr marL="1604963" indent="-290513" algn="l">
              <a:lnSpc>
                <a:spcPct val="90000"/>
              </a:lnSpc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escuela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está en Worcester. </a:t>
            </a:r>
          </a:p>
          <a:p>
            <a:pPr marL="2062163" lvl="1" indent="-290513" algn="l">
              <a:lnSpc>
                <a:spcPct val="90000"/>
              </a:lnSpc>
              <a:buFont typeface="Arial"/>
              <a:buChar char="•"/>
            </a:pPr>
            <a:r>
              <a:rPr lang="en-US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The school is in Worcester.</a:t>
            </a:r>
          </a:p>
          <a:p>
            <a:pPr marL="1604963" indent="-290513" algn="l">
              <a:lnSpc>
                <a:spcPct val="90000"/>
              </a:lnSpc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El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volcán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Arenal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está en Costa Rica. </a:t>
            </a:r>
          </a:p>
          <a:p>
            <a:pPr marL="2062163" lvl="1" indent="-290513" algn="l">
              <a:lnSpc>
                <a:spcPct val="90000"/>
              </a:lnSpc>
              <a:buFont typeface="Arial"/>
              <a:buChar char="•"/>
            </a:pPr>
            <a:r>
              <a:rPr lang="en-US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The </a:t>
            </a:r>
            <a:r>
              <a:rPr lang="en-US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Arenal</a:t>
            </a:r>
            <a:r>
              <a:rPr lang="en-US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volcano is in Costa Rica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  <a:endParaRPr lang="en-US" i="1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ESTAR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2678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s-ES_tradnl" sz="43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Use estar </a:t>
            </a:r>
            <a:r>
              <a:rPr lang="es-ES_tradnl" sz="43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with</a:t>
            </a:r>
            <a:r>
              <a:rPr lang="es-ES_tradnl" sz="43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43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following</a:t>
            </a:r>
            <a:r>
              <a:rPr lang="es-ES_tradnl" sz="43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43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words</a:t>
            </a:r>
            <a:r>
              <a:rPr lang="es-ES_tradnl" sz="43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of </a:t>
            </a:r>
            <a:r>
              <a:rPr lang="es-ES_tradnl" sz="43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locations</a:t>
            </a:r>
            <a:r>
              <a:rPr lang="es-ES_tradnl" sz="43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:</a:t>
            </a:r>
          </a:p>
          <a:p>
            <a:pPr marL="1604963" indent="-290513" algn="l"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 lado (de) =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Next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endParaRPr lang="es-ES_tradnl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04963" indent="-290513" algn="l"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debajo (de) =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Underneath</a:t>
            </a:r>
            <a:endParaRPr lang="es-ES_tradnl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04963" indent="-290513" algn="l"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dentro (de) =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Inside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(of)</a:t>
            </a:r>
          </a:p>
          <a:p>
            <a:pPr marL="1604963" indent="-290513" algn="l"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encima (de) =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On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top (of</a:t>
            </a:r>
            <a:r>
              <a:rPr lang="es-ES_tradnl" sz="40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</a:t>
            </a:r>
          </a:p>
          <a:p>
            <a:pPr marL="1604963" indent="-290513" algn="l">
              <a:spcBef>
                <a:spcPts val="0"/>
              </a:spcBef>
              <a:buFont typeface="Arial"/>
              <a:buChar char="•"/>
              <a:defRPr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cerca (de) =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near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</a:t>
            </a:r>
          </a:p>
          <a:p>
            <a:pPr marL="1604963" indent="-290513" algn="l">
              <a:buFont typeface="Arial"/>
              <a:buChar char="•"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delante (de) = in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front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(of)</a:t>
            </a:r>
          </a:p>
          <a:p>
            <a:pPr marL="1604963" indent="-290513" algn="l">
              <a:spcBef>
                <a:spcPts val="0"/>
              </a:spcBef>
              <a:buFont typeface="Arial"/>
              <a:buChar char="•"/>
              <a:defRPr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detrás (de) =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behind</a:t>
            </a:r>
            <a:endParaRPr lang="es-ES_tradnl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604963" indent="-290513" algn="l">
              <a:spcBef>
                <a:spcPts val="0"/>
              </a:spcBef>
              <a:buFont typeface="Arial"/>
              <a:buChar char="•"/>
              <a:defRPr/>
            </a:pP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lejos (de) = 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far</a:t>
            </a:r>
            <a:r>
              <a:rPr lang="es-ES_tradnl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(</a:t>
            </a:r>
            <a:r>
              <a:rPr lang="es-ES_tradnl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from</a:t>
            </a:r>
            <a:r>
              <a:rPr lang="es-ES_tradnl" sz="40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</a:t>
            </a:r>
            <a:endParaRPr lang="es-ES_tradnl" sz="3800" dirty="0" smtClean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algn="l"/>
            <a:endParaRPr lang="es-ES_tradnl" sz="38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Location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6958" y="40993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3365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Use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word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de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after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location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word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when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a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specific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location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is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mentioned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.</a:t>
            </a:r>
          </a:p>
          <a:p>
            <a:pPr marL="457200" indent="-457200" algn="l">
              <a:buFont typeface="Arial"/>
              <a:buChar char="•"/>
            </a:pP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When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de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is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followed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by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word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el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,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they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combine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to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form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contraction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8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del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. </a:t>
            </a:r>
          </a:p>
          <a:p>
            <a:pPr marL="457200" indent="-457200" algn="l">
              <a:buFont typeface="Arial"/>
              <a:buChar char="•"/>
            </a:pPr>
            <a:r>
              <a:rPr lang="es-ES_tradnl" sz="3800" dirty="0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De + el = del</a:t>
            </a:r>
          </a:p>
          <a:p>
            <a:pPr marL="1314450" indent="-288925" algn="l" defTabSz="222250">
              <a:buFont typeface="Arial"/>
              <a:buChar char="•"/>
            </a:pP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La tiza está encima </a:t>
            </a:r>
            <a:r>
              <a:rPr lang="es-ES_tradnl" sz="3800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del</a:t>
            </a:r>
            <a:r>
              <a:rPr lang="es-ES_tradnl" sz="3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borrador. </a:t>
            </a:r>
          </a:p>
          <a:p>
            <a:pPr marL="1771650" lvl="1" indent="-288925" algn="l" defTabSz="222250">
              <a:buFont typeface="Arial"/>
              <a:buChar char="•"/>
            </a:pPr>
            <a:r>
              <a:rPr lang="es-ES_tradnl" sz="3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(</a:t>
            </a:r>
            <a:r>
              <a:rPr lang="es-ES_tradnl" sz="3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chalk</a:t>
            </a:r>
            <a:r>
              <a:rPr lang="es-ES_tradnl" sz="3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is</a:t>
            </a:r>
            <a:r>
              <a:rPr lang="es-ES_tradnl" sz="3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on</a:t>
            </a:r>
            <a:r>
              <a:rPr lang="es-ES_tradnl" sz="3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top of </a:t>
            </a:r>
            <a:r>
              <a:rPr lang="es-ES_tradnl" sz="3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eraser</a:t>
            </a:r>
            <a:r>
              <a:rPr lang="es-ES_tradnl" sz="3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.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)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</a:p>
          <a:p>
            <a:pPr marL="1314450" indent="-288925" algn="l" defTabSz="222250">
              <a:buFont typeface="Arial"/>
              <a:buChar char="•"/>
            </a:pP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La biblioteca está al lado </a:t>
            </a:r>
            <a:r>
              <a:rPr lang="es-ES_tradnl" sz="3800" dirty="0" smtClean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de la </a:t>
            </a:r>
            <a:r>
              <a:rPr lang="es-ES_tradnl" sz="38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cafetería.</a:t>
            </a:r>
          </a:p>
          <a:p>
            <a:pPr marL="1771650" lvl="1" indent="-288925" algn="l" defTabSz="222250">
              <a:buFont typeface="Arial"/>
              <a:buChar char="•"/>
            </a:pP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(</a:t>
            </a:r>
            <a:r>
              <a:rPr lang="es-ES_tradnl" sz="3400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library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is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next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to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s-ES_tradnl" sz="3400" i="1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cafeteria</a:t>
            </a:r>
            <a:r>
              <a:rPr lang="es-ES_tradnl" sz="34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.)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Location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6958" y="40993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890908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marL="1203325" indent="-1038225" algn="l" defTabSz="-296863">
              <a:lnSpc>
                <a:spcPct val="90000"/>
              </a:lnSpc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2. Feelings/Emotions = “To feel/to look”: </a:t>
            </a:r>
          </a:p>
          <a:p>
            <a:pPr marL="1203325" indent="-1038225" algn="l" defTabSz="-296863">
              <a:lnSpc>
                <a:spcPct val="90000"/>
              </a:lnSpc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How people feel:</a:t>
            </a:r>
          </a:p>
          <a:p>
            <a:pPr marL="1203325" indent="-579438" algn="l">
              <a:lnSpc>
                <a:spcPct val="90000"/>
              </a:lnSpc>
              <a:buFont typeface="Arial"/>
              <a:buChar char="•"/>
            </a:pP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Estoy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cansado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 </a:t>
            </a:r>
          </a:p>
          <a:p>
            <a:pPr marL="1660525" lvl="1" indent="-579438" algn="l">
              <a:lnSpc>
                <a:spcPct val="90000"/>
              </a:lnSpc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(I’m tired)</a:t>
            </a:r>
          </a:p>
          <a:p>
            <a:pPr marL="1203325" indent="-579438" algn="l">
              <a:lnSpc>
                <a:spcPct val="90000"/>
              </a:lnSpc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La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chica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está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triste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 </a:t>
            </a:r>
          </a:p>
          <a:p>
            <a:pPr marL="1660525" lvl="1" indent="-579438" algn="l">
              <a:lnSpc>
                <a:spcPct val="90000"/>
              </a:lnSpc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(The girl is sad)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ESTAR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503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685</Words>
  <Application>Microsoft Macintosh PowerPoint</Application>
  <PresentationFormat>On-screen Show (4:3)</PresentationFormat>
  <Paragraphs>125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Unidad 2</vt:lpstr>
      <vt:lpstr>El verbo ESTAR</vt:lpstr>
      <vt:lpstr>Accent marks</vt:lpstr>
      <vt:lpstr>Accent marks</vt:lpstr>
      <vt:lpstr>Los usos de ESTAR</vt:lpstr>
      <vt:lpstr>Los usos de ESTAR</vt:lpstr>
      <vt:lpstr>Location</vt:lpstr>
      <vt:lpstr>Location</vt:lpstr>
      <vt:lpstr>Los usos de ESTAR</vt:lpstr>
      <vt:lpstr>To express feelings</vt:lpstr>
      <vt:lpstr>Agreement</vt:lpstr>
      <vt:lpstr>Ways to remember Estar</vt:lpstr>
      <vt:lpstr>Ways to remember Estar</vt:lpstr>
      <vt:lpstr>Prueba de práctica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80</cp:revision>
  <cp:lastPrinted>2018-08-16T19:44:47Z</cp:lastPrinted>
  <dcterms:created xsi:type="dcterms:W3CDTF">2018-07-09T18:49:29Z</dcterms:created>
  <dcterms:modified xsi:type="dcterms:W3CDTF">2018-11-02T14:55:14Z</dcterms:modified>
</cp:coreProperties>
</file>