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3" r:id="rId3"/>
    <p:sldId id="285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4579"/>
    <a:srgbClr val="3B1436"/>
    <a:srgbClr val="4E1A47"/>
    <a:srgbClr val="6D2364"/>
    <a:srgbClr val="A15898"/>
    <a:srgbClr val="F383E3"/>
    <a:srgbClr val="AA0092"/>
    <a:srgbClr val="BFCFEF"/>
    <a:srgbClr val="CEDFFF"/>
    <a:srgbClr val="C8F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6"/>
  </p:normalViewPr>
  <p:slideViewPr>
    <p:cSldViewPr snapToGrid="0" snapToObjects="1">
      <p:cViewPr varScale="1">
        <p:scale>
          <a:sx n="85" d="100"/>
          <a:sy n="85" d="100"/>
        </p:scale>
        <p:origin x="184" y="4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DB519-3111-7F47-B60B-6442C2EE5434}" type="datetime1">
              <a:rPr lang="en-US" smtClean="0"/>
              <a:t>10/26/21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2 - Telling Time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186852-8FE6-B24A-A2EE-9EE51C46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66060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BE3029-AFCA-2343-AE75-9D65CC4C2D07}" type="datetime1">
              <a:rPr lang="en-US" smtClean="0"/>
              <a:t>10/26/21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2 - Telling Time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C4A24-9275-744C-87B3-1DA3BD957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3341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C4A24-9275-744C-87B3-1DA3BD95789C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2 - Telling Time</a:t>
            </a:r>
          </a:p>
        </p:txBody>
      </p:sp>
    </p:spTree>
    <p:extLst>
      <p:ext uri="{BB962C8B-B14F-4D97-AF65-F5344CB8AC3E}">
        <p14:creationId xmlns:p14="http://schemas.microsoft.com/office/powerpoint/2010/main" val="1061984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280F4-3CA0-224C-8576-9B3751809702}" type="datetime1">
              <a:rPr lang="en-US" smtClean="0"/>
              <a:t>10/26/21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3C1C-3C97-9D4A-BDD3-FA3D86464ED8}" type="datetime1">
              <a:rPr lang="en-US" smtClean="0"/>
              <a:t>10/26/21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7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F936-ED7E-D649-84CE-04DB0E54D661}" type="datetime1">
              <a:rPr lang="en-US" smtClean="0"/>
              <a:t>10/26/21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7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BFC4-E14A-3046-B18B-12D507AA0CA8}" type="datetime1">
              <a:rPr lang="en-US" smtClean="0"/>
              <a:t>10/26/21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8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7FD47-0959-5248-B00A-DBBA945E00BC}" type="datetime1">
              <a:rPr lang="en-US" smtClean="0"/>
              <a:t>10/26/21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5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B8CFA-1568-F04A-89A7-BA0370103BBC}" type="datetime1">
              <a:rPr lang="en-US" smtClean="0"/>
              <a:t>10/26/21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6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0940-A5AE-C841-AE30-030DE934CFF6}" type="datetime1">
              <a:rPr lang="en-US" smtClean="0"/>
              <a:t>10/26/21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4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74969-D0EF-324A-B89E-1EB0AFCC11E9}" type="datetime1">
              <a:rPr lang="en-US" smtClean="0"/>
              <a:t>10/26/21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2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88C44-8121-2C4E-BB92-A9DEC26778DB}" type="datetime1">
              <a:rPr lang="en-US" smtClean="0"/>
              <a:t>10/26/21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2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744B4-8753-6D4C-A78E-E09FBBE36C2D}" type="datetime1">
              <a:rPr lang="en-US" smtClean="0"/>
              <a:t>10/26/21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7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EEE1D-E3B8-374A-8D9E-DFF0CB9AF293}" type="datetime1">
              <a:rPr lang="en-US" smtClean="0"/>
              <a:t>10/26/21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383E3"/>
            </a:gs>
            <a:gs pos="43000">
              <a:srgbClr val="7F4579"/>
            </a:gs>
            <a:gs pos="100000">
              <a:srgbClr val="3B1436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4C8B6-0782-1E4F-B51C-98E70993626A}" type="datetime1">
              <a:rPr lang="en-US" smtClean="0"/>
              <a:t>10/26/21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87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/>
          <a:lstStyle/>
          <a:p>
            <a:r>
              <a:rPr lang="en-US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 </a:t>
            </a:r>
            <a:r>
              <a:rPr lang="en-US" sz="5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hora</a:t>
            </a:r>
            <a:endParaRPr lang="en-US" sz="50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n-US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Telling Time in Spanish</a:t>
            </a:r>
            <a:endParaRPr lang="es-ES_tradnl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2</a:t>
            </a:r>
            <a:endParaRPr lang="es-ES_tradnl" sz="7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8669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95400"/>
            <a:ext cx="9143999" cy="5372100"/>
          </a:xfrm>
        </p:spPr>
        <p:txBody>
          <a:bodyPr>
            <a:noAutofit/>
          </a:bodyPr>
          <a:lstStyle/>
          <a:p>
            <a:pPr algn="l">
              <a:spcAft>
                <a:spcPts val="7200"/>
              </a:spcAft>
              <a:buFont typeface="Arial" charset="0"/>
              <a:buChar char="•"/>
              <a:defRPr/>
            </a:pP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Son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dos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menos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cinco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algn="l">
              <a:spcAft>
                <a:spcPts val="7200"/>
              </a:spcAft>
              <a:buFont typeface="Arial" charset="0"/>
              <a:buChar char="•"/>
              <a:defRPr/>
            </a:pP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Son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seis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menos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cuarto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algn="l">
              <a:spcAft>
                <a:spcPts val="7200"/>
              </a:spcAft>
              <a:buFont typeface="Arial" charset="0"/>
              <a:buChar char="•"/>
              <a:defRPr/>
            </a:pP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Son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once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menos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veintinueve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¿Qué hora es?</a:t>
            </a:r>
          </a:p>
        </p:txBody>
      </p:sp>
      <p:pic>
        <p:nvPicPr>
          <p:cNvPr id="10" name="Picture 4" descr="15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133600"/>
            <a:ext cx="1711325" cy="1003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 descr="54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886200"/>
            <a:ext cx="1711325" cy="1003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6" descr="103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664200"/>
            <a:ext cx="1711325" cy="1003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0611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>
            <a:noAutofit/>
          </a:bodyPr>
          <a:lstStyle/>
          <a:p>
            <a:pPr algn="l">
              <a:buFont typeface="Arial" charset="0"/>
              <a:buChar char="•"/>
              <a:defRPr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To indicate what time of day:</a:t>
            </a:r>
          </a:p>
          <a:p>
            <a:pPr lvl="1" algn="l">
              <a:lnSpc>
                <a:spcPct val="120000"/>
              </a:lnSpc>
              <a:buFont typeface="Arial" charset="0"/>
              <a:buChar char="•"/>
              <a:defRPr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Son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las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dos </a:t>
            </a:r>
            <a:r>
              <a:rPr lang="en-US" sz="4000" dirty="0">
                <a:solidFill>
                  <a:srgbClr val="FFB21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de la </a:t>
            </a:r>
            <a:r>
              <a:rPr lang="en-US" sz="4000" dirty="0" err="1">
                <a:solidFill>
                  <a:srgbClr val="FFB21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ma</a:t>
            </a:r>
            <a:r>
              <a:rPr lang="en-US" altLang="ja-JP" sz="4000" dirty="0" err="1">
                <a:solidFill>
                  <a:srgbClr val="FFB21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ñana</a:t>
            </a:r>
            <a:r>
              <a:rPr lang="en-US" altLang="ja-JP" sz="4000" dirty="0">
                <a:solidFill>
                  <a:srgbClr val="FFB21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.</a:t>
            </a:r>
          </a:p>
          <a:p>
            <a:pPr lvl="2" algn="l">
              <a:lnSpc>
                <a:spcPct val="120000"/>
              </a:lnSpc>
              <a:buFont typeface="Arial" charset="0"/>
              <a:buChar char="•"/>
              <a:defRPr/>
            </a:pPr>
            <a:r>
              <a:rPr lang="en-US" altLang="ja-JP" sz="4000" dirty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2 in the morning (2am)</a:t>
            </a:r>
          </a:p>
          <a:p>
            <a:pPr lvl="1" algn="l">
              <a:lnSpc>
                <a:spcPct val="120000"/>
              </a:lnSpc>
              <a:buFont typeface="Arial" charset="0"/>
              <a:buChar char="•"/>
              <a:defRPr/>
            </a:pP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Son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las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tres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altLang="ja-JP" sz="4000" dirty="0">
                <a:solidFill>
                  <a:srgbClr val="FFB21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de la </a:t>
            </a:r>
            <a:r>
              <a:rPr lang="en-US" altLang="ja-JP" sz="4000" dirty="0" err="1">
                <a:solidFill>
                  <a:srgbClr val="FFB21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tarde</a:t>
            </a:r>
            <a:r>
              <a:rPr lang="en-US" altLang="ja-JP" sz="4000" dirty="0">
                <a:solidFill>
                  <a:srgbClr val="FFB21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.</a:t>
            </a:r>
          </a:p>
          <a:p>
            <a:pPr lvl="2" algn="l">
              <a:lnSpc>
                <a:spcPct val="120000"/>
              </a:lnSpc>
              <a:buFont typeface="Arial" charset="0"/>
              <a:buChar char="•"/>
              <a:defRPr/>
            </a:pPr>
            <a:r>
              <a:rPr lang="en-US" altLang="ja-JP" sz="4000" dirty="0">
                <a:solidFill>
                  <a:srgbClr val="8EB4E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3 in the afternoon </a:t>
            </a:r>
            <a:r>
              <a:rPr lang="en-US" altLang="ja-JP" sz="4000">
                <a:solidFill>
                  <a:srgbClr val="8EB4E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(3pm)</a:t>
            </a:r>
            <a:endParaRPr lang="en-US" altLang="ja-JP" sz="4000" dirty="0">
              <a:solidFill>
                <a:srgbClr val="8EB4E3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  <a:p>
            <a:pPr lvl="1" algn="l">
              <a:lnSpc>
                <a:spcPct val="120000"/>
              </a:lnSpc>
              <a:buFont typeface="Arial" charset="0"/>
              <a:buChar char="•"/>
              <a:defRPr/>
            </a:pP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Son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las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once </a:t>
            </a:r>
            <a:r>
              <a:rPr lang="en-US" altLang="ja-JP" sz="4000" dirty="0">
                <a:solidFill>
                  <a:srgbClr val="FFB21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de la </a:t>
            </a:r>
            <a:r>
              <a:rPr lang="en-US" altLang="ja-JP" sz="4000" dirty="0" err="1">
                <a:solidFill>
                  <a:srgbClr val="FFB21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noche</a:t>
            </a:r>
            <a:r>
              <a:rPr lang="en-US" altLang="ja-JP" sz="4000" dirty="0">
                <a:solidFill>
                  <a:srgbClr val="FFB21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.</a:t>
            </a:r>
          </a:p>
          <a:p>
            <a:pPr lvl="2" algn="l">
              <a:lnSpc>
                <a:spcPct val="120000"/>
              </a:lnSpc>
              <a:buFont typeface="Arial" charset="0"/>
              <a:buChar char="•"/>
              <a:defRPr/>
            </a:pPr>
            <a:r>
              <a:rPr lang="en-US" altLang="ja-JP" sz="3600" dirty="0">
                <a:solidFill>
                  <a:srgbClr val="8EB4E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11 at night (11pm)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A.M. &amp; P.M.</a:t>
            </a:r>
          </a:p>
        </p:txBody>
      </p:sp>
    </p:spTree>
    <p:extLst>
      <p:ext uri="{BB962C8B-B14F-4D97-AF65-F5344CB8AC3E}">
        <p14:creationId xmlns:p14="http://schemas.microsoft.com/office/powerpoint/2010/main" val="3365025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>
            <a:noAutofit/>
          </a:bodyPr>
          <a:lstStyle/>
          <a:p>
            <a:pPr algn="l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4000" dirty="0">
                <a:solidFill>
                  <a:srgbClr val="E5180D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qu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é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hora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escuela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algn="l">
              <a:lnSpc>
                <a:spcPct val="90000"/>
              </a:lnSpc>
              <a:spcAft>
                <a:spcPts val="9600"/>
              </a:spcAft>
              <a:buFont typeface="Arial" charset="0"/>
              <a:buChar char="•"/>
              <a:defRPr/>
            </a:pP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escuela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>
                <a:solidFill>
                  <a:srgbClr val="E5180D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las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siete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y media.</a:t>
            </a:r>
          </a:p>
          <a:p>
            <a:pPr algn="l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altLang="ja-JP" sz="4000" dirty="0">
                <a:solidFill>
                  <a:srgbClr val="E5180D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qué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hora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clase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algn="l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clase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>
                <a:solidFill>
                  <a:srgbClr val="E5180D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las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nueve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en-US" sz="4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¿A qué hora es?</a:t>
            </a:r>
          </a:p>
        </p:txBody>
      </p:sp>
    </p:spTree>
    <p:extLst>
      <p:ext uri="{BB962C8B-B14F-4D97-AF65-F5344CB8AC3E}">
        <p14:creationId xmlns:p14="http://schemas.microsoft.com/office/powerpoint/2010/main" val="55065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>
            <a:noAutofit/>
          </a:bodyPr>
          <a:lstStyle/>
          <a:p>
            <a:pPr algn="l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Empieza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– Begins</a:t>
            </a:r>
          </a:p>
          <a:p>
            <a:pPr algn="l">
              <a:lnSpc>
                <a:spcPct val="90000"/>
              </a:lnSpc>
              <a:spcAft>
                <a:spcPts val="6600"/>
              </a:spcAft>
              <a:buFont typeface="Arial" charset="0"/>
              <a:buChar char="•"/>
              <a:defRPr/>
            </a:pP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Termina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– Ends</a:t>
            </a:r>
          </a:p>
          <a:p>
            <a:pPr algn="l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La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escuela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empieza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a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las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ocho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menos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veinticinco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.</a:t>
            </a:r>
          </a:p>
          <a:p>
            <a:pPr algn="l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La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escuela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termina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a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las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dos y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diez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Verbos</a:t>
            </a:r>
          </a:p>
        </p:txBody>
      </p:sp>
    </p:spTree>
    <p:extLst>
      <p:ext uri="{BB962C8B-B14F-4D97-AF65-F5344CB8AC3E}">
        <p14:creationId xmlns:p14="http://schemas.microsoft.com/office/powerpoint/2010/main" val="3050232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>
            <a:noAutofit/>
          </a:bodyPr>
          <a:lstStyle/>
          <a:p>
            <a:pPr algn="l">
              <a:lnSpc>
                <a:spcPct val="90000"/>
              </a:lnSpc>
              <a:spcAft>
                <a:spcPts val="3600"/>
              </a:spcAft>
              <a:buFont typeface="Arial" charset="0"/>
              <a:buChar char="•"/>
              <a:defRPr/>
            </a:pP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Many countries use “military” time or 24 time. In the case of 24 time, you would not subtract after the half hour.</a:t>
            </a:r>
          </a:p>
          <a:p>
            <a:pPr algn="l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Things like bus, train, and airplane schedules will often be in 24-hour time.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Time in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Real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World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66471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>
            <a:noAutofit/>
          </a:bodyPr>
          <a:lstStyle/>
          <a:p>
            <a:pPr algn="l">
              <a:lnSpc>
                <a:spcPct val="90000"/>
              </a:lnSpc>
              <a:spcAft>
                <a:spcPts val="2400"/>
              </a:spcAft>
              <a:buFont typeface="Arial" charset="0"/>
              <a:buChar char="•"/>
              <a:defRPr/>
            </a:pP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With 12 hour time, most people will round to the nearest 5 minutes or so when telling the time. So if it’s 7:43, you’d just say quarter to 8 or Son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las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8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menos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cuarto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algn="l">
              <a:lnSpc>
                <a:spcPct val="90000"/>
              </a:lnSpc>
              <a:spcAft>
                <a:spcPts val="2400"/>
              </a:spcAft>
              <a:buFont typeface="Arial" charset="0"/>
              <a:buChar char="•"/>
              <a:defRPr/>
            </a:pP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When telling time with a digital clock and with many younger people, you often don’t subtract.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Time in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Real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World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6275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524500"/>
          </a:xfrm>
        </p:spPr>
        <p:txBody>
          <a:bodyPr>
            <a:noAutofit/>
          </a:bodyPr>
          <a:lstStyle/>
          <a:p>
            <a:pPr algn="l">
              <a:buFont typeface="Arial" charset="0"/>
              <a:buChar char="•"/>
              <a:defRPr/>
            </a:pP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Qu</a:t>
            </a:r>
            <a:r>
              <a:rPr lang="en-US" altLang="ja-JP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é</a:t>
            </a:r>
            <a:r>
              <a:rPr lang="en-US" altLang="ja-JP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hora</a:t>
            </a:r>
            <a:r>
              <a:rPr lang="en-US" altLang="ja-JP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altLang="ja-JP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lvl="1" algn="l">
              <a:spcAft>
                <a:spcPts val="8400"/>
              </a:spcAft>
              <a:buFont typeface="Arial" charset="0"/>
              <a:buChar char="•"/>
              <a:defRPr/>
            </a:pPr>
            <a:r>
              <a:rPr lang="en-US" altLang="ja-JP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What time is it?</a:t>
            </a:r>
            <a:endParaRPr lang="en-US" sz="4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>
              <a:buFont typeface="Arial" charset="0"/>
              <a:buChar char="•"/>
              <a:defRPr/>
            </a:pP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4600" dirty="0">
                <a:solidFill>
                  <a:srgbClr val="E5180D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qu</a:t>
            </a:r>
            <a:r>
              <a:rPr lang="en-US" altLang="ja-JP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é</a:t>
            </a:r>
            <a:r>
              <a:rPr lang="en-US" altLang="ja-JP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hora</a:t>
            </a:r>
            <a:r>
              <a:rPr lang="en-US" altLang="ja-JP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altLang="ja-JP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US" altLang="ja-JP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clase</a:t>
            </a:r>
            <a:r>
              <a:rPr lang="en-US" altLang="ja-JP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lvl="1" algn="l">
              <a:buFont typeface="Arial" charset="0"/>
              <a:buChar char="•"/>
              <a:defRPr/>
            </a:pP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At what time is the class?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Asking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Time</a:t>
            </a:r>
          </a:p>
        </p:txBody>
      </p:sp>
    </p:spTree>
    <p:extLst>
      <p:ext uri="{BB962C8B-B14F-4D97-AF65-F5344CB8AC3E}">
        <p14:creationId xmlns:p14="http://schemas.microsoft.com/office/powerpoint/2010/main" val="3479639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95400"/>
            <a:ext cx="9143999" cy="5372100"/>
          </a:xfrm>
        </p:spPr>
        <p:txBody>
          <a:bodyPr>
            <a:noAutofit/>
          </a:bodyPr>
          <a:lstStyle/>
          <a:p>
            <a:pPr algn="l">
              <a:spcAft>
                <a:spcPts val="7200"/>
              </a:spcAft>
              <a:buFont typeface="Arial" charset="0"/>
              <a:buChar char="•"/>
              <a:defRPr/>
            </a:pP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una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algn="l">
              <a:spcAft>
                <a:spcPts val="7200"/>
              </a:spcAft>
              <a:buFont typeface="Arial" charset="0"/>
              <a:buChar char="•"/>
              <a:defRPr/>
            </a:pP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Son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dos.</a:t>
            </a:r>
          </a:p>
          <a:p>
            <a:pPr algn="l">
              <a:spcAft>
                <a:spcPts val="7200"/>
              </a:spcAft>
              <a:buFont typeface="Arial" charset="0"/>
              <a:buChar char="•"/>
              <a:defRPr/>
            </a:pP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Son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tres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¿Qué hora es?</a:t>
            </a:r>
          </a:p>
        </p:txBody>
      </p:sp>
      <p:pic>
        <p:nvPicPr>
          <p:cNvPr id="6" name="Picture 4" descr="1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219200"/>
            <a:ext cx="1711325" cy="1003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2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971800"/>
            <a:ext cx="1711325" cy="1003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 descr="3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724400"/>
            <a:ext cx="1711325" cy="1003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5555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95400"/>
            <a:ext cx="9143999" cy="5372100"/>
          </a:xfrm>
        </p:spPr>
        <p:txBody>
          <a:bodyPr>
            <a:noAutofit/>
          </a:bodyPr>
          <a:lstStyle/>
          <a:p>
            <a:pPr algn="l">
              <a:spcAft>
                <a:spcPts val="7200"/>
              </a:spcAft>
              <a:buFont typeface="Arial" charset="0"/>
              <a:buChar char="•"/>
              <a:defRPr/>
            </a:pP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Son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nueve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algn="l">
              <a:spcAft>
                <a:spcPts val="7200"/>
              </a:spcAft>
              <a:buFont typeface="Arial" charset="0"/>
              <a:buChar char="•"/>
              <a:defRPr/>
            </a:pP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Son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diez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algn="l">
              <a:spcAft>
                <a:spcPts val="7200"/>
              </a:spcAft>
              <a:buFont typeface="Arial" charset="0"/>
              <a:buChar char="•"/>
              <a:defRPr/>
            </a:pP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Son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once.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¿Qué hora es?</a:t>
            </a:r>
          </a:p>
        </p:txBody>
      </p:sp>
      <p:pic>
        <p:nvPicPr>
          <p:cNvPr id="11" name="Picture 4" descr="9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3376" y="1295400"/>
            <a:ext cx="1711325" cy="1003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1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895600"/>
            <a:ext cx="1711325" cy="1003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6" descr="11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724400"/>
            <a:ext cx="1711325" cy="1003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6549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95400"/>
            <a:ext cx="9143999" cy="5372100"/>
          </a:xfrm>
        </p:spPr>
        <p:txBody>
          <a:bodyPr>
            <a:noAutofit/>
          </a:bodyPr>
          <a:lstStyle/>
          <a:p>
            <a:pPr algn="l">
              <a:spcAft>
                <a:spcPts val="14400"/>
              </a:spcAft>
              <a:buFont typeface="Arial" charset="0"/>
              <a:buChar char="•"/>
              <a:defRPr/>
            </a:pP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600" dirty="0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medi</a:t>
            </a:r>
            <a:r>
              <a:rPr lang="en-US" sz="4600" dirty="0" err="1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o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día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algn="l">
              <a:spcAft>
                <a:spcPts val="14400"/>
              </a:spcAft>
              <a:buFont typeface="Arial" charset="0"/>
              <a:buChar char="•"/>
              <a:defRPr/>
            </a:pP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600" dirty="0">
                <a:ln>
                  <a:solidFill>
                    <a:srgbClr val="AA0092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medi</a:t>
            </a:r>
            <a:r>
              <a:rPr lang="en-US" sz="4600" dirty="0" err="1">
                <a:ln>
                  <a:solidFill>
                    <a:srgbClr val="AA0092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noche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¿Qué hora es?</a:t>
            </a:r>
          </a:p>
        </p:txBody>
      </p:sp>
      <p:pic>
        <p:nvPicPr>
          <p:cNvPr id="10" name="Picture 4" descr="12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767" y="2425700"/>
            <a:ext cx="1711325" cy="1003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 descr="sunsh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6785" y="2394527"/>
            <a:ext cx="1074738" cy="107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6" descr="12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627" y="5027122"/>
            <a:ext cx="1711325" cy="1003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7" descr="mo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0268" y="4985899"/>
            <a:ext cx="1074738" cy="107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32479" y="2678712"/>
            <a:ext cx="38768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12pm (Noon)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4208" y="5169325"/>
            <a:ext cx="38768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12am (Midnight)</a:t>
            </a:r>
          </a:p>
        </p:txBody>
      </p:sp>
    </p:spTree>
    <p:extLst>
      <p:ext uri="{BB962C8B-B14F-4D97-AF65-F5344CB8AC3E}">
        <p14:creationId xmlns:p14="http://schemas.microsoft.com/office/powerpoint/2010/main" val="4012244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95400"/>
            <a:ext cx="9143999" cy="5372100"/>
          </a:xfrm>
        </p:spPr>
        <p:txBody>
          <a:bodyPr>
            <a:noAutofit/>
          </a:bodyPr>
          <a:lstStyle/>
          <a:p>
            <a:pPr algn="l">
              <a:spcAft>
                <a:spcPts val="7200"/>
              </a:spcAft>
              <a:buFont typeface="Arial" charset="0"/>
              <a:buChar char="•"/>
              <a:defRPr/>
            </a:pP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una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y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cinco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algn="l">
              <a:spcAft>
                <a:spcPts val="7200"/>
              </a:spcAft>
              <a:buFont typeface="Arial" charset="0"/>
              <a:buChar char="•"/>
              <a:defRPr/>
            </a:pP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Son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dos y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diez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algn="l">
              <a:spcAft>
                <a:spcPts val="7200"/>
              </a:spcAft>
              <a:buFont typeface="Arial" charset="0"/>
              <a:buChar char="•"/>
              <a:defRPr/>
            </a:pP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Son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tres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y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veinticinco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¿Qué hora es?</a:t>
            </a:r>
          </a:p>
        </p:txBody>
      </p:sp>
      <p:pic>
        <p:nvPicPr>
          <p:cNvPr id="10" name="Picture 6" descr="1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371600"/>
            <a:ext cx="1711325" cy="1003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7" descr="2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629" y="2962292"/>
            <a:ext cx="1711325" cy="1003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32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800600"/>
            <a:ext cx="1711325" cy="1003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031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95400"/>
            <a:ext cx="9143999" cy="5372100"/>
          </a:xfrm>
        </p:spPr>
        <p:txBody>
          <a:bodyPr>
            <a:noAutofit/>
          </a:bodyPr>
          <a:lstStyle/>
          <a:p>
            <a:pPr algn="l">
              <a:spcAft>
                <a:spcPts val="7200"/>
              </a:spcAft>
              <a:buFont typeface="Arial" charset="0"/>
              <a:buChar char="•"/>
              <a:defRPr/>
            </a:pP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una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y media.</a:t>
            </a:r>
          </a:p>
          <a:p>
            <a:pPr algn="l">
              <a:spcAft>
                <a:spcPts val="7200"/>
              </a:spcAft>
              <a:buFont typeface="Arial" charset="0"/>
              <a:buChar char="•"/>
              <a:defRPr/>
            </a:pP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Son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siete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y media.</a:t>
            </a:r>
          </a:p>
          <a:p>
            <a:pPr algn="l">
              <a:spcAft>
                <a:spcPts val="7200"/>
              </a:spcAft>
              <a:buFont typeface="Arial" charset="0"/>
              <a:buChar char="•"/>
              <a:defRPr/>
            </a:pP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Son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las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cinco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y </a:t>
            </a:r>
            <a:r>
              <a:rPr lang="en-US" sz="4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cuarto</a:t>
            </a:r>
            <a:r>
              <a:rPr lang="en-US" sz="4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¿Qué hora es?</a:t>
            </a:r>
          </a:p>
        </p:txBody>
      </p:sp>
      <p:pic>
        <p:nvPicPr>
          <p:cNvPr id="11" name="Picture 4" descr="1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295400"/>
            <a:ext cx="1711325" cy="1003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7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971800"/>
            <a:ext cx="1711325" cy="1003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6" descr="5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648200"/>
            <a:ext cx="1711325" cy="1003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8604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95400"/>
            <a:ext cx="9143999" cy="5372100"/>
          </a:xfrm>
        </p:spPr>
        <p:txBody>
          <a:bodyPr>
            <a:noAutofit/>
          </a:bodyPr>
          <a:lstStyle/>
          <a:p>
            <a:pPr algn="l">
              <a:lnSpc>
                <a:spcPct val="90000"/>
              </a:lnSpc>
              <a:spcAft>
                <a:spcPts val="3600"/>
              </a:spcAft>
              <a:buFont typeface="Arial" charset="0"/>
              <a:buChar char="•"/>
              <a:defRPr/>
            </a:pP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When telling time from the hour to the half-hour, </a:t>
            </a:r>
            <a:r>
              <a:rPr lang="en-US" sz="4400" dirty="0">
                <a:ln>
                  <a:solidFill>
                    <a:schemeClr val="accent5">
                      <a:lumMod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add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the minutes using </a:t>
            </a:r>
            <a:r>
              <a:rPr lang="ja-JP" alt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4400" dirty="0">
                <a:ln>
                  <a:solidFill>
                    <a:srgbClr val="31859C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</a:t>
            </a:r>
            <a:r>
              <a:rPr lang="ja-JP" alt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algn="l">
              <a:lnSpc>
                <a:spcPct val="90000"/>
              </a:lnSpc>
              <a:spcAft>
                <a:spcPts val="3600"/>
              </a:spcAft>
              <a:buFont typeface="Arial" charset="0"/>
              <a:buChar char="•"/>
              <a:defRPr/>
            </a:pP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When telling time from 31-past until the next hour, you must </a:t>
            </a:r>
            <a:r>
              <a:rPr lang="en-US" sz="4400" dirty="0">
                <a:ln>
                  <a:solidFill>
                    <a:schemeClr val="accent2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subtract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from the next hour using </a:t>
            </a:r>
            <a:r>
              <a:rPr lang="ja-JP" alt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4400" dirty="0" err="1">
                <a:ln>
                  <a:solidFill>
                    <a:srgbClr val="C0504D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menos</a:t>
            </a:r>
            <a:r>
              <a:rPr lang="ja-JP" alt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 (Number of minutes </a:t>
            </a:r>
            <a:r>
              <a:rPr lang="en-US" sz="4400" dirty="0">
                <a:ln>
                  <a:solidFill>
                    <a:srgbClr val="C0504D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before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the next hour)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¿Qué hora es?</a:t>
            </a:r>
          </a:p>
        </p:txBody>
      </p:sp>
    </p:spTree>
    <p:extLst>
      <p:ext uri="{BB962C8B-B14F-4D97-AF65-F5344CB8AC3E}">
        <p14:creationId xmlns:p14="http://schemas.microsoft.com/office/powerpoint/2010/main" val="2183904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7008" y="2004075"/>
            <a:ext cx="3606992" cy="3564174"/>
          </a:xfrm>
        </p:spPr>
        <p:txBody>
          <a:bodyPr>
            <a:noAutofit/>
          </a:bodyPr>
          <a:lstStyle/>
          <a:p>
            <a:pPr algn="l">
              <a:lnSpc>
                <a:spcPct val="9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en-US" sz="3800" i="1" u="sng" dirty="0"/>
              <a:t>From :01 to :30</a:t>
            </a: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3800" u="sng" dirty="0">
                <a:ln>
                  <a:solidFill>
                    <a:srgbClr val="0000FF"/>
                  </a:solidFill>
                </a:ln>
              </a:rPr>
              <a:t>Add</a:t>
            </a:r>
            <a:r>
              <a:rPr lang="en-US" sz="3800" dirty="0"/>
              <a:t> time to </a:t>
            </a:r>
            <a:r>
              <a:rPr lang="en-US" sz="3800" dirty="0">
                <a:ln>
                  <a:solidFill>
                    <a:srgbClr val="0000FF"/>
                  </a:solidFill>
                </a:ln>
              </a:rPr>
              <a:t>current</a:t>
            </a:r>
            <a:r>
              <a:rPr lang="en-US" sz="3800" dirty="0"/>
              <a:t> hour using “</a:t>
            </a:r>
            <a:r>
              <a:rPr lang="en-US" sz="3800" b="1" i="1" dirty="0">
                <a:ln>
                  <a:solidFill>
                    <a:srgbClr val="0000FF"/>
                  </a:solidFill>
                </a:ln>
              </a:rPr>
              <a:t>Y</a:t>
            </a:r>
            <a:r>
              <a:rPr lang="en-US" sz="3800" b="1" i="1" dirty="0"/>
              <a:t>”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¿Qué hora es?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2438400"/>
            <a:ext cx="2988747" cy="2988747"/>
          </a:xfrm>
          <a:prstGeom prst="rect">
            <a:avLst/>
          </a:prstGeom>
        </p:spPr>
      </p:pic>
      <p:sp>
        <p:nvSpPr>
          <p:cNvPr id="6" name="Line 1"/>
          <p:cNvSpPr>
            <a:spLocks noChangeShapeType="1"/>
          </p:cNvSpPr>
          <p:nvPr/>
        </p:nvSpPr>
        <p:spPr bwMode="auto">
          <a:xfrm>
            <a:off x="4495800" y="1676400"/>
            <a:ext cx="0" cy="4475481"/>
          </a:xfrm>
          <a:prstGeom prst="line">
            <a:avLst/>
          </a:prstGeom>
          <a:noFill/>
          <a:ln w="57150" cmpd="sng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>
            <a:outerShdw blurRad="38100" dist="25400" dir="5400000" algn="ctr" rotWithShape="0">
              <a:srgbClr val="000000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2"/>
          <p:cNvSpPr>
            <a:spLocks noChangeShapeType="1"/>
          </p:cNvSpPr>
          <p:nvPr/>
        </p:nvSpPr>
        <p:spPr bwMode="auto">
          <a:xfrm flipH="1">
            <a:off x="6096000" y="4495800"/>
            <a:ext cx="2381509" cy="0"/>
          </a:xfrm>
          <a:prstGeom prst="line">
            <a:avLst/>
          </a:prstGeom>
          <a:noFill/>
          <a:ln w="168275" cmpd="sng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>
            <a:outerShdw blurRad="38100" dist="25400" dir="5400000" algn="ctr" rotWithShape="0">
              <a:srgbClr val="000000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-76200" y="1504984"/>
            <a:ext cx="3606992" cy="35641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en-US" sz="3800" i="1" u="sng" dirty="0"/>
              <a:t>From :31 to :59</a:t>
            </a: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3800" u="sng" dirty="0">
                <a:ln>
                  <a:solidFill>
                    <a:srgbClr val="FF0000"/>
                  </a:solidFill>
                </a:ln>
              </a:rPr>
              <a:t>Subtract</a:t>
            </a:r>
            <a:r>
              <a:rPr lang="en-US" sz="3800" dirty="0"/>
              <a:t> time from the </a:t>
            </a:r>
            <a:r>
              <a:rPr lang="en-US" sz="3800" dirty="0">
                <a:ln>
                  <a:solidFill>
                    <a:srgbClr val="FF0000"/>
                  </a:solidFill>
                </a:ln>
              </a:rPr>
              <a:t>next</a:t>
            </a:r>
            <a:r>
              <a:rPr lang="en-US" sz="3800" dirty="0"/>
              <a:t> hour using </a:t>
            </a: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3800" dirty="0"/>
              <a:t>“</a:t>
            </a:r>
            <a:r>
              <a:rPr lang="en-US" sz="3800" b="1" i="1" dirty="0" err="1">
                <a:ln>
                  <a:solidFill>
                    <a:srgbClr val="FF0000"/>
                  </a:solidFill>
                </a:ln>
              </a:rPr>
              <a:t>menos</a:t>
            </a:r>
            <a:r>
              <a:rPr lang="en-US" sz="3800" b="1" i="1" dirty="0"/>
              <a:t>”</a:t>
            </a:r>
          </a:p>
        </p:txBody>
      </p:sp>
      <p:sp>
        <p:nvSpPr>
          <p:cNvPr id="11" name="Line 2"/>
          <p:cNvSpPr>
            <a:spLocks noChangeShapeType="1"/>
          </p:cNvSpPr>
          <p:nvPr/>
        </p:nvSpPr>
        <p:spPr bwMode="auto">
          <a:xfrm>
            <a:off x="334941" y="4476784"/>
            <a:ext cx="2307210" cy="0"/>
          </a:xfrm>
          <a:prstGeom prst="line">
            <a:avLst/>
          </a:prstGeom>
          <a:noFill/>
          <a:ln w="168275" cmpd="sng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>
            <a:outerShdw blurRad="38100" dist="25400" dir="5400000" algn="ctr" rotWithShape="0">
              <a:srgbClr val="000000">
                <a:alpha val="35001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046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10" grpId="0" build="p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10337</TotalTime>
  <Words>486</Words>
  <Application>Microsoft Macintosh PowerPoint</Application>
  <PresentationFormat>On-screen Show (4:3)</PresentationFormat>
  <Paragraphs>68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Franklin Gothic Medium</vt:lpstr>
      <vt:lpstr>Office Theme</vt:lpstr>
      <vt:lpstr>Unidad 2</vt:lpstr>
      <vt:lpstr>Asking the Time</vt:lpstr>
      <vt:lpstr>¿Qué hora es?</vt:lpstr>
      <vt:lpstr>¿Qué hora es?</vt:lpstr>
      <vt:lpstr>¿Qué hora es?</vt:lpstr>
      <vt:lpstr>¿Qué hora es?</vt:lpstr>
      <vt:lpstr>¿Qué hora es?</vt:lpstr>
      <vt:lpstr>¿Qué hora es?</vt:lpstr>
      <vt:lpstr>¿Qué hora es?</vt:lpstr>
      <vt:lpstr>¿Qué hora es?</vt:lpstr>
      <vt:lpstr>A.M. &amp; P.M.</vt:lpstr>
      <vt:lpstr>¿A qué hora es?</vt:lpstr>
      <vt:lpstr>Verbos</vt:lpstr>
      <vt:lpstr>Time in the Real World</vt:lpstr>
      <vt:lpstr>Time in the Real World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Preliminar</dc:title>
  <dc:creator>Kristen Cross</dc:creator>
  <cp:lastModifiedBy>Kristen Cross</cp:lastModifiedBy>
  <cp:revision>69</cp:revision>
  <dcterms:created xsi:type="dcterms:W3CDTF">2018-07-09T18:49:29Z</dcterms:created>
  <dcterms:modified xsi:type="dcterms:W3CDTF">2021-10-26T15:18:30Z</dcterms:modified>
</cp:coreProperties>
</file>