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2" r:id="rId2"/>
    <p:sldId id="284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687A8"/>
    <a:srgbClr val="503C69"/>
    <a:srgbClr val="5E477B"/>
    <a:srgbClr val="BDFEB7"/>
    <a:srgbClr val="344834"/>
    <a:srgbClr val="547553"/>
    <a:srgbClr val="70A06F"/>
    <a:srgbClr val="B1FEAD"/>
    <a:srgbClr val="1A2B1B"/>
    <a:srgbClr val="487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8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D0AF9-20B8-9741-9D59-46E4C1E4FD79}" type="datetime1">
              <a:rPr lang="en-US" smtClean="0"/>
              <a:t>10/28/22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Question Words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6D656-01A2-9A45-9928-1D27B7590781}" type="datetime1">
              <a:rPr lang="en-US" smtClean="0"/>
              <a:t>10/28/22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Question Words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2 - Question Words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309A-A926-5F4D-BE1F-AD1D5D6C7FE6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1E42-5FAE-3245-B1CE-198D09FECBA0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BACA4-1534-A547-9B72-46B85F0028B1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DD2A-6B1E-654F-A9F6-39F302F54B34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B7E9-DD8E-274E-B331-94ADF8C2D6BE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9995-61B3-9D45-A9BC-B94D68081334}" type="datetime1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2C08-94A2-6341-A213-06D04D1B78AA}" type="datetime1">
              <a:rPr lang="en-US" smtClean="0"/>
              <a:t>10/28/22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7920-5698-E04C-BB55-6B6BDEFC7B48}" type="datetime1">
              <a:rPr lang="en-US" smtClean="0"/>
              <a:t>10/28/22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0138-2E2D-4940-9142-7D58444E44FF}" type="datetime1">
              <a:rPr lang="en-US" smtClean="0"/>
              <a:t>10/28/22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B84-3B3E-194F-90E7-4EBB3CB85D0A}" type="datetime1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7E9-2FEB-DD48-885A-B7A892AD954F}" type="datetime1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33000">
              <a:srgbClr val="9687A8"/>
            </a:gs>
            <a:gs pos="100000">
              <a:srgbClr val="503C69"/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9D94-8EC7-0B43-A428-F58A5EFCA222}" type="datetime1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s-ES_tradnl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Interrogativos</a:t>
            </a:r>
            <a:endParaRPr lang="es-ES_tradnl" sz="50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4000" i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Question</a:t>
            </a:r>
            <a:r>
              <a:rPr lang="es-ES_tradnl" sz="40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Words</a:t>
            </a:r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2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920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Autofit/>
          </a:bodyPr>
          <a:lstStyle/>
          <a:p>
            <a:pPr marL="287338" indent="-287338" algn="l">
              <a:lnSpc>
                <a:spcPct val="90000"/>
              </a:lnSpc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For the numbers 21, 31, 41 and so on:</a:t>
            </a:r>
          </a:p>
          <a:p>
            <a:pPr marL="744538" lvl="1" indent="-287338" algn="l">
              <a:lnSpc>
                <a:spcPct val="90000"/>
              </a:lnSpc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Use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veintiún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treinta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y un,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cuarenta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y un, etc. before a </a:t>
            </a:r>
            <a:r>
              <a:rPr lang="en-US" sz="3800" dirty="0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masculine noun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744538" lvl="1" indent="-287338" algn="l">
              <a:lnSpc>
                <a:spcPct val="90000"/>
              </a:lnSpc>
              <a:spcAft>
                <a:spcPts val="3000"/>
              </a:spcAft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Use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veintiuna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treinta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y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una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cuarenta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y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una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, etc. before a </a:t>
            </a:r>
            <a:r>
              <a:rPr lang="en-US" sz="3800" dirty="0">
                <a:ln>
                  <a:solidFill>
                    <a:srgbClr val="FC00D1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feminine noun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287338" indent="-287338" algn="l">
              <a:lnSpc>
                <a:spcPct val="90000"/>
              </a:lnSpc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</a:t>
            </a:r>
            <a:r>
              <a:rPr lang="en-US" sz="38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Cuántos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estudiantes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hay en la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clase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</a:t>
            </a:r>
          </a:p>
          <a:p>
            <a:pPr marL="744538" lvl="1" indent="-287338" algn="l">
              <a:lnSpc>
                <a:spcPct val="90000"/>
              </a:lnSpc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Hay </a:t>
            </a:r>
            <a:r>
              <a:rPr lang="en-US" sz="3800" dirty="0" err="1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veintiún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estudiantes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744538" lvl="1" indent="-287338" algn="l">
              <a:lnSpc>
                <a:spcPct val="90000"/>
              </a:lnSpc>
              <a:buFont typeface="Arial"/>
              <a:buChar char="•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Hay </a:t>
            </a:r>
            <a:r>
              <a:rPr lang="en-US" sz="3800" dirty="0" err="1">
                <a:ln>
                  <a:solidFill>
                    <a:srgbClr val="FC00D1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veintiuna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person</a:t>
            </a:r>
            <a:r>
              <a:rPr lang="en-US" sz="3800" dirty="0">
                <a:ln>
                  <a:solidFill>
                    <a:srgbClr val="FC00D1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as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en mi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clase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Numbers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+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Nouns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468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Questions start with </a:t>
            </a:r>
            <a:r>
              <a:rPr lang="en-US" sz="4000" b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and end with </a:t>
            </a:r>
            <a:r>
              <a:rPr lang="en-US" sz="4000" b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Question words indicate a question.</a:t>
            </a:r>
          </a:p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verb and noun are inverted like English.</a:t>
            </a:r>
          </a:p>
          <a:p>
            <a:pPr marL="1719263" lvl="6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¿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Eres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altLang="ja-JP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ú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perezoso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?</a:t>
            </a:r>
          </a:p>
          <a:p>
            <a:pPr marL="1719263" lvl="6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Are </a:t>
            </a:r>
            <a:r>
              <a:rPr lang="en-US" sz="4000" dirty="0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you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lazy?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</p:spTree>
    <p:extLst>
      <p:ext uri="{BB962C8B-B14F-4D97-AF65-F5344CB8AC3E}">
        <p14:creationId xmlns:p14="http://schemas.microsoft.com/office/powerpoint/2010/main" val="128489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4527189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Quién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Quiénes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Cuándo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962400" y="1143000"/>
            <a:ext cx="4527189" cy="5316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What?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Who?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Who? (plural)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When?</a:t>
            </a:r>
          </a:p>
        </p:txBody>
      </p:sp>
    </p:spTree>
    <p:extLst>
      <p:ext uri="{BB962C8B-B14F-4D97-AF65-F5344CB8AC3E}">
        <p14:creationId xmlns:p14="http://schemas.microsoft.com/office/powerpoint/2010/main" val="250555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4199429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Cómo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Por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Cuál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Cuáles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en-US" sz="55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798733" y="1143000"/>
            <a:ext cx="5009825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Why?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Which?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Which ones?</a:t>
            </a:r>
            <a:endParaRPr lang="en-US" sz="55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2109" y="2827196"/>
            <a:ext cx="31418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/>
              <a:t>porque</a:t>
            </a:r>
            <a:r>
              <a:rPr lang="en-US" sz="3000" i="1" dirty="0"/>
              <a:t> = because</a:t>
            </a:r>
          </a:p>
        </p:txBody>
      </p:sp>
    </p:spTree>
    <p:extLst>
      <p:ext uri="{BB962C8B-B14F-4D97-AF65-F5344CB8AC3E}">
        <p14:creationId xmlns:p14="http://schemas.microsoft.com/office/powerpoint/2010/main" val="162040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5305620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¿De 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Cuánto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(a)?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Cúantos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(as)?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162224" y="1143000"/>
            <a:ext cx="4166139" cy="571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Where?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From where?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To where?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 much?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 many?</a:t>
            </a:r>
          </a:p>
        </p:txBody>
      </p:sp>
    </p:spTree>
    <p:extLst>
      <p:ext uri="{BB962C8B-B14F-4D97-AF65-F5344CB8AC3E}">
        <p14:creationId xmlns:p14="http://schemas.microsoft.com/office/powerpoint/2010/main" val="399380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685800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54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54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sí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o </a:t>
            </a:r>
            <a:r>
              <a:rPr lang="en-US" sz="54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Eres</a:t>
            </a:r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rubio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alto?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¿Son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guapos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en-US" sz="2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168692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450850" indent="-450850" algn="l">
              <a:lnSpc>
                <a:spcPct val="8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con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interrogativos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 err="1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Qui</a:t>
            </a:r>
            <a:r>
              <a:rPr lang="en-US" altLang="ja-JP" sz="4000" dirty="0" err="1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én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amigo?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Who is your friend?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FC00D1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Cuántas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plumas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hay?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many pens are there?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Cuándo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sz="36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When is the class?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268847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 fontScale="92500" lnSpcReduction="10000"/>
          </a:bodyPr>
          <a:lstStyle/>
          <a:p>
            <a:pPr marL="450850" indent="-45085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con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interrogativos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 err="1">
                <a:ln>
                  <a:solidFill>
                    <a:srgbClr val="FF66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altLang="ja-JP" sz="4000" dirty="0" err="1">
                <a:ln>
                  <a:solidFill>
                    <a:srgbClr val="FF66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ómo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is she?//What is she like?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De </a:t>
            </a:r>
            <a:r>
              <a:rPr lang="en-US" altLang="ja-JP" sz="40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altLang="ja-JP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eres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tú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Where are you from?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día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hoy?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day is today?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Cuál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fecha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de hoy?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today’s date?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67799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920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lnSpcReduction="10000"/>
          </a:bodyPr>
          <a:lstStyle/>
          <a:p>
            <a:pPr marL="457200" indent="-457200" algn="l">
              <a:lnSpc>
                <a:spcPct val="90000"/>
              </a:lnSpc>
              <a:buFont typeface="Wingdings" charset="2"/>
              <a:buChar char=""/>
            </a:pPr>
            <a:r>
              <a:rPr lang="en-US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can be followed directly by a noun, but </a:t>
            </a:r>
            <a:r>
              <a:rPr lang="en-US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Cuál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cannot:</a:t>
            </a:r>
          </a:p>
          <a:p>
            <a:pPr marL="917575" lvl="1" indent="-71438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</a:t>
            </a:r>
            <a:r>
              <a:rPr lang="en-US" sz="3000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clase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es la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mejor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</a:t>
            </a:r>
          </a:p>
          <a:p>
            <a:pPr marL="1246188" lvl="1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What class is the best?</a:t>
            </a:r>
          </a:p>
          <a:p>
            <a:pPr marL="917575" lvl="1" indent="-71438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</a:t>
            </a:r>
            <a:r>
              <a:rPr lang="en-US" sz="3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Cuál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de los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libros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necesito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</a:t>
            </a:r>
          </a:p>
          <a:p>
            <a:pPr marL="1246188" lvl="1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Which of the books do I need?</a:t>
            </a:r>
          </a:p>
          <a:p>
            <a:pPr marL="457200" indent="-457200" algn="l">
              <a:lnSpc>
                <a:spcPct val="90000"/>
              </a:lnSpc>
              <a:buFont typeface="Wingdings" charset="2"/>
              <a:buChar char=""/>
            </a:pP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“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” and “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son” are looking for a definition of the word. Use 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cuál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with 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ser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for getting information</a:t>
            </a:r>
            <a:r>
              <a:rPr lang="en-US" sz="3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811213" lvl="1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</a:t>
            </a:r>
            <a:r>
              <a:rPr lang="en-US" sz="3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Cuál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tu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nombre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?¿</a:t>
            </a:r>
            <a:r>
              <a:rPr lang="en-US" sz="3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Cuál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tu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número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de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teléfono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</a:t>
            </a:r>
          </a:p>
          <a:p>
            <a:pPr marL="811213" lvl="1" algn="l">
              <a:lnSpc>
                <a:spcPct val="90000"/>
              </a:lnSpc>
            </a:pP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</a:t>
            </a:r>
            <a:r>
              <a:rPr lang="en-US" sz="3000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es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“la </a:t>
            </a:r>
            <a:r>
              <a:rPr lang="en-US" sz="3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artritis</a:t>
            </a:r>
            <a:r>
              <a:rPr lang="en-US" sz="3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”?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Qué vs Cuál</a:t>
            </a:r>
          </a:p>
        </p:txBody>
      </p:sp>
    </p:spTree>
    <p:extLst>
      <p:ext uri="{BB962C8B-B14F-4D97-AF65-F5344CB8AC3E}">
        <p14:creationId xmlns:p14="http://schemas.microsoft.com/office/powerpoint/2010/main" val="386090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403</Words>
  <Application>Microsoft Macintosh PowerPoint</Application>
  <PresentationFormat>On-screen Show (4:3)</PresentationFormat>
  <Paragraphs>80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Medium</vt:lpstr>
      <vt:lpstr>Wingdings</vt:lpstr>
      <vt:lpstr>Office Theme</vt:lpstr>
      <vt:lpstr>Unidad 2</vt:lpstr>
      <vt:lpstr>Preguntas</vt:lpstr>
      <vt:lpstr>Preguntas</vt:lpstr>
      <vt:lpstr>Preguntas</vt:lpstr>
      <vt:lpstr>Preguntas</vt:lpstr>
      <vt:lpstr>Ejemplos</vt:lpstr>
      <vt:lpstr>Ejemplos</vt:lpstr>
      <vt:lpstr>Ejemplos</vt:lpstr>
      <vt:lpstr>Qué vs Cuál</vt:lpstr>
      <vt:lpstr>Numbers + Nouns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58</cp:revision>
  <cp:lastPrinted>2018-08-16T19:44:47Z</cp:lastPrinted>
  <dcterms:created xsi:type="dcterms:W3CDTF">2018-07-09T18:49:29Z</dcterms:created>
  <dcterms:modified xsi:type="dcterms:W3CDTF">2022-10-28T17:50:29Z</dcterms:modified>
</cp:coreProperties>
</file>