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82" r:id="rId2"/>
    <p:sldId id="283" r:id="rId3"/>
    <p:sldId id="284" r:id="rId4"/>
    <p:sldId id="285" r:id="rId5"/>
    <p:sldId id="260" r:id="rId6"/>
    <p:sldId id="266" r:id="rId7"/>
    <p:sldId id="27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BDFEB7"/>
    <a:srgbClr val="344834"/>
    <a:srgbClr val="547553"/>
    <a:srgbClr val="70A06F"/>
    <a:srgbClr val="B1FEAD"/>
    <a:srgbClr val="1A2B1B"/>
    <a:srgbClr val="487D4A"/>
    <a:srgbClr val="8FFF90"/>
    <a:srgbClr val="FC00D1"/>
    <a:srgbClr val="326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3" d="100"/>
          <a:sy n="53" d="100"/>
        </p:scale>
        <p:origin x="-16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4D1CA0-1144-864A-83B5-F78D894CD96C}" type="datetime1">
              <a:rPr lang="en-US" smtClean="0"/>
              <a:t>8/16/18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Unidad 1 - Subject Pronouns &amp; Ser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54137-C52F-F542-8D09-B4F25B2F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19073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3D5C82-0DF1-4048-8538-664E369AAFD3}" type="datetime1">
              <a:rPr lang="en-US" smtClean="0"/>
              <a:t>8/16/18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Unidad 1 - Subject Pronouns &amp; Ser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6B779-2FB4-A048-8946-FBB71840F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9940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Unidad 1 - Subject Pronouns &amp; Ser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45709-BEF8-E247-A03F-73A40AF742F7}" type="datetime1">
              <a:rPr lang="en-US" smtClean="0"/>
              <a:t>8/16/18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F7A58-8FFB-2E41-9DA8-66053E3810F0}" type="datetime1">
              <a:rPr lang="en-US" smtClean="0"/>
              <a:t>8/16/18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7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968F1-EB99-BE4A-9B64-F8950D1195CC}" type="datetime1">
              <a:rPr lang="en-US" smtClean="0"/>
              <a:t>8/16/18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7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4E37B-2679-2A4D-9C1E-79CD2406EBD5}" type="datetime1">
              <a:rPr lang="en-US" smtClean="0"/>
              <a:t>8/16/18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8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D459C-8A97-0F45-B0C1-9BA5D8EBF15D}" type="datetime1">
              <a:rPr lang="en-US" smtClean="0"/>
              <a:t>8/16/18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5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E53B-1F6E-DD47-A99B-5B1A6FE0E60F}" type="datetime1">
              <a:rPr lang="en-US" smtClean="0"/>
              <a:t>8/16/18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6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010A-20E7-D742-B9F8-CA508D4CA6DC}" type="datetime1">
              <a:rPr lang="en-US" smtClean="0"/>
              <a:t>8/16/18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4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3BAD6-64E6-7A41-B559-E76D40B61ED6}" type="datetime1">
              <a:rPr lang="en-US" smtClean="0"/>
              <a:t>8/16/18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2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23B10-38D9-FA48-9858-53822DF87C6B}" type="datetime1">
              <a:rPr lang="en-US" smtClean="0"/>
              <a:t>8/16/18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2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B8454-11C9-C246-AE3B-59521BEB9F6F}" type="datetime1">
              <a:rPr lang="en-US" smtClean="0"/>
              <a:t>8/16/18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7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5319C-965A-B34C-A2FD-547B816C236C}" type="datetime1">
              <a:rPr lang="en-US" smtClean="0"/>
              <a:t>8/16/18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68000">
              <a:schemeClr val="accent4">
                <a:lumMod val="60000"/>
                <a:lumOff val="40000"/>
              </a:schemeClr>
            </a:gs>
            <a:gs pos="100000">
              <a:schemeClr val="accent4">
                <a:lumMod val="5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D4C0C-AF8D-014D-A106-F10F7C2ED8B7}" type="datetime1">
              <a:rPr lang="en-US" smtClean="0"/>
              <a:t>8/16/18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87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/>
          <a:lstStyle/>
          <a:p>
            <a:pPr>
              <a:spcAft>
                <a:spcPts val="2400"/>
              </a:spcAft>
            </a:pPr>
            <a:r>
              <a:rPr lang="es-ES_tradnl" sz="5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pronombres personales de sujeto y el verbo </a:t>
            </a:r>
            <a:r>
              <a:rPr lang="es-ES_tradnl" sz="5000" i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SER</a:t>
            </a:r>
          </a:p>
          <a:p>
            <a:r>
              <a:rPr lang="es-ES_tradnl" sz="4000" i="1" dirty="0" err="1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Subject</a:t>
            </a:r>
            <a:r>
              <a:rPr lang="es-ES_tradnl" sz="4000" i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4000" i="1" dirty="0" err="1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Pronouns</a:t>
            </a:r>
            <a:r>
              <a:rPr lang="es-ES_tradnl" sz="4000" i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&amp; </a:t>
            </a:r>
            <a:r>
              <a:rPr lang="es-ES_tradnl" sz="4000" i="1" dirty="0" err="1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4000" i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4000" i="1" dirty="0" err="1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</a:t>
            </a:r>
            <a:r>
              <a:rPr lang="es-ES_tradnl" sz="4000" i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4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SER</a:t>
            </a:r>
            <a:endParaRPr lang="es-ES_tradnl" sz="4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1</a:t>
            </a:r>
            <a:endParaRPr lang="es-ES_tradnl" sz="7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98746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These are the subject pronouns. You often do NOT include the subject pronoun in Spanish.</a:t>
            </a:r>
          </a:p>
          <a:p>
            <a:pPr algn="l"/>
            <a:endParaRPr lang="en-US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l"/>
            <a:endParaRPr lang="es-ES_tradnl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 fontScale="90000"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Pronombres personales de sujeto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987138"/>
              </p:ext>
            </p:extLst>
          </p:nvPr>
        </p:nvGraphicFramePr>
        <p:xfrm>
          <a:off x="294524" y="2364607"/>
          <a:ext cx="8614779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7515"/>
                <a:gridCol w="2724332"/>
                <a:gridCol w="32029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Subject Pronouns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40315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40315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First Person</a:t>
                      </a:r>
                      <a:endParaRPr lang="en-US" sz="28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94058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Second Person</a:t>
                      </a:r>
                      <a:endParaRPr lang="en-US" sz="28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E6E0EC"/>
                    </a:solidFill>
                  </a:tcPr>
                </a:tc>
              </a:tr>
              <a:tr h="794058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Third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Person</a:t>
                      </a:r>
                      <a:endParaRPr lang="en-US" sz="28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 smtClean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 smtClean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 smtClean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1" kern="1200" noProof="0" dirty="0" smtClean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428856"/>
              </p:ext>
            </p:extLst>
          </p:nvPr>
        </p:nvGraphicFramePr>
        <p:xfrm>
          <a:off x="3032619" y="3382960"/>
          <a:ext cx="1932803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280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noProof="0" dirty="0" err="1" smtClean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</a:t>
                      </a:r>
                      <a:r>
                        <a:rPr lang="en-US" sz="2000" noProof="0" dirty="0" smtClean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200" i="1" noProof="0" dirty="0" smtClean="0">
                          <a:solidFill>
                            <a:srgbClr val="595959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(I)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501393"/>
              </p:ext>
            </p:extLst>
          </p:nvPr>
        </p:nvGraphicFramePr>
        <p:xfrm>
          <a:off x="3032619" y="4617807"/>
          <a:ext cx="265070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070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Tú</a:t>
                      </a:r>
                      <a:r>
                        <a:rPr lang="en-US" sz="2400" noProof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sz="2200" i="1" noProof="0" dirty="0" smtClean="0">
                          <a:solidFill>
                            <a:srgbClr val="595959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(you familiar)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229745"/>
              </p:ext>
            </p:extLst>
          </p:nvPr>
        </p:nvGraphicFramePr>
        <p:xfrm>
          <a:off x="3032619" y="5571647"/>
          <a:ext cx="2650702" cy="998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0702"/>
              </a:tblGrid>
              <a:tr h="99893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</a:t>
                      </a:r>
                      <a:r>
                        <a:rPr lang="en-US" sz="3200" noProof="0" dirty="0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./</a:t>
                      </a:r>
                      <a:r>
                        <a:rPr lang="en-US" sz="320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Él</a:t>
                      </a:r>
                      <a:r>
                        <a:rPr lang="en-US" sz="3200" noProof="0" dirty="0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/Ella </a:t>
                      </a:r>
                      <a:r>
                        <a:rPr lang="en-US" sz="2200" i="1" noProof="0" dirty="0" smtClean="0">
                          <a:solidFill>
                            <a:srgbClr val="595959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formal/He/She)</a:t>
                      </a:r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973385"/>
              </p:ext>
            </p:extLst>
          </p:nvPr>
        </p:nvGraphicFramePr>
        <p:xfrm>
          <a:off x="5701728" y="3276945"/>
          <a:ext cx="2705924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5924"/>
              </a:tblGrid>
              <a:tr h="848360">
                <a:tc>
                  <a:txBody>
                    <a:bodyPr/>
                    <a:lstStyle/>
                    <a:p>
                      <a:r>
                        <a:rPr lang="en-US" sz="320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Nosotros</a:t>
                      </a:r>
                      <a:r>
                        <a:rPr lang="en-US" sz="1800" noProof="0" dirty="0" smtClean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200" i="1" noProof="0" dirty="0" smtClean="0">
                          <a:solidFill>
                            <a:srgbClr val="595959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(we)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Nosotras</a:t>
                      </a:r>
                      <a:r>
                        <a:rPr lang="en-US" sz="1600" noProof="0" dirty="0" smtClean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200" i="1" noProof="0" dirty="0" smtClean="0">
                          <a:solidFill>
                            <a:srgbClr val="595959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(we)</a:t>
                      </a:r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998448"/>
              </p:ext>
            </p:extLst>
          </p:nvPr>
        </p:nvGraphicFramePr>
        <p:xfrm>
          <a:off x="5701728" y="4435509"/>
          <a:ext cx="3202932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2932"/>
              </a:tblGrid>
              <a:tr h="814885">
                <a:tc>
                  <a:txBody>
                    <a:bodyPr/>
                    <a:lstStyle/>
                    <a:p>
                      <a:r>
                        <a:rPr lang="en-US" sz="320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Vosotros</a:t>
                      </a:r>
                      <a:r>
                        <a:rPr lang="en-US" sz="1600" noProof="0" dirty="0" smtClean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200" i="1" noProof="0" dirty="0" smtClean="0">
                          <a:solidFill>
                            <a:srgbClr val="595959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- Spain)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Vosotras</a:t>
                      </a:r>
                      <a:r>
                        <a:rPr lang="en-US" sz="1400" noProof="0" dirty="0" smtClean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200" i="1" noProof="0" dirty="0" smtClean="0">
                          <a:solidFill>
                            <a:srgbClr val="595959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- Spain)</a:t>
                      </a:r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771987"/>
              </p:ext>
            </p:extLst>
          </p:nvPr>
        </p:nvGraphicFramePr>
        <p:xfrm>
          <a:off x="5701728" y="5519630"/>
          <a:ext cx="3041903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1903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Uds</a:t>
                      </a:r>
                      <a:r>
                        <a:rPr lang="en-US" sz="3200" noProof="0" dirty="0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./</a:t>
                      </a:r>
                      <a:r>
                        <a:rPr lang="en-US" sz="320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Ellos</a:t>
                      </a:r>
                      <a:r>
                        <a:rPr lang="en-US" sz="3200" noProof="0" dirty="0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</a:t>
                      </a:r>
                      <a:r>
                        <a:rPr lang="en-US" sz="320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Ellas</a:t>
                      </a:r>
                      <a:r>
                        <a:rPr lang="en-US" sz="3200" noProof="0" dirty="0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200" i="1" noProof="0" dirty="0" smtClean="0">
                          <a:solidFill>
                            <a:srgbClr val="595959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plural/They)</a:t>
                      </a:r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1560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/>
          <a:lstStyle/>
          <a:p>
            <a:pPr marL="571500" indent="-571500" algn="l">
              <a:lnSpc>
                <a:spcPct val="90000"/>
              </a:lnSpc>
              <a:buFont typeface="Wingdings" charset="2"/>
              <a:buChar char=""/>
            </a:pPr>
            <a:r>
              <a:rPr lang="en-US" sz="3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Use the </a:t>
            </a:r>
            <a:r>
              <a:rPr lang="en-US" sz="3600" dirty="0">
                <a:ln>
                  <a:solidFill>
                    <a:srgbClr val="FF6600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formal</a:t>
            </a:r>
            <a:r>
              <a:rPr lang="en-US" sz="3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(</a:t>
            </a:r>
            <a:r>
              <a:rPr lang="en-US" sz="36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Usted</a:t>
            </a:r>
            <a:r>
              <a:rPr lang="en-US" sz="3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/</a:t>
            </a:r>
            <a:r>
              <a:rPr lang="en-US" sz="36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Ud</a:t>
            </a:r>
            <a:r>
              <a:rPr lang="en-US" sz="3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.):</a:t>
            </a:r>
          </a:p>
          <a:p>
            <a:pPr marL="873125" lvl="1" indent="-279400" algn="l" defTabSz="452438">
              <a:lnSpc>
                <a:spcPct val="90000"/>
              </a:lnSpc>
              <a:buFont typeface="Arial"/>
              <a:buChar char="•"/>
            </a:pPr>
            <a:r>
              <a:rPr 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With an older person</a:t>
            </a:r>
          </a:p>
          <a:p>
            <a:pPr marL="873125" lvl="1" indent="-279400" algn="l" defTabSz="452438">
              <a:lnSpc>
                <a:spcPct val="90000"/>
              </a:lnSpc>
              <a:buFont typeface="Arial"/>
              <a:buChar char="•"/>
            </a:pPr>
            <a:r>
              <a:rPr lang="en-US" sz="3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Someone </a:t>
            </a:r>
            <a:r>
              <a:rPr 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you do not know well</a:t>
            </a:r>
          </a:p>
          <a:p>
            <a:pPr marL="873125" lvl="1" indent="-279400" algn="l" defTabSz="452438">
              <a:lnSpc>
                <a:spcPct val="90000"/>
              </a:lnSpc>
              <a:buFont typeface="Arial"/>
              <a:buChar char="•"/>
            </a:pPr>
            <a:r>
              <a:rPr 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Someone you need to show respect to.</a:t>
            </a:r>
            <a:endParaRPr lang="en-US" sz="36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  <a:p>
            <a:pPr marL="571500" indent="-571500" algn="l">
              <a:lnSpc>
                <a:spcPct val="90000"/>
              </a:lnSpc>
              <a:buFont typeface="Wingdings" charset="2"/>
              <a:buChar char=""/>
            </a:pPr>
            <a:r>
              <a:rPr lang="en-US" sz="3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Use </a:t>
            </a:r>
            <a:r>
              <a:rPr lang="en-US" sz="3600" dirty="0">
                <a:ln>
                  <a:solidFill>
                    <a:srgbClr val="FF6600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formal plural </a:t>
            </a:r>
            <a:r>
              <a:rPr lang="en-US" sz="3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36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ustedes</a:t>
            </a:r>
            <a:r>
              <a:rPr lang="en-US" sz="3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/</a:t>
            </a:r>
            <a:r>
              <a:rPr lang="en-US" sz="36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Uds</a:t>
            </a:r>
            <a:r>
              <a:rPr lang="en-US" sz="3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.):</a:t>
            </a:r>
          </a:p>
          <a:p>
            <a:pPr marL="868363" lvl="1" indent="-190500" algn="l">
              <a:lnSpc>
                <a:spcPct val="90000"/>
              </a:lnSpc>
              <a:buFont typeface="Arial"/>
              <a:buChar char="•"/>
            </a:pPr>
            <a:r>
              <a:rPr 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When talking to more than one person – whether you know them or not.</a:t>
            </a:r>
          </a:p>
          <a:p>
            <a:pPr marL="868363" lvl="1" indent="-190500" algn="l">
              <a:lnSpc>
                <a:spcPct val="90000"/>
              </a:lnSpc>
              <a:buFont typeface="Arial"/>
              <a:buChar char="•"/>
            </a:pPr>
            <a:r>
              <a:rPr lang="en-US" sz="320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Understood </a:t>
            </a:r>
            <a:r>
              <a:rPr lang="en-US" sz="3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in every </a:t>
            </a:r>
            <a:r>
              <a:rPr 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country.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Formal vs. Informal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84890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/>
          <a:lstStyle/>
          <a:p>
            <a:pPr marL="571500" indent="-571500" algn="l">
              <a:lnSpc>
                <a:spcPct val="90000"/>
              </a:lnSpc>
              <a:buFont typeface="Wingdings" charset="2"/>
              <a:buChar char=""/>
            </a:pPr>
            <a:r>
              <a:rPr lang="en-US" sz="36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Use the </a:t>
            </a:r>
            <a:r>
              <a:rPr lang="en-US" sz="3600" dirty="0">
                <a:ln>
                  <a:solidFill>
                    <a:srgbClr val="3366FF"/>
                  </a:solidFill>
                </a:ln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informal</a:t>
            </a:r>
            <a:r>
              <a:rPr lang="en-US" sz="36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(</a:t>
            </a:r>
            <a:r>
              <a:rPr lang="en-US" sz="3600" u="sng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</a:t>
            </a:r>
            <a:r>
              <a:rPr lang="en-US" altLang="ja-JP" sz="3600" u="sng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ú</a:t>
            </a:r>
            <a:r>
              <a:rPr lang="en-US" sz="36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):</a:t>
            </a:r>
          </a:p>
          <a:p>
            <a:pPr marL="914400" lvl="1" indent="-279400" algn="l">
              <a:lnSpc>
                <a:spcPct val="9000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With a younger person</a:t>
            </a:r>
          </a:p>
          <a:p>
            <a:pPr marL="914400" lvl="1" indent="-279400" algn="l">
              <a:lnSpc>
                <a:spcPct val="90000"/>
              </a:lnSpc>
              <a:buFont typeface="Arial"/>
              <a:buChar char="•"/>
            </a:pPr>
            <a:r>
              <a:rPr lang="en-US" sz="3200" dirty="0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Someone </a:t>
            </a:r>
            <a:r>
              <a:rPr lang="en-US" sz="32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you know well</a:t>
            </a:r>
          </a:p>
          <a:p>
            <a:pPr marL="914400" lvl="1" indent="-279400" algn="l">
              <a:lnSpc>
                <a:spcPct val="9000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Family, friends, etc.</a:t>
            </a:r>
          </a:p>
          <a:p>
            <a:pPr marL="571500" indent="-571500" algn="l">
              <a:lnSpc>
                <a:spcPct val="90000"/>
              </a:lnSpc>
              <a:buFont typeface="Wingdings" charset="2"/>
              <a:buChar char=""/>
            </a:pPr>
            <a:r>
              <a:rPr lang="en-US" sz="36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Use </a:t>
            </a:r>
            <a:r>
              <a:rPr lang="en-US" sz="3600" dirty="0">
                <a:ln>
                  <a:solidFill>
                    <a:srgbClr val="3366FF"/>
                  </a:solidFill>
                </a:ln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informal plural </a:t>
            </a:r>
            <a:r>
              <a:rPr lang="en-US" sz="36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3600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Vosotros</a:t>
            </a:r>
            <a:r>
              <a:rPr lang="en-US" sz="36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):</a:t>
            </a:r>
          </a:p>
          <a:p>
            <a:pPr marL="914400" lvl="1" indent="-236538" algn="l">
              <a:lnSpc>
                <a:spcPct val="9000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In Spain only</a:t>
            </a:r>
          </a:p>
          <a:p>
            <a:pPr marL="914400" lvl="1" indent="-236538" algn="l">
              <a:lnSpc>
                <a:spcPct val="9000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Talking to a whole group you know or that is younger than you</a:t>
            </a:r>
            <a:r>
              <a:rPr lang="en-US" sz="3200" dirty="0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.</a:t>
            </a:r>
            <a:endParaRPr lang="en-US" sz="3200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Formal vs. Informal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8503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SER </a:t>
            </a:r>
            <a:r>
              <a:rPr lang="mr-IN" sz="4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4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Be:</a:t>
            </a:r>
          </a:p>
          <a:p>
            <a:pPr algn="l"/>
            <a:endParaRPr lang="en-US" sz="4000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l"/>
            <a:endParaRPr lang="es-ES_tradnl" sz="4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verbo </a:t>
            </a:r>
            <a:r>
              <a:rPr lang="es-ES_tradnl" sz="5000" i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SER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5084124"/>
              </p:ext>
            </p:extLst>
          </p:nvPr>
        </p:nvGraphicFramePr>
        <p:xfrm>
          <a:off x="1" y="1830874"/>
          <a:ext cx="9143998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203"/>
                <a:gridCol w="2650702"/>
                <a:gridCol w="2153695"/>
                <a:gridCol w="2885398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0297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rgbClr val="50297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297B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D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Nosotros</a:t>
                      </a:r>
                    </a:p>
                    <a:p>
                      <a:r>
                        <a:rPr lang="es-ES_tradnl" sz="3200" i="0" noProof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Nosotras</a:t>
                      </a:r>
                      <a:endParaRPr lang="es-ES_tradnl" sz="3200" i="0" noProof="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297B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D8FF"/>
                    </a:solidFill>
                  </a:tcPr>
                </a:tc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Tú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297B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B3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Vosotros</a:t>
                      </a:r>
                    </a:p>
                    <a:p>
                      <a:r>
                        <a:rPr lang="es-ES_tradnl" sz="3200" i="0" noProof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Vosotras</a:t>
                      </a:r>
                      <a:endParaRPr lang="es-ES_tradnl" sz="3200" i="0" noProof="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297B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B3D5"/>
                    </a:solidFill>
                  </a:tcPr>
                </a:tc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./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Él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/Ella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5029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 smtClean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 smtClean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 smtClean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1D8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kern="1200" noProof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Uds./Ellos/Ellas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50297B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1" kern="1200" noProof="0" dirty="0" smtClean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1D8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512854"/>
              </p:ext>
            </p:extLst>
          </p:nvPr>
        </p:nvGraphicFramePr>
        <p:xfrm>
          <a:off x="1560384" y="2327901"/>
          <a:ext cx="224742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noProof="0" dirty="0" smtClean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soy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515375"/>
              </p:ext>
            </p:extLst>
          </p:nvPr>
        </p:nvGraphicFramePr>
        <p:xfrm>
          <a:off x="1560384" y="3505200"/>
          <a:ext cx="213609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609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eres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3737790"/>
              </p:ext>
            </p:extLst>
          </p:nvPr>
        </p:nvGraphicFramePr>
        <p:xfrm>
          <a:off x="1560384" y="4495800"/>
          <a:ext cx="2247421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/>
              </a:tblGrid>
              <a:tr h="6096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es</a:t>
                      </a:r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47671"/>
              </p:ext>
            </p:extLst>
          </p:nvPr>
        </p:nvGraphicFramePr>
        <p:xfrm>
          <a:off x="6332232" y="2327901"/>
          <a:ext cx="2577070" cy="624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070"/>
              </a:tblGrid>
              <a:tr h="624334">
                <a:tc>
                  <a:txBody>
                    <a:bodyPr/>
                    <a:lstStyle/>
                    <a:p>
                      <a:r>
                        <a:rPr lang="en-US" sz="3200" i="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somos</a:t>
                      </a:r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560286"/>
              </p:ext>
            </p:extLst>
          </p:nvPr>
        </p:nvGraphicFramePr>
        <p:xfrm>
          <a:off x="6332232" y="3505200"/>
          <a:ext cx="230560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601"/>
              </a:tblGrid>
              <a:tr h="507173">
                <a:tc>
                  <a:txBody>
                    <a:bodyPr/>
                    <a:lstStyle/>
                    <a:p>
                      <a:r>
                        <a:rPr lang="en-US" sz="3200" i="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sois</a:t>
                      </a:r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041353"/>
              </p:ext>
            </p:extLst>
          </p:nvPr>
        </p:nvGraphicFramePr>
        <p:xfrm>
          <a:off x="6332232" y="4495800"/>
          <a:ext cx="219051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51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noProof="0" dirty="0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son</a:t>
                      </a:r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90283"/>
              </p:ext>
            </p:extLst>
          </p:nvPr>
        </p:nvGraphicFramePr>
        <p:xfrm>
          <a:off x="2017584" y="2852420"/>
          <a:ext cx="160871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871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(I am)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62669"/>
              </p:ext>
            </p:extLst>
          </p:nvPr>
        </p:nvGraphicFramePr>
        <p:xfrm>
          <a:off x="2017584" y="3962400"/>
          <a:ext cx="195845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45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 smtClean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are)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09055"/>
              </p:ext>
            </p:extLst>
          </p:nvPr>
        </p:nvGraphicFramePr>
        <p:xfrm>
          <a:off x="2017584" y="4876800"/>
          <a:ext cx="1958459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45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 smtClean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are/</a:t>
                      </a:r>
                      <a:r>
                        <a:rPr lang="en-US" sz="2400" i="1" noProof="0" dirty="0" err="1" smtClean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He/She</a:t>
                      </a:r>
                      <a:r>
                        <a:rPr lang="en-US" sz="2400" i="1" noProof="0" dirty="0" smtClean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is)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4702"/>
              </p:ext>
            </p:extLst>
          </p:nvPr>
        </p:nvGraphicFramePr>
        <p:xfrm>
          <a:off x="6332232" y="2852420"/>
          <a:ext cx="195845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45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 smtClean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(We are)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817985"/>
              </p:ext>
            </p:extLst>
          </p:nvPr>
        </p:nvGraphicFramePr>
        <p:xfrm>
          <a:off x="6332232" y="3999210"/>
          <a:ext cx="267175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175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 smtClean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</a:t>
                      </a:r>
                      <a:r>
                        <a:rPr lang="en-US" sz="2400" i="1" baseline="0" noProof="0" dirty="0" smtClean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all</a:t>
                      </a:r>
                      <a:r>
                        <a:rPr lang="en-US" sz="2400" i="1" noProof="0" dirty="0" smtClean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are</a:t>
                      </a:r>
                      <a:r>
                        <a:rPr lang="mr-IN" sz="2400" i="1" noProof="0" dirty="0" smtClean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–</a:t>
                      </a:r>
                      <a:r>
                        <a:rPr lang="en-US" sz="2400" i="1" noProof="0" dirty="0" smtClean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Spain)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227547"/>
              </p:ext>
            </p:extLst>
          </p:nvPr>
        </p:nvGraphicFramePr>
        <p:xfrm>
          <a:off x="6332232" y="4958160"/>
          <a:ext cx="267175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175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 smtClean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all/They are)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7370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r>
              <a:rPr lang="en-US" sz="4000" u="sng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Main uses of SER: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1. Describing people and things </a:t>
            </a:r>
            <a:r>
              <a:rPr lang="mr-IN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dirty="0" smtClean="0">
                <a:ln w="19050" cmpd="sng">
                  <a:solidFill>
                    <a:srgbClr val="3366FF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physical characteristics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&amp; </a:t>
            </a:r>
            <a:r>
              <a:rPr lang="en-US" dirty="0" smtClean="0">
                <a:ln w="19050" cmpd="sng">
                  <a:solidFill>
                    <a:srgbClr val="3366FF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personal traits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 marL="971550" lvl="1" indent="-514350" algn="l">
              <a:buFont typeface="Arial"/>
              <a:buChar char="•"/>
            </a:pPr>
            <a:r>
              <a:rPr lang="es-ES_tradn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Ella es alta.</a:t>
            </a:r>
          </a:p>
          <a:p>
            <a:pPr marL="971550" lvl="1" indent="-514350" algn="l">
              <a:buFont typeface="Arial"/>
              <a:buChar char="•"/>
            </a:pPr>
            <a:r>
              <a:rPr lang="es-ES_tradn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parque es grande.</a:t>
            </a:r>
          </a:p>
          <a:p>
            <a:pPr marL="971550" lvl="1" indent="-514350" algn="l">
              <a:buFont typeface="Arial"/>
              <a:buChar char="•"/>
            </a:pPr>
            <a:r>
              <a:rPr lang="es-ES_tradn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chico es simpático.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2. Saying </a:t>
            </a:r>
            <a:r>
              <a:rPr lang="en-US" dirty="0" smtClean="0">
                <a:ln w="19050" cmpd="sng">
                  <a:solidFill>
                    <a:srgbClr val="FC00D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where you are from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 marL="971550" lvl="1" indent="-514350" algn="l">
              <a:buFont typeface="Arial"/>
              <a:buChar char="•"/>
            </a:pPr>
            <a:r>
              <a:rPr lang="es-ES_tradn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Ellos son de Cuba.</a:t>
            </a:r>
          </a:p>
          <a:p>
            <a:pPr algn="l"/>
            <a:r>
              <a:rPr lang="es-ES_tradn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3. 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Giving the </a:t>
            </a:r>
            <a:r>
              <a:rPr lang="en-US" dirty="0" smtClean="0">
                <a:ln w="19050" cmpd="sng"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date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en-US" dirty="0" smtClean="0">
                <a:ln w="19050" cmpd="sng">
                  <a:solidFill>
                    <a:srgbClr val="E46C0A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day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or </a:t>
            </a:r>
            <a:r>
              <a:rPr lang="en-US" dirty="0" smtClean="0">
                <a:ln w="19050" cmpd="sng">
                  <a:solidFill>
                    <a:srgbClr val="E46C0A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time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 marL="971550" lvl="1" indent="-514350" algn="l">
              <a:buFont typeface="Arial"/>
              <a:buChar char="•"/>
            </a:pPr>
            <a:r>
              <a:rPr lang="es-ES_tradn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 </a:t>
            </a:r>
            <a:r>
              <a:rPr lang="es-ES_tradnl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lunes. Es el 8 de febrero. Son las dos y diez.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usos de </a:t>
            </a:r>
            <a:r>
              <a:rPr lang="es-ES_tradnl" sz="5000" i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SER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16963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1. Acronym</a:t>
            </a:r>
            <a:r>
              <a:rPr lang="en-US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: </a:t>
            </a:r>
            <a:r>
              <a:rPr lang="en-US" b="1" dirty="0" smtClean="0">
                <a:ln>
                  <a:solidFill>
                    <a:schemeClr val="bg1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DOCTOR</a:t>
            </a:r>
            <a:endParaRPr lang="en-US" b="1" dirty="0">
              <a:solidFill>
                <a:schemeClr val="accent6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971550" lvl="1" indent="-514350" algn="l">
              <a:buFont typeface="Arial"/>
              <a:buChar char="•"/>
            </a:pPr>
            <a:r>
              <a:rPr lang="en-US" sz="3200" dirty="0" smtClean="0">
                <a:ln>
                  <a:solidFill>
                    <a:schemeClr val="bg1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</a:t>
            </a:r>
            <a:r>
              <a:rPr lang="en-US" sz="3200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escription </a:t>
            </a:r>
            <a:r>
              <a:rPr lang="en-US" sz="3200" i="1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(Ella </a:t>
            </a:r>
            <a:r>
              <a:rPr lang="en-US" sz="3200" i="1" dirty="0" err="1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</a:t>
            </a:r>
            <a:r>
              <a:rPr lang="en-US" sz="3200" i="1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200" i="1" dirty="0" err="1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alta.</a:t>
            </a:r>
            <a:r>
              <a:rPr lang="en-US" sz="3200" i="1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)</a:t>
            </a:r>
            <a:endParaRPr lang="en-US" sz="3200" i="1" dirty="0">
              <a:ln>
                <a:solidFill>
                  <a:schemeClr val="bg1"/>
                </a:solidFill>
              </a:ln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971550" lvl="1" indent="-514350" algn="l">
              <a:buFont typeface="Arial"/>
              <a:buChar char="•"/>
            </a:pPr>
            <a:r>
              <a:rPr lang="en-US" sz="3200" dirty="0" smtClean="0">
                <a:ln>
                  <a:solidFill>
                    <a:schemeClr val="bg1"/>
                  </a:solidFill>
                </a:ln>
                <a:solidFill>
                  <a:srgbClr val="E46C0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</a:t>
            </a:r>
            <a:r>
              <a:rPr lang="en-US" sz="3200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ccupation </a:t>
            </a:r>
            <a:r>
              <a:rPr lang="en-US" sz="3200" i="1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(Ella </a:t>
            </a:r>
            <a:r>
              <a:rPr lang="en-US" sz="3200" i="1" dirty="0" err="1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</a:t>
            </a:r>
            <a:r>
              <a:rPr lang="en-US" sz="3200" i="1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200" i="1" dirty="0" err="1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profesora</a:t>
            </a:r>
            <a:r>
              <a:rPr lang="en-US" sz="3200" i="1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.)</a:t>
            </a:r>
            <a:endParaRPr lang="en-US" sz="3200" i="1" dirty="0">
              <a:ln>
                <a:solidFill>
                  <a:schemeClr val="bg1"/>
                </a:solidFill>
              </a:ln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971550" lvl="1" indent="-514350" algn="l">
              <a:buFont typeface="Arial"/>
              <a:buChar char="•"/>
            </a:pPr>
            <a:r>
              <a:rPr lang="en-US" sz="3200" dirty="0" smtClean="0">
                <a:ln>
                  <a:solidFill>
                    <a:schemeClr val="bg1"/>
                  </a:solidFill>
                </a:ln>
                <a:solidFill>
                  <a:srgbClr val="E46C0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</a:t>
            </a:r>
            <a:r>
              <a:rPr lang="en-US" sz="3200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haracteristics/Personality Traits </a:t>
            </a:r>
            <a:r>
              <a:rPr lang="en-US" sz="3200" i="1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</a:t>
            </a:r>
            <a:r>
              <a:rPr lang="en-US" sz="3200" i="1" dirty="0" err="1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</a:t>
            </a:r>
            <a:r>
              <a:rPr lang="en-US" sz="3200" i="1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200" i="1" dirty="0" err="1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serio</a:t>
            </a:r>
            <a:r>
              <a:rPr lang="en-US" sz="3200" i="1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.)</a:t>
            </a:r>
            <a:endParaRPr lang="en-US" sz="3200" dirty="0">
              <a:ln>
                <a:solidFill>
                  <a:schemeClr val="bg1"/>
                </a:solidFill>
              </a:ln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971550" lvl="1" indent="-514350" algn="l">
              <a:buFont typeface="Arial"/>
              <a:buChar char="•"/>
            </a:pPr>
            <a:r>
              <a:rPr lang="en-US" sz="3200" dirty="0">
                <a:ln>
                  <a:solidFill>
                    <a:schemeClr val="bg1"/>
                  </a:solidFill>
                </a:ln>
                <a:solidFill>
                  <a:srgbClr val="E46C0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</a:t>
            </a:r>
            <a:r>
              <a:rPr lang="en-US" sz="3200" dirty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ime/</a:t>
            </a:r>
            <a:r>
              <a:rPr lang="en-US" sz="3200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Date </a:t>
            </a:r>
            <a:r>
              <a:rPr lang="en-US" sz="3200" i="1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(Hoy </a:t>
            </a:r>
            <a:r>
              <a:rPr lang="en-US" sz="3200" i="1" dirty="0" err="1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</a:t>
            </a:r>
            <a:r>
              <a:rPr lang="en-US" sz="3200" i="1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el 21 de </a:t>
            </a:r>
            <a:r>
              <a:rPr lang="en-US" sz="3200" i="1" dirty="0" err="1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enero</a:t>
            </a:r>
            <a:r>
              <a:rPr lang="en-US" sz="3200" i="1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.)</a:t>
            </a:r>
            <a:endParaRPr lang="en-US" sz="3200" i="1" dirty="0">
              <a:ln>
                <a:solidFill>
                  <a:schemeClr val="bg1"/>
                </a:solidFill>
              </a:ln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971550" lvl="1" indent="-514350" algn="l">
              <a:buFont typeface="Arial"/>
              <a:buChar char="•"/>
            </a:pPr>
            <a:r>
              <a:rPr lang="en-US" sz="3200" dirty="0" smtClean="0">
                <a:ln>
                  <a:solidFill>
                    <a:schemeClr val="bg1"/>
                  </a:solidFill>
                </a:ln>
                <a:solidFill>
                  <a:srgbClr val="E46C0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</a:t>
            </a:r>
            <a:r>
              <a:rPr lang="en-US" sz="3200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rigin </a:t>
            </a:r>
            <a:r>
              <a:rPr lang="en-US" sz="3200" i="1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</a:t>
            </a:r>
            <a:r>
              <a:rPr lang="en-US" sz="3200" i="1" dirty="0" err="1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Él</a:t>
            </a:r>
            <a:r>
              <a:rPr lang="en-US" sz="3200" i="1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200" i="1" dirty="0" err="1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</a:t>
            </a:r>
            <a:r>
              <a:rPr lang="en-US" sz="3200" i="1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 México.)</a:t>
            </a:r>
            <a:endParaRPr lang="en-US" sz="3200" i="1" dirty="0">
              <a:ln>
                <a:solidFill>
                  <a:schemeClr val="bg1"/>
                </a:solidFill>
              </a:ln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971550" lvl="1" indent="-514350" algn="l">
              <a:buFont typeface="Arial"/>
              <a:buChar char="•"/>
            </a:pPr>
            <a:r>
              <a:rPr lang="en-US" sz="3200" dirty="0" smtClean="0">
                <a:ln>
                  <a:solidFill>
                    <a:schemeClr val="bg1"/>
                  </a:solidFill>
                </a:ln>
                <a:solidFill>
                  <a:srgbClr val="E46C0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</a:t>
            </a:r>
            <a:r>
              <a:rPr lang="en-US" sz="3200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elationship </a:t>
            </a:r>
            <a:r>
              <a:rPr lang="en-US" sz="3200" i="1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</a:t>
            </a:r>
            <a:r>
              <a:rPr lang="en-US" sz="3200" i="1" dirty="0" err="1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</a:t>
            </a:r>
            <a:r>
              <a:rPr lang="en-US" sz="3200" i="1" dirty="0" smtClean="0">
                <a:ln>
                  <a:solidFill>
                    <a:schemeClr val="bg1"/>
                  </a:solidFill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mi amigo.)</a:t>
            </a:r>
            <a:endParaRPr lang="en-US" sz="3200" dirty="0">
              <a:ln>
                <a:solidFill>
                  <a:schemeClr val="bg1"/>
                </a:solidFill>
              </a:ln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n-US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Ways to Remember </a:t>
            </a:r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SER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86187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424</Words>
  <Application>Microsoft Macintosh PowerPoint</Application>
  <PresentationFormat>On-screen Show (4:3)</PresentationFormat>
  <Paragraphs>85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Unidad 1</vt:lpstr>
      <vt:lpstr>Pronombres personales de sujeto</vt:lpstr>
      <vt:lpstr>Formal vs. Informal</vt:lpstr>
      <vt:lpstr>Formal vs. Informal</vt:lpstr>
      <vt:lpstr>El verbo SER</vt:lpstr>
      <vt:lpstr>Los usos de SER</vt:lpstr>
      <vt:lpstr>Ways to Remember SER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Preliminar</dc:title>
  <dc:creator>Kristen Cross</dc:creator>
  <cp:lastModifiedBy>Kristen Cross</cp:lastModifiedBy>
  <cp:revision>47</cp:revision>
  <cp:lastPrinted>2018-08-16T19:44:47Z</cp:lastPrinted>
  <dcterms:created xsi:type="dcterms:W3CDTF">2018-07-09T18:49:29Z</dcterms:created>
  <dcterms:modified xsi:type="dcterms:W3CDTF">2018-08-16T19:44:50Z</dcterms:modified>
</cp:coreProperties>
</file>