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72" r:id="rId3"/>
    <p:sldId id="281" r:id="rId4"/>
    <p:sldId id="260" r:id="rId5"/>
    <p:sldId id="283" r:id="rId6"/>
    <p:sldId id="282" r:id="rId7"/>
    <p:sldId id="284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FF08"/>
    <a:srgbClr val="6600CD"/>
    <a:srgbClr val="E5B3CE"/>
    <a:srgbClr val="FEC5E2"/>
    <a:srgbClr val="FEA7E1"/>
    <a:srgbClr val="FEA8F7"/>
    <a:srgbClr val="A02A8D"/>
    <a:srgbClr val="631D57"/>
    <a:srgbClr val="B04D8B"/>
    <a:srgbClr val="DECD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6"/>
  </p:normalViewPr>
  <p:slideViewPr>
    <p:cSldViewPr snapToGrid="0" snapToObjects="1">
      <p:cViewPr varScale="1">
        <p:scale>
          <a:sx n="100" d="100"/>
          <a:sy n="100" d="100"/>
        </p:scale>
        <p:origin x="186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97B69F-C95D-4D4B-844C-ACD8EB6E18E2}" type="datetime1">
              <a:rPr lang="en-US" smtClean="0"/>
              <a:t>9/25/19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Unidad 1 - Gustar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299CB5-FE42-C842-8CD6-48BEACA94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386262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8921DD-0DCF-B548-B384-BB5B43895717}" type="datetime1">
              <a:rPr lang="en-US" smtClean="0"/>
              <a:t>9/25/19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Unidad 1 - Gustar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97878B-60F3-054F-95BE-113909861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77055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97878B-60F3-054F-95BE-113909861116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Unidad 1 - Gustar</a:t>
            </a:r>
          </a:p>
        </p:txBody>
      </p:sp>
    </p:spTree>
    <p:extLst>
      <p:ext uri="{BB962C8B-B14F-4D97-AF65-F5344CB8AC3E}">
        <p14:creationId xmlns:p14="http://schemas.microsoft.com/office/powerpoint/2010/main" val="8096520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CD0EC-D4F7-714B-B30A-334D80523458}" type="datetime1">
              <a:rPr lang="en-US" smtClean="0"/>
              <a:t>9/25/19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41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D90CE-ED32-C946-BBB8-64BB39CF5520}" type="datetime1">
              <a:rPr lang="en-US" smtClean="0"/>
              <a:t>9/25/19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178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6EAC4-B2D3-B744-8CCD-265FBC17E09E}" type="datetime1">
              <a:rPr lang="en-US" smtClean="0"/>
              <a:t>9/25/19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876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610D5-1295-5C42-A392-A8D175E0D5F4}" type="datetime1">
              <a:rPr lang="en-US" smtClean="0"/>
              <a:t>9/25/19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886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E297B-A50E-804D-8C87-344677C1D14B}" type="datetime1">
              <a:rPr lang="en-US" smtClean="0"/>
              <a:t>9/25/19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959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B1C16-AE8E-4342-9ECF-4234CD7A5914}" type="datetime1">
              <a:rPr lang="en-US" smtClean="0"/>
              <a:t>9/25/19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66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4A19A-7F7E-E844-A125-92CD7A62CFC8}" type="datetime1">
              <a:rPr lang="en-US" smtClean="0"/>
              <a:t>9/25/19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141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AC632-C283-8F48-94E4-15590CF7B8FC}" type="datetime1">
              <a:rPr lang="en-US" smtClean="0"/>
              <a:t>9/25/19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823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5EAC5-28DA-2A49-852E-9C0F148747DC}" type="datetime1">
              <a:rPr lang="en-US" smtClean="0"/>
              <a:t>9/25/19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221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ACF45-0B31-9641-82EB-DA03C85C35DB}" type="datetime1">
              <a:rPr lang="en-US" smtClean="0"/>
              <a:t>9/25/19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27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D2E11-10F5-FB4E-87CE-F41509F7C121}" type="datetime1">
              <a:rPr lang="en-US" smtClean="0"/>
              <a:t>9/25/19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72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20000"/>
                <a:lumOff val="80000"/>
              </a:schemeClr>
            </a:gs>
            <a:gs pos="57000">
              <a:schemeClr val="accent5">
                <a:lumMod val="75000"/>
              </a:schemeClr>
            </a:gs>
            <a:gs pos="100000">
              <a:schemeClr val="accent5">
                <a:lumMod val="5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BFF88-1BF5-5E49-8DD6-41910BF36596}" type="datetime1">
              <a:rPr lang="en-US" smtClean="0"/>
              <a:t>9/25/19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0871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69322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337380"/>
            <a:ext cx="9143999" cy="3559084"/>
          </a:xfrm>
        </p:spPr>
        <p:txBody>
          <a:bodyPr/>
          <a:lstStyle/>
          <a:p>
            <a:r>
              <a:rPr lang="es-ES_tradnl" sz="5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El verbo GUSTAR</a:t>
            </a:r>
          </a:p>
          <a:p>
            <a:r>
              <a:rPr lang="en-US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 verb GUSTAR</a:t>
            </a:r>
            <a:endParaRPr lang="es-ES_tradnl" dirty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169322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144000" cy="1470025"/>
          </a:xfrm>
        </p:spPr>
        <p:txBody>
          <a:bodyPr>
            <a:normAutofit/>
          </a:bodyPr>
          <a:lstStyle/>
          <a:p>
            <a:r>
              <a:rPr lang="es-ES_tradnl" sz="7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Unidad 1</a:t>
            </a:r>
          </a:p>
        </p:txBody>
      </p:sp>
    </p:spTree>
    <p:extLst>
      <p:ext uri="{BB962C8B-B14F-4D97-AF65-F5344CB8AC3E}">
        <p14:creationId xmlns:p14="http://schemas.microsoft.com/office/powerpoint/2010/main" val="2938669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574665"/>
          </a:xfrm>
        </p:spPr>
        <p:txBody>
          <a:bodyPr>
            <a:noAutofit/>
          </a:bodyPr>
          <a:lstStyle/>
          <a:p>
            <a:pPr marL="457200" indent="-457200" algn="l">
              <a:lnSpc>
                <a:spcPct val="130000"/>
              </a:lnSpc>
              <a:buFont typeface="Wingdings" charset="2"/>
              <a:buChar char=""/>
            </a:pPr>
            <a:r>
              <a:rPr lang="es-ES_tradnl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</a:t>
            </a:r>
            <a:r>
              <a:rPr lang="es-ES_tradnl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verb</a:t>
            </a:r>
            <a:r>
              <a:rPr lang="es-ES_tradnl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dirty="0">
                <a:ln w="19050" cmpd="sng">
                  <a:solidFill>
                    <a:srgbClr val="6600CD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GUSTAR</a:t>
            </a:r>
            <a:r>
              <a:rPr lang="es-ES_tradnl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means</a:t>
            </a:r>
            <a:r>
              <a:rPr lang="es-ES_tradnl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“</a:t>
            </a:r>
            <a:r>
              <a:rPr lang="es-ES_tradnl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to</a:t>
            </a:r>
            <a:r>
              <a:rPr lang="es-ES_tradnl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be </a:t>
            </a:r>
            <a:r>
              <a:rPr lang="es-ES_tradnl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pleasing</a:t>
            </a:r>
            <a:r>
              <a:rPr lang="es-ES_tradnl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” </a:t>
            </a:r>
            <a:r>
              <a:rPr lang="es-ES_tradnl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but</a:t>
            </a:r>
            <a:r>
              <a:rPr lang="es-ES_tradnl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often</a:t>
            </a:r>
            <a:r>
              <a:rPr lang="es-ES_tradnl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we</a:t>
            </a:r>
            <a:r>
              <a:rPr lang="es-ES_tradnl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translate</a:t>
            </a:r>
            <a:r>
              <a:rPr lang="es-ES_tradnl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it</a:t>
            </a:r>
            <a:r>
              <a:rPr lang="es-ES_tradnl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as </a:t>
            </a:r>
            <a:r>
              <a:rPr lang="es-ES_tradnl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to</a:t>
            </a:r>
            <a:r>
              <a:rPr lang="es-ES_tradnl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like</a:t>
            </a:r>
            <a:r>
              <a:rPr lang="es-ES_tradnl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something</a:t>
            </a:r>
            <a:r>
              <a:rPr lang="es-ES_tradnl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</a:t>
            </a:r>
          </a:p>
          <a:p>
            <a:pPr marL="1306513" lvl="1" indent="-457200" algn="l">
              <a:lnSpc>
                <a:spcPct val="130000"/>
              </a:lnSpc>
              <a:buFont typeface="Wingdings" charset="2"/>
              <a:buChar char=""/>
            </a:pPr>
            <a:r>
              <a:rPr lang="es-ES_tradnl" sz="32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Me gusta la escuela.</a:t>
            </a:r>
          </a:p>
          <a:p>
            <a:pPr marL="1763713" lvl="2" indent="-457200" algn="l">
              <a:lnSpc>
                <a:spcPct val="130000"/>
              </a:lnSpc>
              <a:buFont typeface="Wingdings" charset="2"/>
              <a:buChar char=""/>
            </a:pPr>
            <a:r>
              <a:rPr lang="es-ES_tradnl" sz="32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School</a:t>
            </a:r>
            <a:r>
              <a:rPr lang="es-ES_tradnl" sz="32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2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is</a:t>
            </a:r>
            <a:r>
              <a:rPr lang="es-ES_tradnl" sz="32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2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pleasing</a:t>
            </a:r>
            <a:r>
              <a:rPr lang="es-ES_tradnl" sz="32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2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to</a:t>
            </a:r>
            <a:r>
              <a:rPr lang="es-ES_tradnl" sz="32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me. // I </a:t>
            </a:r>
            <a:r>
              <a:rPr lang="es-ES_tradnl" sz="32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like</a:t>
            </a:r>
            <a:r>
              <a:rPr lang="es-ES_tradnl" sz="32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2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school</a:t>
            </a:r>
            <a:r>
              <a:rPr lang="es-ES_tradnl" sz="32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</a:t>
            </a:r>
          </a:p>
          <a:p>
            <a:pPr marL="1306513" lvl="1" indent="-457200" algn="l">
              <a:lnSpc>
                <a:spcPct val="130000"/>
              </a:lnSpc>
              <a:buFont typeface="Wingdings" charset="2"/>
              <a:buChar char=""/>
            </a:pPr>
            <a:r>
              <a:rPr lang="es-ES_tradnl" sz="32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¿Te gusta estudiar?</a:t>
            </a:r>
          </a:p>
          <a:p>
            <a:pPr marL="1763713" lvl="2" indent="-457200" algn="l">
              <a:lnSpc>
                <a:spcPct val="130000"/>
              </a:lnSpc>
              <a:buFont typeface="Wingdings" charset="2"/>
              <a:buChar char=""/>
            </a:pPr>
            <a:r>
              <a:rPr lang="es-ES_tradnl" sz="32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Is</a:t>
            </a:r>
            <a:r>
              <a:rPr lang="es-ES_tradnl" sz="32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2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studying</a:t>
            </a:r>
            <a:r>
              <a:rPr lang="es-ES_tradnl" sz="32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2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pleasing</a:t>
            </a:r>
            <a:r>
              <a:rPr lang="es-ES_tradnl" sz="32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2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to</a:t>
            </a:r>
            <a:r>
              <a:rPr lang="es-ES_tradnl" sz="32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2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you</a:t>
            </a:r>
            <a:r>
              <a:rPr lang="es-ES_tradnl" sz="32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? // Do </a:t>
            </a:r>
            <a:r>
              <a:rPr lang="es-ES_tradnl" sz="32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you</a:t>
            </a:r>
            <a:r>
              <a:rPr lang="es-ES_tradnl" sz="32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2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like</a:t>
            </a:r>
            <a:r>
              <a:rPr lang="es-ES_tradnl" sz="32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2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studying</a:t>
            </a:r>
            <a:r>
              <a:rPr lang="es-ES_tradnl" sz="32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?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El verbo GUSTAR</a:t>
            </a:r>
          </a:p>
        </p:txBody>
      </p:sp>
    </p:spTree>
    <p:extLst>
      <p:ext uri="{BB962C8B-B14F-4D97-AF65-F5344CB8AC3E}">
        <p14:creationId xmlns:p14="http://schemas.microsoft.com/office/powerpoint/2010/main" val="2184025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574665"/>
          </a:xfrm>
        </p:spPr>
        <p:txBody>
          <a:bodyPr>
            <a:normAutofit/>
          </a:bodyPr>
          <a:lstStyle/>
          <a:p>
            <a:pPr marL="457200" indent="-457200" algn="l">
              <a:lnSpc>
                <a:spcPct val="130000"/>
              </a:lnSpc>
              <a:buFont typeface="Wingdings" charset="2"/>
              <a:buChar char=""/>
            </a:pPr>
            <a:r>
              <a:rPr lang="es-ES_tradnl" sz="34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To</a:t>
            </a: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4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talk</a:t>
            </a: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4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about</a:t>
            </a: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400" dirty="0" err="1">
                <a:ln w="19050" cmpd="sng">
                  <a:solidFill>
                    <a:srgbClr val="E46C0A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things</a:t>
            </a:r>
            <a:r>
              <a:rPr lang="es-ES_tradnl" sz="3400" dirty="0">
                <a:ln w="19050" cmpd="sng">
                  <a:solidFill>
                    <a:srgbClr val="E46C0A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/</a:t>
            </a:r>
            <a:r>
              <a:rPr lang="es-ES_tradnl" sz="3400" dirty="0" err="1">
                <a:ln w="19050" cmpd="sng">
                  <a:solidFill>
                    <a:srgbClr val="E46C0A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items</a:t>
            </a:r>
            <a:r>
              <a:rPr lang="es-ES_tradnl" sz="3400" dirty="0">
                <a:ln w="19050" cmpd="sng">
                  <a:solidFill>
                    <a:srgbClr val="E46C0A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4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that</a:t>
            </a: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4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people</a:t>
            </a: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4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like</a:t>
            </a: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use: </a:t>
            </a:r>
            <a:r>
              <a:rPr lang="es-ES_tradnl" sz="3400" i="1" dirty="0">
                <a:ln w="19050" cmpd="sng">
                  <a:solidFill>
                    <a:srgbClr val="FEA8F7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GUSTA(N)</a:t>
            </a: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+ </a:t>
            </a:r>
            <a:r>
              <a:rPr lang="es-ES_tradnl" sz="3400" dirty="0" err="1">
                <a:ln w="19050" cmpd="sng"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noun</a:t>
            </a: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 </a:t>
            </a:r>
          </a:p>
          <a:p>
            <a:pPr marL="1236663" lvl="1" indent="-457200" algn="l">
              <a:lnSpc>
                <a:spcPct val="130000"/>
              </a:lnSpc>
              <a:buFont typeface="Wingdings" charset="2"/>
              <a:buChar char=""/>
            </a:pPr>
            <a:r>
              <a:rPr lang="es-ES_tradnl" sz="32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If</a:t>
            </a:r>
            <a:r>
              <a:rPr lang="es-ES_tradnl" sz="32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2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</a:t>
            </a:r>
            <a:r>
              <a:rPr lang="es-ES_tradnl" sz="32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2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noun</a:t>
            </a:r>
            <a:r>
              <a:rPr lang="es-ES_tradnl" sz="32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2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is</a:t>
            </a:r>
            <a:r>
              <a:rPr lang="es-ES_tradnl" sz="32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singular use </a:t>
            </a:r>
            <a:r>
              <a:rPr lang="es-ES_tradnl" sz="3200" dirty="0">
                <a:ln w="19050" cmpd="sng">
                  <a:solidFill>
                    <a:srgbClr val="FEA7E1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GUSTA</a:t>
            </a:r>
            <a:r>
              <a:rPr lang="es-ES_tradnl" sz="32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 </a:t>
            </a:r>
            <a:r>
              <a:rPr lang="es-ES_tradnl" sz="32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If</a:t>
            </a:r>
            <a:r>
              <a:rPr lang="es-ES_tradnl" sz="32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2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</a:t>
            </a:r>
            <a:r>
              <a:rPr lang="es-ES_tradnl" sz="32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2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noun</a:t>
            </a:r>
            <a:r>
              <a:rPr lang="es-ES_tradnl" sz="32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2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is</a:t>
            </a:r>
            <a:r>
              <a:rPr lang="es-ES_tradnl" sz="32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plural use </a:t>
            </a:r>
            <a:r>
              <a:rPr lang="es-ES_tradnl" sz="3200" dirty="0">
                <a:ln w="19050" cmpd="sng">
                  <a:solidFill>
                    <a:srgbClr val="FEA7E1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GUSTAN</a:t>
            </a:r>
            <a:r>
              <a:rPr lang="es-ES_tradnl" sz="32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</a:t>
            </a:r>
          </a:p>
          <a:p>
            <a:pPr marL="1236663" lvl="1" indent="-457200" algn="l">
              <a:lnSpc>
                <a:spcPct val="130000"/>
              </a:lnSpc>
              <a:buFont typeface="Wingdings" charset="2"/>
              <a:buChar char=""/>
            </a:pPr>
            <a:r>
              <a:rPr lang="es-ES_tradnl" sz="32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Include</a:t>
            </a:r>
            <a:r>
              <a:rPr lang="es-ES_tradnl" sz="32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2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</a:t>
            </a:r>
            <a:r>
              <a:rPr lang="es-ES_tradnl" sz="32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200" dirty="0" err="1">
                <a:ln>
                  <a:solidFill>
                    <a:srgbClr val="22FF08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definite</a:t>
            </a:r>
            <a:r>
              <a:rPr lang="es-ES_tradnl" sz="3200" dirty="0">
                <a:ln>
                  <a:solidFill>
                    <a:srgbClr val="22FF08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200" dirty="0" err="1">
                <a:ln>
                  <a:solidFill>
                    <a:srgbClr val="22FF08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article</a:t>
            </a:r>
            <a:r>
              <a:rPr lang="es-ES_tradnl" sz="3200" dirty="0">
                <a:ln>
                  <a:solidFill>
                    <a:srgbClr val="22FF08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2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(el/la/los/las)</a:t>
            </a:r>
          </a:p>
          <a:p>
            <a:pPr marL="457200" indent="-457200" algn="l">
              <a:lnSpc>
                <a:spcPct val="130000"/>
              </a:lnSpc>
              <a:spcBef>
                <a:spcPts val="2616"/>
              </a:spcBef>
              <a:spcAft>
                <a:spcPts val="3600"/>
              </a:spcAft>
              <a:buFont typeface="Wingdings" charset="2"/>
              <a:buChar char=""/>
            </a:pPr>
            <a:r>
              <a:rPr lang="es-ES_tradnl" sz="34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To</a:t>
            </a: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4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talk</a:t>
            </a: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4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about</a:t>
            </a: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4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what</a:t>
            </a: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4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people</a:t>
            </a: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4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like</a:t>
            </a: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400" dirty="0" err="1">
                <a:ln w="19050" cmpd="sng">
                  <a:solidFill>
                    <a:schemeClr val="bg2">
                      <a:lumMod val="60000"/>
                      <a:lumOff val="40000"/>
                    </a:schemeClr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to</a:t>
            </a:r>
            <a:r>
              <a:rPr lang="es-ES_tradnl" sz="3400" dirty="0">
                <a:ln w="19050" cmpd="sng">
                  <a:solidFill>
                    <a:schemeClr val="bg2">
                      <a:lumMod val="60000"/>
                      <a:lumOff val="40000"/>
                    </a:schemeClr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do</a:t>
            </a: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, use: ** </a:t>
            </a:r>
            <a:r>
              <a:rPr lang="es-ES_tradnl" sz="3400" i="1" dirty="0">
                <a:ln w="19050" cmpd="sng">
                  <a:solidFill>
                    <a:srgbClr val="FEA7E1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GUSTA</a:t>
            </a: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+ </a:t>
            </a:r>
            <a:r>
              <a:rPr lang="es-ES_tradnl" sz="3400" dirty="0" err="1">
                <a:ln w="19050" cmpd="sng">
                  <a:solidFill>
                    <a:schemeClr val="bg2">
                      <a:lumMod val="60000"/>
                      <a:lumOff val="40000"/>
                    </a:schemeClr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infinitive</a:t>
            </a:r>
            <a:r>
              <a:rPr lang="es-ES_tradnl" sz="3400" dirty="0">
                <a:ln w="19050" cmpd="sng">
                  <a:solidFill>
                    <a:schemeClr val="bg2">
                      <a:lumMod val="60000"/>
                      <a:lumOff val="40000"/>
                    </a:schemeClr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of a </a:t>
            </a:r>
            <a:r>
              <a:rPr lang="es-ES_tradnl" sz="3400" dirty="0" err="1">
                <a:ln w="19050" cmpd="sng">
                  <a:solidFill>
                    <a:schemeClr val="bg2">
                      <a:lumMod val="60000"/>
                      <a:lumOff val="40000"/>
                    </a:schemeClr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verb</a:t>
            </a: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  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El verbo GUSTAR</a:t>
            </a:r>
          </a:p>
        </p:txBody>
      </p:sp>
    </p:spTree>
    <p:extLst>
      <p:ext uri="{BB962C8B-B14F-4D97-AF65-F5344CB8AC3E}">
        <p14:creationId xmlns:p14="http://schemas.microsoft.com/office/powerpoint/2010/main" val="3854117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4753464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To say who an item/activity is pleasing to, add an </a:t>
            </a:r>
            <a:r>
              <a:rPr lang="en-US" dirty="0">
                <a:ln w="19050" cmpd="sng">
                  <a:solidFill>
                    <a:srgbClr val="22FF08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indirect object pronoun </a:t>
            </a:r>
            <a:r>
              <a:rPr lang="en-US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in front of the correct </a:t>
            </a:r>
            <a:r>
              <a:rPr lang="en-US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gustar</a:t>
            </a:r>
            <a:r>
              <a:rPr lang="en-US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conjugation.</a:t>
            </a:r>
            <a:endParaRPr lang="es-ES_tradnl" dirty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El verbo GUSTAR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3258660"/>
              </p:ext>
            </p:extLst>
          </p:nvPr>
        </p:nvGraphicFramePr>
        <p:xfrm>
          <a:off x="1" y="2869969"/>
          <a:ext cx="9143998" cy="30361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9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390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Singular</a:t>
                      </a: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Plural</a:t>
                      </a: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9872"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chemeClr val="bg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3200" i="0" noProof="0" dirty="0">
                        <a:solidFill>
                          <a:schemeClr val="bg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4058"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chemeClr val="bg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3200" i="0" noProof="0" dirty="0">
                        <a:solidFill>
                          <a:schemeClr val="bg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4058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>
                        <a:solidFill>
                          <a:schemeClr val="bg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3200" i="0" kern="1200" noProof="0" dirty="0">
                        <a:solidFill>
                          <a:schemeClr val="bg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1509234"/>
              </p:ext>
            </p:extLst>
          </p:nvPr>
        </p:nvGraphicFramePr>
        <p:xfrm>
          <a:off x="221111" y="3569569"/>
          <a:ext cx="2247421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7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noProof="0" dirty="0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Me = to me</a:t>
                      </a:r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7300770"/>
              </p:ext>
            </p:extLst>
          </p:nvPr>
        </p:nvGraphicFramePr>
        <p:xfrm>
          <a:off x="221111" y="4421910"/>
          <a:ext cx="2136092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60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Te</a:t>
                      </a:r>
                      <a:r>
                        <a:rPr lang="en-US" sz="320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= to you</a:t>
                      </a:r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6585134"/>
              </p:ext>
            </p:extLst>
          </p:nvPr>
        </p:nvGraphicFramePr>
        <p:xfrm>
          <a:off x="221111" y="5183910"/>
          <a:ext cx="4227945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79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Le = to him/her/you</a:t>
                      </a:r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2724908"/>
              </p:ext>
            </p:extLst>
          </p:nvPr>
        </p:nvGraphicFramePr>
        <p:xfrm>
          <a:off x="4419600" y="3507510"/>
          <a:ext cx="2577070" cy="6243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0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4334">
                <a:tc>
                  <a:txBody>
                    <a:bodyPr/>
                    <a:lstStyle/>
                    <a:p>
                      <a:r>
                        <a:rPr lang="en-US" sz="32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Nos</a:t>
                      </a:r>
                      <a:r>
                        <a:rPr lang="en-US" sz="3200" i="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= to us</a:t>
                      </a:r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8963021"/>
              </p:ext>
            </p:extLst>
          </p:nvPr>
        </p:nvGraphicFramePr>
        <p:xfrm>
          <a:off x="4419600" y="4410365"/>
          <a:ext cx="3257651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76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7173">
                <a:tc>
                  <a:txBody>
                    <a:bodyPr/>
                    <a:lstStyle/>
                    <a:p>
                      <a:r>
                        <a:rPr lang="en-US" sz="32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Os</a:t>
                      </a:r>
                      <a:r>
                        <a:rPr lang="en-US" sz="3200" i="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= to you all</a:t>
                      </a:r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0684208"/>
              </p:ext>
            </p:extLst>
          </p:nvPr>
        </p:nvGraphicFramePr>
        <p:xfrm>
          <a:off x="4419600" y="5107710"/>
          <a:ext cx="4433455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33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Les =</a:t>
                      </a:r>
                      <a:r>
                        <a:rPr lang="en-US" sz="3200" baseline="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to them/you all</a:t>
                      </a:r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7370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4753464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To emphasize or clarify who you are talking about, add </a:t>
            </a:r>
            <a:r>
              <a:rPr lang="en-US" dirty="0">
                <a:ln w="19050" cmpd="sng">
                  <a:solidFill>
                    <a:srgbClr val="FFFF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 + noun/pronoun</a:t>
            </a:r>
            <a:r>
              <a:rPr lang="en-US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 This part is optional.</a:t>
            </a:r>
            <a:endParaRPr lang="es-ES_tradnl" dirty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El verbo GUSTAR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9879020"/>
              </p:ext>
            </p:extLst>
          </p:nvPr>
        </p:nvGraphicFramePr>
        <p:xfrm>
          <a:off x="1" y="2869969"/>
          <a:ext cx="9143998" cy="34107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9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390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697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Singular</a:t>
                      </a: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Plural</a:t>
                      </a: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5410"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chemeClr val="bg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3200" i="0" noProof="0" dirty="0">
                        <a:solidFill>
                          <a:schemeClr val="bg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0015"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chemeClr val="bg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3200" i="0" noProof="0" dirty="0">
                        <a:solidFill>
                          <a:schemeClr val="bg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0836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>
                        <a:solidFill>
                          <a:schemeClr val="bg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3200" i="0" kern="1200" noProof="0" dirty="0">
                        <a:solidFill>
                          <a:schemeClr val="bg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3049732"/>
              </p:ext>
            </p:extLst>
          </p:nvPr>
        </p:nvGraphicFramePr>
        <p:xfrm>
          <a:off x="221111" y="3569569"/>
          <a:ext cx="3242525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2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i="0" noProof="0" dirty="0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A</a:t>
                      </a:r>
                      <a:r>
                        <a:rPr lang="en-US" sz="3200" i="0" baseline="0" noProof="0" dirty="0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</a:t>
                      </a:r>
                      <a:r>
                        <a:rPr lang="en-US" sz="3200" i="0" baseline="0" noProof="0" dirty="0" err="1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mí</a:t>
                      </a:r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8533839"/>
              </p:ext>
            </p:extLst>
          </p:nvPr>
        </p:nvGraphicFramePr>
        <p:xfrm>
          <a:off x="221111" y="4421910"/>
          <a:ext cx="3611980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19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i="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A </a:t>
                      </a:r>
                      <a:r>
                        <a:rPr lang="en-US" sz="32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ti</a:t>
                      </a:r>
                      <a:endParaRPr lang="es-ES_tradnl" sz="2200" i="0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9656680"/>
              </p:ext>
            </p:extLst>
          </p:nvPr>
        </p:nvGraphicFramePr>
        <p:xfrm>
          <a:off x="152400" y="5257800"/>
          <a:ext cx="4227945" cy="10783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79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78346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i="1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A</a:t>
                      </a:r>
                      <a:r>
                        <a:rPr lang="en-US" sz="3200" i="1" baseline="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US" sz="3200" i="1" baseline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él</a:t>
                      </a:r>
                      <a:r>
                        <a:rPr lang="en-US" sz="3200" i="1" baseline="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/A </a:t>
                      </a:r>
                      <a:r>
                        <a:rPr lang="en-US" sz="3200" i="1" baseline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ella</a:t>
                      </a:r>
                      <a:r>
                        <a:rPr lang="en-US" sz="3200" i="1" baseline="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//A </a:t>
                      </a:r>
                      <a:r>
                        <a:rPr lang="en-US" sz="3200" i="1" baseline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Ud</a:t>
                      </a:r>
                      <a:r>
                        <a:rPr lang="en-US" sz="3200" i="1" baseline="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.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i="1" baseline="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A </a:t>
                      </a:r>
                      <a:r>
                        <a:rPr lang="en-US" sz="3200" i="1" baseline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María</a:t>
                      </a:r>
                      <a:r>
                        <a:rPr lang="en-US" sz="3200" i="1" baseline="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, A la </a:t>
                      </a:r>
                      <a:r>
                        <a:rPr lang="en-US" sz="3200" i="1" baseline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señora</a:t>
                      </a:r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2351199"/>
              </p:ext>
            </p:extLst>
          </p:nvPr>
        </p:nvGraphicFramePr>
        <p:xfrm>
          <a:off x="4419600" y="3507510"/>
          <a:ext cx="2577070" cy="6243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0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4334">
                <a:tc>
                  <a:txBody>
                    <a:bodyPr/>
                    <a:lstStyle/>
                    <a:p>
                      <a:r>
                        <a:rPr lang="en-US" sz="3200" i="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A </a:t>
                      </a:r>
                      <a:r>
                        <a:rPr lang="en-US" sz="32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nosotros</a:t>
                      </a:r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8273911"/>
              </p:ext>
            </p:extLst>
          </p:nvPr>
        </p:nvGraphicFramePr>
        <p:xfrm>
          <a:off x="4419600" y="4410365"/>
          <a:ext cx="3257651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76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7173">
                <a:tc>
                  <a:txBody>
                    <a:bodyPr/>
                    <a:lstStyle/>
                    <a:p>
                      <a:r>
                        <a:rPr lang="en-US" sz="3200" i="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A </a:t>
                      </a:r>
                      <a:r>
                        <a:rPr lang="en-US" sz="32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vosotros</a:t>
                      </a:r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5252048"/>
              </p:ext>
            </p:extLst>
          </p:nvPr>
        </p:nvGraphicFramePr>
        <p:xfrm>
          <a:off x="4419600" y="5257800"/>
          <a:ext cx="4433455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33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A </a:t>
                      </a:r>
                      <a:r>
                        <a:rPr lang="en-US" sz="320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ellos</a:t>
                      </a:r>
                      <a:r>
                        <a:rPr lang="en-US" sz="320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/A </a:t>
                      </a:r>
                      <a:r>
                        <a:rPr lang="en-US" sz="320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ellas</a:t>
                      </a:r>
                      <a:r>
                        <a:rPr lang="en-US" sz="320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/A</a:t>
                      </a:r>
                      <a:r>
                        <a:rPr lang="en-US" sz="3200" baseline="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US" sz="3200" baseline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Uds</a:t>
                      </a:r>
                      <a:r>
                        <a:rPr lang="en-US" sz="3200" baseline="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.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i="1" baseline="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A los </a:t>
                      </a:r>
                      <a:r>
                        <a:rPr lang="en-US" sz="3200" i="1" baseline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estudiantes</a:t>
                      </a:r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010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574665"/>
          </a:xfrm>
        </p:spPr>
        <p:txBody>
          <a:bodyPr>
            <a:normAutofit/>
          </a:bodyPr>
          <a:lstStyle/>
          <a:p>
            <a:pPr marL="457200" indent="-457200" algn="l">
              <a:lnSpc>
                <a:spcPct val="130000"/>
              </a:lnSpc>
              <a:buFont typeface="Wingdings" charset="2"/>
              <a:buChar char=""/>
            </a:pPr>
            <a:r>
              <a:rPr lang="es-ES_tradnl" sz="3400" u="sng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Me</a:t>
            </a: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gust</a:t>
            </a:r>
            <a:r>
              <a:rPr lang="es-ES_tradnl" sz="3400" dirty="0">
                <a:ln w="19050" cmpd="sng">
                  <a:solidFill>
                    <a:srgbClr val="22FF08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</a:t>
            </a:r>
            <a:r>
              <a:rPr lang="es-ES_tradnl" sz="3400" dirty="0">
                <a:ln w="19050" cmpd="sng">
                  <a:solidFill>
                    <a:schemeClr val="tx1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400" dirty="0">
                <a:ln w="19050" cmpd="sng">
                  <a:solidFill>
                    <a:srgbClr val="22FF08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la</a:t>
            </a: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fruta.</a:t>
            </a:r>
          </a:p>
          <a:p>
            <a:pPr marL="457200" indent="-457200" algn="l">
              <a:lnSpc>
                <a:spcPct val="130000"/>
              </a:lnSpc>
              <a:buFont typeface="Wingdings" charset="2"/>
              <a:buChar char=""/>
            </a:pPr>
            <a:r>
              <a:rPr lang="es-ES_tradnl" sz="3400" dirty="0">
                <a:ln w="19050" cmpd="sng">
                  <a:solidFill>
                    <a:srgbClr val="FF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No</a:t>
            </a: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400" u="sng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me</a:t>
            </a: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gust</a:t>
            </a:r>
            <a:r>
              <a:rPr lang="es-ES_tradnl" sz="3400" dirty="0">
                <a:ln w="19050" cmpd="sng">
                  <a:solidFill>
                    <a:srgbClr val="3366FF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an las</a:t>
            </a: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papas fritas.</a:t>
            </a:r>
          </a:p>
          <a:p>
            <a:pPr marL="457200" indent="-457200" algn="l">
              <a:lnSpc>
                <a:spcPct val="130000"/>
              </a:lnSpc>
              <a:buFont typeface="Wingdings" charset="2"/>
              <a:buChar char=""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¿</a:t>
            </a:r>
            <a:r>
              <a:rPr lang="es-ES_tradnl" sz="3400" u="sng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Te</a:t>
            </a: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gust</a:t>
            </a:r>
            <a:r>
              <a:rPr lang="es-ES_tradnl" sz="3400" dirty="0">
                <a:ln w="19050" cmpd="sng">
                  <a:solidFill>
                    <a:srgbClr val="3366FF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an</a:t>
            </a:r>
            <a:r>
              <a:rPr lang="es-ES_tradnl" sz="3400" dirty="0">
                <a:ln w="19050" cmpd="sng">
                  <a:solidFill>
                    <a:schemeClr val="tx1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400" dirty="0">
                <a:ln w="19050" cmpd="sng">
                  <a:solidFill>
                    <a:srgbClr val="3366FF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los</a:t>
            </a: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refrescos?</a:t>
            </a:r>
          </a:p>
          <a:p>
            <a:pPr marL="457200" indent="-457200" algn="l">
              <a:lnSpc>
                <a:spcPct val="130000"/>
              </a:lnSpc>
              <a:buFont typeface="Wingdings" charset="2"/>
              <a:buChar char=""/>
            </a:pPr>
            <a:r>
              <a:rPr lang="es-ES_tradnl" sz="3400" dirty="0">
                <a:ln w="19050" cmpd="sng">
                  <a:solidFill>
                    <a:srgbClr val="FFFF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 Paco</a:t>
            </a:r>
            <a:r>
              <a:rPr lang="es-ES_tradnl" sz="3400" dirty="0">
                <a:ln>
                  <a:solidFill>
                    <a:srgbClr val="FFFF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400" u="sng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le</a:t>
            </a: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gusta hacer la tarea.</a:t>
            </a:r>
          </a:p>
          <a:p>
            <a:pPr marL="457200" indent="-457200" algn="l">
              <a:lnSpc>
                <a:spcPct val="130000"/>
              </a:lnSpc>
              <a:buFont typeface="Wingdings" charset="2"/>
              <a:buChar char=""/>
            </a:pPr>
            <a:r>
              <a:rPr lang="es-ES_tradnl" sz="3400" dirty="0">
                <a:ln w="19050" cmpd="sng">
                  <a:solidFill>
                    <a:srgbClr val="FFFF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 Silvia y a mí </a:t>
            </a:r>
            <a:r>
              <a:rPr lang="es-ES_tradnl" sz="3400" dirty="0">
                <a:ln w="19050" cmpd="sng">
                  <a:solidFill>
                    <a:srgbClr val="FF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no</a:t>
            </a: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400" u="sng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nos</a:t>
            </a: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gust</a:t>
            </a:r>
            <a:r>
              <a:rPr lang="es-ES_tradnl" sz="3400" dirty="0">
                <a:ln w="19050" cmpd="sng">
                  <a:solidFill>
                    <a:srgbClr val="22FF08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</a:t>
            </a:r>
            <a:r>
              <a:rPr lang="es-ES_tradnl" sz="3400" dirty="0">
                <a:ln w="19050" cmpd="sng">
                  <a:solidFill>
                    <a:schemeClr val="tx1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400" dirty="0">
                <a:ln w="19050" cmpd="sng">
                  <a:solidFill>
                    <a:srgbClr val="22FF08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el</a:t>
            </a:r>
            <a:r>
              <a:rPr lang="es-ES_tradnl" sz="3400" dirty="0">
                <a:ln w="19050" cmpd="sng">
                  <a:solidFill>
                    <a:schemeClr val="tx1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jugo.</a:t>
            </a:r>
          </a:p>
          <a:p>
            <a:pPr marL="457200" indent="-457200" algn="l">
              <a:lnSpc>
                <a:spcPct val="130000"/>
              </a:lnSpc>
              <a:buFont typeface="Wingdings" charset="2"/>
              <a:buChar char=""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¿</a:t>
            </a:r>
            <a:r>
              <a:rPr lang="es-ES_tradnl" sz="3400" dirty="0">
                <a:ln w="19050" cmpd="sng">
                  <a:solidFill>
                    <a:srgbClr val="FF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No</a:t>
            </a: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400" u="sng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te</a:t>
            </a: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gust</a:t>
            </a:r>
            <a:r>
              <a:rPr lang="es-ES_tradnl" sz="3400" dirty="0">
                <a:ln w="19050" cmpd="sng">
                  <a:solidFill>
                    <a:srgbClr val="3366FF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an</a:t>
            </a:r>
            <a:r>
              <a:rPr lang="es-ES_tradnl" sz="3400" dirty="0">
                <a:ln w="19050" cmpd="sng">
                  <a:solidFill>
                    <a:schemeClr val="tx1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400" dirty="0">
                <a:ln w="19050" cmpd="sng">
                  <a:solidFill>
                    <a:srgbClr val="3366FF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las</a:t>
            </a: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galletas? ¡Pues,</a:t>
            </a:r>
            <a:r>
              <a:rPr lang="es-ES_tradnl" sz="3400" dirty="0">
                <a:ln w="19050" cmpd="sng">
                  <a:solidFill>
                    <a:schemeClr val="tx1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400" dirty="0">
                <a:ln w="19050" cmpd="sng">
                  <a:solidFill>
                    <a:srgbClr val="FFFF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 mí</a:t>
            </a:r>
            <a:r>
              <a:rPr lang="es-ES_tradnl" sz="3400" dirty="0">
                <a:ln>
                  <a:solidFill>
                    <a:srgbClr val="FFFF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400" u="sng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me</a:t>
            </a: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gustan mucho!</a:t>
            </a:r>
            <a:endParaRPr lang="es-ES_tradnl" sz="3200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Ejemplos de GUSTAR</a:t>
            </a:r>
          </a:p>
        </p:txBody>
      </p:sp>
    </p:spTree>
    <p:extLst>
      <p:ext uri="{BB962C8B-B14F-4D97-AF65-F5344CB8AC3E}">
        <p14:creationId xmlns:p14="http://schemas.microsoft.com/office/powerpoint/2010/main" val="2662442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574665"/>
          </a:xfrm>
        </p:spPr>
        <p:txBody>
          <a:bodyPr>
            <a:normAutofit/>
          </a:bodyPr>
          <a:lstStyle/>
          <a:p>
            <a:pPr marL="457200" marR="0" lvl="0" indent="-457200" algn="l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1. A mí _________________ montar en bicicleta.</a:t>
            </a:r>
          </a:p>
          <a:p>
            <a:pPr marL="457200" marR="0" lvl="0" indent="-457200" algn="l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2. A nosotros ________________ dibujar.</a:t>
            </a:r>
          </a:p>
          <a:p>
            <a:pPr marL="457200" marR="0" lvl="0" indent="-457200" algn="l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3. Me _______________ descansar.</a:t>
            </a:r>
          </a:p>
          <a:p>
            <a:pPr marL="457200" marR="0" lvl="0" indent="-457200" algn="l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4. A Juan // Gustar // Los libros</a:t>
            </a:r>
          </a:p>
          <a:p>
            <a:pPr marL="457200" marR="0" lvl="0" indent="-457200" algn="l" defTabSz="914400" eaLnBrk="1" fontAlgn="auto" latinLnBrk="0" hangingPunct="1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5. A Susana y a Mariela // Gustar // La guitarra</a:t>
            </a:r>
            <a:endParaRPr lang="es-ES_tradnl" sz="3200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Prueba de práctica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52600" y="1295400"/>
            <a:ext cx="325581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n>
                  <a:solidFill>
                    <a:srgbClr val="6600CD"/>
                  </a:solidFill>
                </a:ln>
              </a:rPr>
              <a:t>me </a:t>
            </a:r>
            <a:r>
              <a:rPr lang="en-US" sz="3200" dirty="0" err="1">
                <a:ln>
                  <a:solidFill>
                    <a:srgbClr val="6600CD"/>
                  </a:solidFill>
                </a:ln>
              </a:rPr>
              <a:t>gusta</a:t>
            </a:r>
            <a:endParaRPr lang="en-US" sz="32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43200" y="2057400"/>
            <a:ext cx="325581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ln>
                  <a:solidFill>
                    <a:srgbClr val="6600CD"/>
                  </a:solidFill>
                </a:ln>
              </a:rPr>
              <a:t>nos</a:t>
            </a:r>
            <a:r>
              <a:rPr lang="en-US" sz="3200" dirty="0">
                <a:ln>
                  <a:solidFill>
                    <a:srgbClr val="6600CD"/>
                  </a:solidFill>
                </a:ln>
              </a:rPr>
              <a:t> </a:t>
            </a:r>
            <a:r>
              <a:rPr lang="en-US" sz="3200" dirty="0" err="1">
                <a:ln>
                  <a:solidFill>
                    <a:srgbClr val="6600CD"/>
                  </a:solidFill>
                </a:ln>
              </a:rPr>
              <a:t>gusta</a:t>
            </a:r>
            <a:endParaRPr lang="en-US" sz="32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19200" y="2895600"/>
            <a:ext cx="325581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ln>
                  <a:solidFill>
                    <a:srgbClr val="6600CD"/>
                  </a:solidFill>
                </a:ln>
              </a:rPr>
              <a:t>gusta</a:t>
            </a:r>
            <a:endParaRPr lang="en-US" sz="32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8600" y="4267200"/>
            <a:ext cx="76454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n>
                  <a:solidFill>
                    <a:srgbClr val="6600CD"/>
                  </a:solidFill>
                </a:ln>
              </a:rPr>
              <a:t>A Juan le </a:t>
            </a:r>
            <a:r>
              <a:rPr lang="en-US" sz="3200" dirty="0" err="1">
                <a:ln>
                  <a:solidFill>
                    <a:srgbClr val="6600CD"/>
                  </a:solidFill>
                </a:ln>
              </a:rPr>
              <a:t>gustan</a:t>
            </a:r>
            <a:r>
              <a:rPr lang="en-US" sz="3200" dirty="0">
                <a:ln>
                  <a:solidFill>
                    <a:srgbClr val="6600CD"/>
                  </a:solidFill>
                </a:ln>
              </a:rPr>
              <a:t> los </a:t>
            </a:r>
            <a:r>
              <a:rPr lang="en-US" sz="3200" dirty="0" err="1">
                <a:ln>
                  <a:solidFill>
                    <a:srgbClr val="6600CD"/>
                  </a:solidFill>
                </a:ln>
              </a:rPr>
              <a:t>libros</a:t>
            </a:r>
            <a:r>
              <a:rPr lang="en-US" sz="3200" dirty="0">
                <a:ln>
                  <a:solidFill>
                    <a:srgbClr val="6600CD"/>
                  </a:solidFill>
                </a:ln>
              </a:rPr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81000" y="5715000"/>
            <a:ext cx="76454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n>
                  <a:solidFill>
                    <a:srgbClr val="6600CD"/>
                  </a:solidFill>
                </a:ln>
              </a:rPr>
              <a:t>A Susana y a Mariela les </a:t>
            </a:r>
            <a:r>
              <a:rPr lang="en-US" sz="3200" dirty="0" err="1">
                <a:ln>
                  <a:solidFill>
                    <a:srgbClr val="6600CD"/>
                  </a:solidFill>
                </a:ln>
              </a:rPr>
              <a:t>gusta</a:t>
            </a:r>
            <a:r>
              <a:rPr lang="en-US" sz="3200" dirty="0">
                <a:ln>
                  <a:solidFill>
                    <a:srgbClr val="6600CD"/>
                  </a:solidFill>
                </a:ln>
              </a:rPr>
              <a:t> la </a:t>
            </a:r>
            <a:r>
              <a:rPr lang="en-US" sz="3200" dirty="0" err="1">
                <a:ln>
                  <a:solidFill>
                    <a:srgbClr val="6600CD"/>
                  </a:solidFill>
                </a:ln>
              </a:rPr>
              <a:t>guitarra</a:t>
            </a:r>
            <a:r>
              <a:rPr lang="en-US" sz="3200" dirty="0">
                <a:ln>
                  <a:solidFill>
                    <a:srgbClr val="6600CD"/>
                  </a:solidFill>
                </a:ln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30738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2793</TotalTime>
  <Words>384</Words>
  <Application>Microsoft Macintosh PowerPoint</Application>
  <PresentationFormat>On-screen Show (4:3)</PresentationFormat>
  <Paragraphs>56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Franklin Gothic Medium</vt:lpstr>
      <vt:lpstr>Wingdings</vt:lpstr>
      <vt:lpstr>Office Theme</vt:lpstr>
      <vt:lpstr>Unidad 1</vt:lpstr>
      <vt:lpstr>El verbo GUSTAR</vt:lpstr>
      <vt:lpstr>El verbo GUSTAR</vt:lpstr>
      <vt:lpstr>El verbo GUSTAR</vt:lpstr>
      <vt:lpstr>El verbo GUSTAR</vt:lpstr>
      <vt:lpstr>Ejemplos de GUSTAR</vt:lpstr>
      <vt:lpstr>Prueba de práctica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Preliminar</dc:title>
  <dc:creator>Kristen Cross</dc:creator>
  <cp:lastModifiedBy>Kristen Cross</cp:lastModifiedBy>
  <cp:revision>58</cp:revision>
  <dcterms:created xsi:type="dcterms:W3CDTF">2018-07-09T18:49:29Z</dcterms:created>
  <dcterms:modified xsi:type="dcterms:W3CDTF">2019-09-25T13:52:31Z</dcterms:modified>
</cp:coreProperties>
</file>