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8" r:id="rId3"/>
    <p:sldId id="270" r:id="rId4"/>
    <p:sldId id="271" r:id="rId5"/>
    <p:sldId id="269" r:id="rId6"/>
    <p:sldId id="257" r:id="rId7"/>
    <p:sldId id="267" r:id="rId8"/>
    <p:sldId id="272" r:id="rId9"/>
    <p:sldId id="274" r:id="rId10"/>
    <p:sldId id="275" r:id="rId11"/>
    <p:sldId id="273" r:id="rId12"/>
    <p:sldId id="27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90A"/>
    <a:srgbClr val="6E00AB"/>
    <a:srgbClr val="51AD4E"/>
    <a:srgbClr val="64D75F"/>
    <a:srgbClr val="19A018"/>
    <a:srgbClr val="95008B"/>
    <a:srgbClr val="2E61A7"/>
    <a:srgbClr val="CCFFC6"/>
    <a:srgbClr val="BCFFB9"/>
    <a:srgbClr val="43C2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6"/>
  </p:normalViewPr>
  <p:slideViewPr>
    <p:cSldViewPr snapToGrid="0" snapToObjects="1">
      <p:cViewPr varScale="1">
        <p:scale>
          <a:sx n="99" d="100"/>
          <a:sy n="99" d="100"/>
        </p:scale>
        <p:origin x="190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E0450C-C2A5-EA4E-BA55-FCD07CC0AE4A}" type="datetime1">
              <a:rPr lang="en-US" smtClean="0"/>
              <a:t>9/23/22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Unidad 1 - Articles &amp; Agreement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242386-6676-A544-A186-AC5D8462E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71819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507FCB-2155-944B-9D83-676BAE512039}" type="datetime1">
              <a:rPr lang="en-US" smtClean="0"/>
              <a:t>9/23/22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Unidad 1 - Articles &amp; Agreement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F474BB-9367-1946-BB06-898685886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86785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F474BB-9367-1946-BB06-898685886195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Unidad 1 - Articles &amp; Agreement</a:t>
            </a:r>
          </a:p>
        </p:txBody>
      </p:sp>
    </p:spTree>
    <p:extLst>
      <p:ext uri="{BB962C8B-B14F-4D97-AF65-F5344CB8AC3E}">
        <p14:creationId xmlns:p14="http://schemas.microsoft.com/office/powerpoint/2010/main" val="25274884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C029D-735C-8042-B195-D260282B46B7}" type="datetime1">
              <a:rPr lang="en-US" smtClean="0"/>
              <a:t>9/23/22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41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5F6F8-FDD9-3548-B332-FB8EB139C2B4}" type="datetime1">
              <a:rPr lang="en-US" smtClean="0"/>
              <a:t>9/23/22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178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0291B-ABA3-C446-BE6A-82C7437CEC18}" type="datetime1">
              <a:rPr lang="en-US" smtClean="0"/>
              <a:t>9/23/22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876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0182B-E837-564C-95AE-EC086318ABC7}" type="datetime1">
              <a:rPr lang="en-US" smtClean="0"/>
              <a:t>9/23/22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886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92B3D-B008-5A4B-81E8-F3B34EE9A537}" type="datetime1">
              <a:rPr lang="en-US" smtClean="0"/>
              <a:t>9/23/22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959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12B73-5903-AA4D-AB14-4A2404C185DB}" type="datetime1">
              <a:rPr lang="en-US" smtClean="0"/>
              <a:t>9/23/22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66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C0726-985C-6E4B-85B9-C45B100A8DB4}" type="datetime1">
              <a:rPr lang="en-US" smtClean="0"/>
              <a:t>9/23/22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141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D8FB9-CCBF-B740-84C8-F682987F4F6D}" type="datetime1">
              <a:rPr lang="en-US" smtClean="0"/>
              <a:t>9/23/22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823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8F746-2843-2045-AB14-0F967FDE39C6}" type="datetime1">
              <a:rPr lang="en-US" smtClean="0"/>
              <a:t>9/23/22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221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6948C-D0F4-1340-AD18-43270CD84BCA}" type="datetime1">
              <a:rPr lang="en-US" smtClean="0"/>
              <a:t>9/23/22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27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66E4E-D68A-8044-BF92-27980F507579}" type="datetime1">
              <a:rPr lang="en-US" smtClean="0"/>
              <a:t>9/23/22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72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ADFFBD"/>
            </a:gs>
            <a:gs pos="45000">
              <a:srgbClr val="7FC08D"/>
            </a:gs>
            <a:gs pos="100000">
              <a:srgbClr val="416049"/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7C1D9-C31E-C54C-A8B5-E22E0DA6131A}" type="datetime1">
              <a:rPr lang="en-US" smtClean="0"/>
              <a:t>9/23/22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0871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693220"/>
          </a:xfrm>
          <a:prstGeom prst="rect">
            <a:avLst/>
          </a:prstGeom>
          <a:solidFill>
            <a:srgbClr val="2C41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337380"/>
            <a:ext cx="9143999" cy="3559084"/>
          </a:xfrm>
        </p:spPr>
        <p:txBody>
          <a:bodyPr/>
          <a:lstStyle/>
          <a:p>
            <a:r>
              <a:rPr lang="es-ES_tradnl" sz="5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Los artículos y la concordancia</a:t>
            </a:r>
          </a:p>
          <a:p>
            <a:r>
              <a:rPr lang="es-ES_tradnl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Articles</a:t>
            </a:r>
            <a:r>
              <a:rPr lang="es-ES_tradnl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and </a:t>
            </a:r>
            <a:r>
              <a:rPr lang="es-ES_tradnl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agreement</a:t>
            </a:r>
            <a:endParaRPr lang="es-ES_tradnl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169322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144000" cy="1470025"/>
          </a:xfrm>
        </p:spPr>
        <p:txBody>
          <a:bodyPr>
            <a:normAutofit/>
          </a:bodyPr>
          <a:lstStyle/>
          <a:p>
            <a:r>
              <a:rPr lang="es-ES_tradnl" sz="7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Unidad 1</a:t>
            </a:r>
          </a:p>
        </p:txBody>
      </p:sp>
    </p:spTree>
    <p:extLst>
      <p:ext uri="{BB962C8B-B14F-4D97-AF65-F5344CB8AC3E}">
        <p14:creationId xmlns:p14="http://schemas.microsoft.com/office/powerpoint/2010/main" val="29386691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C41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574665"/>
          </a:xfrm>
        </p:spPr>
        <p:txBody>
          <a:bodyPr>
            <a:normAutofit/>
          </a:bodyPr>
          <a:lstStyle/>
          <a:p>
            <a:pPr marL="571500" indent="-571500" algn="l">
              <a:buClr>
                <a:schemeClr val="bg1"/>
              </a:buClr>
              <a:buFont typeface="Wingdings" charset="2"/>
              <a:buChar char=""/>
              <a:defRPr/>
            </a:pPr>
            <a:r>
              <a:rPr lang="en-US" sz="38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Los </a:t>
            </a:r>
            <a:r>
              <a:rPr lang="en-US" altLang="ja-JP" sz="38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adjetivos</a:t>
            </a:r>
            <a:r>
              <a:rPr lang="en-US" altLang="ja-JP" sz="38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 </a:t>
            </a:r>
            <a:r>
              <a:rPr lang="en-US" altLang="ja-JP" sz="38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vienen</a:t>
            </a:r>
            <a:r>
              <a:rPr lang="en-US" altLang="ja-JP" sz="38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 </a:t>
            </a:r>
            <a:r>
              <a:rPr lang="en-US" altLang="ja-JP" sz="3800" u="sng" dirty="0" err="1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después</a:t>
            </a:r>
            <a:r>
              <a:rPr lang="en-US" altLang="ja-JP" sz="38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 del </a:t>
            </a:r>
            <a:r>
              <a:rPr lang="en-US" altLang="ja-JP" sz="38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sustantivo</a:t>
            </a:r>
            <a:r>
              <a:rPr lang="en-US" altLang="ja-JP" sz="38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 </a:t>
            </a:r>
            <a:r>
              <a:rPr lang="en-US" altLang="ja-JP" sz="38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generalmente</a:t>
            </a:r>
            <a:r>
              <a:rPr lang="en-US" altLang="ja-JP" sz="38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 en </a:t>
            </a:r>
            <a:r>
              <a:rPr lang="en-US" altLang="ja-JP" sz="38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español</a:t>
            </a:r>
            <a:r>
              <a:rPr lang="en-US" altLang="ja-JP" sz="38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.</a:t>
            </a:r>
            <a:endParaRPr lang="en-US" sz="38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Osaka" charset="0"/>
              <a:cs typeface="Osaka" charset="0"/>
            </a:endParaRPr>
          </a:p>
          <a:p>
            <a:pPr marL="571500" indent="-571500" algn="l">
              <a:buClr>
                <a:schemeClr val="bg1"/>
              </a:buClr>
              <a:buFont typeface="Wingdings" charset="2"/>
              <a:buChar char=""/>
              <a:defRPr/>
            </a:pPr>
            <a:r>
              <a:rPr lang="en-US" sz="3800" i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(In Spanish, adjectives generally come </a:t>
            </a:r>
            <a:r>
              <a:rPr lang="en-US" sz="3800" i="1" u="sng" dirty="0">
                <a:ln>
                  <a:solidFill>
                    <a:srgbClr val="E46C0A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after</a:t>
            </a:r>
            <a:r>
              <a:rPr lang="en-US" sz="3800" i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 the noun they modify.)</a:t>
            </a:r>
          </a:p>
          <a:p>
            <a:pPr marL="1841500" lvl="1" indent="-571500" algn="l">
              <a:buClr>
                <a:schemeClr val="bg1"/>
              </a:buClr>
              <a:buFont typeface="Wingdings" charset="2"/>
              <a:buChar char=""/>
              <a:defRPr/>
            </a:pPr>
            <a:r>
              <a:rPr lang="en-US" sz="3800" i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El </a:t>
            </a:r>
            <a:r>
              <a:rPr lang="en-US" sz="3800" i="1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chico</a:t>
            </a:r>
            <a:r>
              <a:rPr lang="en-US" sz="3800" i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 alto.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Los adjetivos</a:t>
            </a:r>
          </a:p>
        </p:txBody>
      </p:sp>
    </p:spTree>
    <p:extLst>
      <p:ext uri="{BB962C8B-B14F-4D97-AF65-F5344CB8AC3E}">
        <p14:creationId xmlns:p14="http://schemas.microsoft.com/office/powerpoint/2010/main" val="1295814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C41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574665"/>
          </a:xfrm>
        </p:spPr>
        <p:txBody>
          <a:bodyPr>
            <a:normAutofit/>
          </a:bodyPr>
          <a:lstStyle/>
          <a:p>
            <a:pPr marL="571500" indent="-571500" algn="l">
              <a:spcAft>
                <a:spcPts val="1800"/>
              </a:spcAft>
              <a:buClr>
                <a:schemeClr val="bg1"/>
              </a:buClr>
              <a:buFont typeface="Wingdings" charset="2"/>
              <a:buChar char=""/>
              <a:defRPr/>
            </a:pPr>
            <a:r>
              <a:rPr lang="en-US" sz="4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You can place an adjective </a:t>
            </a:r>
            <a:r>
              <a:rPr lang="en-US" sz="4000" dirty="0">
                <a:ln>
                  <a:solidFill>
                    <a:srgbClr val="95008B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before</a:t>
            </a:r>
            <a:r>
              <a:rPr lang="en-US" sz="4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 a noun for </a:t>
            </a:r>
            <a:r>
              <a:rPr lang="en-US" sz="4000" dirty="0">
                <a:ln>
                  <a:solidFill>
                    <a:srgbClr val="6E00AB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subjective</a:t>
            </a:r>
            <a:r>
              <a:rPr lang="en-US" sz="4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 opinions. Most of the time adjectives will come after the noun.</a:t>
            </a:r>
          </a:p>
          <a:p>
            <a:pPr marL="1028700" lvl="1" indent="-571500" algn="l">
              <a:buClr>
                <a:schemeClr val="bg1"/>
              </a:buClr>
              <a:buFont typeface="Wingdings" charset="2"/>
              <a:buChar char=""/>
              <a:defRPr/>
            </a:pPr>
            <a:r>
              <a:rPr lang="en-US" sz="36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Es</a:t>
            </a:r>
            <a:r>
              <a:rPr lang="en-US" sz="36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 un </a:t>
            </a:r>
            <a:r>
              <a:rPr lang="en-US" sz="36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buen</a:t>
            </a:r>
            <a:r>
              <a:rPr lang="en-US" sz="36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chico</a:t>
            </a:r>
            <a:r>
              <a:rPr lang="en-US" sz="36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. </a:t>
            </a:r>
            <a:r>
              <a:rPr lang="en-US" sz="3600" i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(He’s a good boy – in my opinion).</a:t>
            </a:r>
          </a:p>
          <a:p>
            <a:pPr marL="1028700" lvl="1" indent="-571500" algn="l">
              <a:buClr>
                <a:schemeClr val="bg1"/>
              </a:buClr>
              <a:buFont typeface="Wingdings" charset="2"/>
              <a:buChar char=""/>
              <a:defRPr/>
            </a:pPr>
            <a:r>
              <a:rPr lang="en-US" sz="36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Es</a:t>
            </a:r>
            <a:r>
              <a:rPr lang="en-US" sz="36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 un </a:t>
            </a:r>
            <a:r>
              <a:rPr lang="en-US" sz="36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libro</a:t>
            </a:r>
            <a:r>
              <a:rPr lang="en-US" sz="36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verde</a:t>
            </a:r>
            <a:r>
              <a:rPr lang="en-US" sz="36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. </a:t>
            </a:r>
            <a:r>
              <a:rPr lang="en-US" sz="3600" i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(It’s a green book – not an opinion)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Los adjetivos</a:t>
            </a:r>
          </a:p>
        </p:txBody>
      </p:sp>
    </p:spTree>
    <p:extLst>
      <p:ext uri="{BB962C8B-B14F-4D97-AF65-F5344CB8AC3E}">
        <p14:creationId xmlns:p14="http://schemas.microsoft.com/office/powerpoint/2010/main" val="1103503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C41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574665"/>
          </a:xfrm>
        </p:spPr>
        <p:txBody>
          <a:bodyPr>
            <a:normAutofit fontScale="85000" lnSpcReduction="20000"/>
          </a:bodyPr>
          <a:lstStyle/>
          <a:p>
            <a:pPr marL="571500" indent="-571500" algn="l">
              <a:spcAft>
                <a:spcPts val="1800"/>
              </a:spcAft>
              <a:buClr>
                <a:schemeClr val="bg1"/>
              </a:buClr>
              <a:buFont typeface="Wingdings" charset="2"/>
              <a:buChar char=""/>
              <a:defRPr/>
            </a:pPr>
            <a:r>
              <a:rPr lang="en-US" sz="4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Sometimes </a:t>
            </a:r>
            <a:r>
              <a:rPr lang="en-US" sz="4000" dirty="0">
                <a:ln>
                  <a:solidFill>
                    <a:srgbClr val="660066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placement</a:t>
            </a:r>
            <a:r>
              <a:rPr lang="en-US" sz="4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 also changes the meaning.</a:t>
            </a:r>
          </a:p>
          <a:p>
            <a:pPr marL="571500" indent="-274638" algn="l">
              <a:spcAft>
                <a:spcPts val="1800"/>
              </a:spcAft>
              <a:buClr>
                <a:schemeClr val="bg1"/>
              </a:buClr>
              <a:buFont typeface="Arial"/>
              <a:buChar char="•"/>
              <a:defRPr/>
            </a:pPr>
            <a:r>
              <a:rPr lang="en-US" sz="4000" b="1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Él</a:t>
            </a:r>
            <a:r>
              <a:rPr lang="en-US" sz="4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es</a:t>
            </a:r>
            <a:r>
              <a:rPr lang="en-US" sz="4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 mi </a:t>
            </a:r>
            <a:r>
              <a:rPr lang="en-US" sz="4000" b="1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viejo</a:t>
            </a:r>
            <a:r>
              <a:rPr lang="en-US" sz="4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 amigo. </a:t>
            </a:r>
            <a:r>
              <a:rPr lang="en-US" sz="4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He is my old (long time friend)</a:t>
            </a:r>
          </a:p>
          <a:p>
            <a:pPr marL="571500" indent="-274638" algn="l">
              <a:spcAft>
                <a:spcPts val="1800"/>
              </a:spcAft>
              <a:buClr>
                <a:schemeClr val="bg1"/>
              </a:buClr>
              <a:buFont typeface="Arial"/>
              <a:buChar char="•"/>
              <a:defRPr/>
            </a:pPr>
            <a:r>
              <a:rPr lang="en-US" sz="4000" b="1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Él</a:t>
            </a:r>
            <a:r>
              <a:rPr lang="en-US" sz="4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es</a:t>
            </a:r>
            <a:r>
              <a:rPr lang="en-US" sz="4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 mi amigo </a:t>
            </a:r>
            <a:r>
              <a:rPr lang="en-US" sz="4000" b="1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viejo</a:t>
            </a:r>
            <a:r>
              <a:rPr lang="en-US" sz="4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. </a:t>
            </a:r>
            <a:r>
              <a:rPr lang="en-US" sz="4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He is my old (elderly) friend.</a:t>
            </a:r>
          </a:p>
          <a:p>
            <a:pPr marL="571500" indent="-274638" algn="l">
              <a:spcAft>
                <a:spcPts val="1800"/>
              </a:spcAft>
              <a:buClr>
                <a:schemeClr val="bg1"/>
              </a:buClr>
              <a:buFont typeface="Arial"/>
              <a:buChar char="•"/>
              <a:defRPr/>
            </a:pPr>
            <a:r>
              <a:rPr lang="en-US" sz="4000" b="1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Es</a:t>
            </a:r>
            <a:r>
              <a:rPr lang="en-US" sz="4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una</a:t>
            </a:r>
            <a:r>
              <a:rPr lang="en-US" sz="4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 casa </a:t>
            </a:r>
            <a:r>
              <a:rPr lang="en-US" sz="4000" b="1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grande</a:t>
            </a:r>
            <a:r>
              <a:rPr lang="en-US" sz="4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. </a:t>
            </a:r>
            <a:r>
              <a:rPr lang="en-US" sz="4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It’s a big house – description – it’s objectively big.</a:t>
            </a:r>
          </a:p>
          <a:p>
            <a:pPr marL="571500" indent="-274638" algn="l">
              <a:spcAft>
                <a:spcPts val="1800"/>
              </a:spcAft>
              <a:buClr>
                <a:schemeClr val="bg1"/>
              </a:buClr>
              <a:buFont typeface="Arial"/>
              <a:buChar char="•"/>
              <a:defRPr/>
            </a:pPr>
            <a:r>
              <a:rPr lang="en-US" sz="4000" b="1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Es</a:t>
            </a:r>
            <a:r>
              <a:rPr lang="en-US" sz="4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una</a:t>
            </a:r>
            <a:r>
              <a:rPr lang="en-US" sz="4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 gran casa. </a:t>
            </a:r>
            <a:r>
              <a:rPr lang="en-US" sz="4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It’s a great house. </a:t>
            </a:r>
            <a:r>
              <a:rPr lang="mr-IN" sz="4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–</a:t>
            </a:r>
            <a:r>
              <a:rPr lang="en-US" sz="4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 Change in meaning and subjective.</a:t>
            </a:r>
            <a:endParaRPr lang="en-US" sz="3600" i="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Osaka" charset="0"/>
              <a:cs typeface="Osaka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Los adjetivos</a:t>
            </a:r>
          </a:p>
        </p:txBody>
      </p:sp>
    </p:spTree>
    <p:extLst>
      <p:ext uri="{BB962C8B-B14F-4D97-AF65-F5344CB8AC3E}">
        <p14:creationId xmlns:p14="http://schemas.microsoft.com/office/powerpoint/2010/main" val="901156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C41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574665"/>
          </a:xfrm>
        </p:spPr>
        <p:txBody>
          <a:bodyPr>
            <a:normAutofit/>
          </a:bodyPr>
          <a:lstStyle/>
          <a:p>
            <a:pPr marL="571500" indent="-571500" algn="l">
              <a:spcBef>
                <a:spcPct val="60000"/>
              </a:spcBef>
              <a:buClr>
                <a:schemeClr val="bg1"/>
              </a:buClr>
              <a:buFont typeface="Wingdings" charset="2"/>
              <a:buChar char=""/>
              <a:defRPr/>
            </a:pPr>
            <a:r>
              <a:rPr lang="en-US" sz="4000" dirty="0">
                <a:ln>
                  <a:solidFill>
                    <a:srgbClr val="0000FF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Nouns</a:t>
            </a:r>
            <a:r>
              <a:rPr lang="en-US" sz="4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: a person, place or thing</a:t>
            </a:r>
          </a:p>
          <a:p>
            <a:pPr marL="571500" indent="-571500" algn="l">
              <a:spcBef>
                <a:spcPct val="60000"/>
              </a:spcBef>
              <a:buClr>
                <a:schemeClr val="bg1"/>
              </a:buClr>
              <a:buFont typeface="Wingdings" charset="2"/>
              <a:buChar char=""/>
              <a:defRPr/>
            </a:pPr>
            <a:r>
              <a:rPr lang="en-US" sz="4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Nouns have a </a:t>
            </a:r>
            <a:r>
              <a:rPr lang="en-US" sz="4000" dirty="0">
                <a:ln>
                  <a:solidFill>
                    <a:srgbClr val="6E00AB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gender</a:t>
            </a:r>
            <a:r>
              <a:rPr lang="en-US" sz="4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 - masculine or feminine</a:t>
            </a:r>
          </a:p>
          <a:p>
            <a:pPr marL="571500" indent="-571500" algn="l">
              <a:spcBef>
                <a:spcPct val="60000"/>
              </a:spcBef>
              <a:buClr>
                <a:schemeClr val="bg1"/>
              </a:buClr>
              <a:buFont typeface="Wingdings" charset="2"/>
              <a:buChar char=""/>
              <a:defRPr/>
            </a:pPr>
            <a:r>
              <a:rPr lang="en-US" sz="4000" u="sng" dirty="0">
                <a:ln>
                  <a:solidFill>
                    <a:srgbClr val="008000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Masculine</a:t>
            </a:r>
            <a:r>
              <a:rPr lang="en-US" sz="4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 words generally end in </a:t>
            </a:r>
            <a:r>
              <a:rPr lang="en-US" sz="4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-</a:t>
            </a:r>
            <a:r>
              <a:rPr lang="en-US" sz="4000" b="1" dirty="0">
                <a:ln>
                  <a:solidFill>
                    <a:srgbClr val="19A018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o</a:t>
            </a:r>
          </a:p>
          <a:p>
            <a:pPr marL="571500" indent="-571500" algn="l">
              <a:spcBef>
                <a:spcPct val="60000"/>
              </a:spcBef>
              <a:buClr>
                <a:schemeClr val="bg1"/>
              </a:buClr>
              <a:buFont typeface="Wingdings" charset="2"/>
              <a:buChar char=""/>
              <a:defRPr/>
            </a:pPr>
            <a:r>
              <a:rPr lang="en-US" sz="4000" u="sng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Feminine</a:t>
            </a:r>
            <a:r>
              <a:rPr lang="en-US" sz="4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 words generally end in </a:t>
            </a:r>
            <a:r>
              <a:rPr lang="en-US" sz="4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-</a:t>
            </a:r>
            <a:r>
              <a:rPr lang="en-US" sz="4000" b="1" dirty="0">
                <a:ln>
                  <a:solidFill>
                    <a:srgbClr val="E46C0A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a</a:t>
            </a:r>
            <a:endParaRPr lang="en-US" sz="4000" b="1" dirty="0">
              <a:ln>
                <a:solidFill>
                  <a:srgbClr val="E46C0A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Osaka" charset="0"/>
              <a:cs typeface="Osaka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Los sustantivos</a:t>
            </a:r>
          </a:p>
        </p:txBody>
      </p:sp>
    </p:spTree>
    <p:extLst>
      <p:ext uri="{BB962C8B-B14F-4D97-AF65-F5344CB8AC3E}">
        <p14:creationId xmlns:p14="http://schemas.microsoft.com/office/powerpoint/2010/main" val="4014776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C41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715001"/>
          </a:xfrm>
        </p:spPr>
        <p:txBody>
          <a:bodyPr>
            <a:normAutofit/>
          </a:bodyPr>
          <a:lstStyle/>
          <a:p>
            <a:pPr marL="571500" indent="-571500" algn="l">
              <a:lnSpc>
                <a:spcPct val="90000"/>
              </a:lnSpc>
              <a:buFont typeface="Wingdings" charset="2"/>
              <a:buChar char=""/>
              <a:defRPr/>
            </a:pPr>
            <a:r>
              <a:rPr lang="en-US" sz="4000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To make nouns and adjectives that end in a </a:t>
            </a:r>
            <a:r>
              <a:rPr lang="en-US" sz="4000" u="sng" dirty="0">
                <a:ln>
                  <a:solidFill>
                    <a:srgbClr val="3366FF"/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vowel</a:t>
            </a:r>
            <a:r>
              <a:rPr lang="en-US" sz="4000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(</a:t>
            </a:r>
            <a:r>
              <a:rPr lang="ja-JP" altLang="en-US" sz="4000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“</a:t>
            </a:r>
            <a:r>
              <a:rPr lang="en-US" sz="4000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o</a:t>
            </a:r>
            <a:r>
              <a:rPr lang="ja-JP" altLang="en-US" sz="4000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”</a:t>
            </a:r>
            <a:r>
              <a:rPr lang="en-US" sz="4000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, </a:t>
            </a:r>
            <a:r>
              <a:rPr lang="ja-JP" altLang="en-US" sz="4000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“</a:t>
            </a:r>
            <a:r>
              <a:rPr lang="en-US" sz="4000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a</a:t>
            </a:r>
            <a:r>
              <a:rPr lang="ja-JP" altLang="en-US" sz="4000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”</a:t>
            </a:r>
            <a:r>
              <a:rPr lang="en-US" sz="4000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, </a:t>
            </a:r>
            <a:r>
              <a:rPr lang="ja-JP" altLang="en-US" sz="4000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“</a:t>
            </a:r>
            <a:r>
              <a:rPr lang="en-US" sz="4000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e</a:t>
            </a:r>
            <a:r>
              <a:rPr lang="ja-JP" altLang="en-US" sz="4000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”</a:t>
            </a:r>
            <a:r>
              <a:rPr lang="en-US" sz="4000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) plural, just add an </a:t>
            </a:r>
            <a:r>
              <a:rPr lang="ja-JP" altLang="en-US" sz="4000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“</a:t>
            </a:r>
            <a:r>
              <a:rPr lang="en-US" sz="4000" dirty="0">
                <a:ln>
                  <a:solidFill>
                    <a:srgbClr val="FF0000"/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s</a:t>
            </a:r>
            <a:r>
              <a:rPr lang="ja-JP" altLang="en-US" sz="4000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”</a:t>
            </a:r>
            <a:endParaRPr lang="en-US" altLang="ja-JP" sz="4000" dirty="0">
              <a:solidFill>
                <a:srgbClr val="0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  <a:cs typeface="ヒラギノ角ゴ Pro W3" charset="0"/>
            </a:endParaRPr>
          </a:p>
          <a:p>
            <a:pPr marL="1485900" lvl="2" indent="-571500" algn="l">
              <a:lnSpc>
                <a:spcPct val="90000"/>
              </a:lnSpc>
              <a:buFont typeface="Wingdings" charset="2"/>
              <a:buChar char=""/>
              <a:defRPr/>
            </a:pPr>
            <a:r>
              <a:rPr lang="en-US" altLang="ja-JP" sz="4000" dirty="0" err="1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Estudiant</a:t>
            </a:r>
            <a:r>
              <a:rPr lang="en-US" altLang="ja-JP" sz="4000" dirty="0" err="1">
                <a:ln>
                  <a:solidFill>
                    <a:srgbClr val="3366FF"/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e</a:t>
            </a:r>
            <a:r>
              <a:rPr lang="en-US" altLang="ja-JP" sz="4000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</a:t>
            </a:r>
            <a:r>
              <a:rPr lang="en-US" altLang="ja-JP" sz="4000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altLang="ja-JP" sz="4000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  <a:sym typeface="Wingdings"/>
              </a:rPr>
              <a:t> </a:t>
            </a:r>
            <a:r>
              <a:rPr lang="en-US" altLang="ja-JP" sz="4000" dirty="0" err="1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  <a:sym typeface="Wingdings"/>
              </a:rPr>
              <a:t>Estudiant</a:t>
            </a:r>
            <a:r>
              <a:rPr lang="en-US" altLang="ja-JP" sz="4000" dirty="0" err="1">
                <a:ln>
                  <a:solidFill>
                    <a:srgbClr val="3366FF"/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  <a:sym typeface="Wingdings"/>
              </a:rPr>
              <a:t>e</a:t>
            </a:r>
            <a:r>
              <a:rPr lang="en-US" altLang="ja-JP" sz="4000" dirty="0" err="1">
                <a:ln>
                  <a:solidFill>
                    <a:srgbClr val="FF0000"/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  <a:sym typeface="Wingdings"/>
              </a:rPr>
              <a:t>s</a:t>
            </a:r>
            <a:endParaRPr lang="en-US" altLang="ja-JP" sz="4000" dirty="0">
              <a:ln>
                <a:solidFill>
                  <a:srgbClr val="FF0000"/>
                </a:solidFill>
              </a:ln>
              <a:solidFill>
                <a:srgbClr val="0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  <a:cs typeface="ヒラギノ角ゴ Pro W3" charset="0"/>
              <a:sym typeface="Wingdings"/>
            </a:endParaRPr>
          </a:p>
          <a:p>
            <a:pPr marL="1485900" lvl="2" indent="-571500" algn="l">
              <a:lnSpc>
                <a:spcPct val="90000"/>
              </a:lnSpc>
              <a:buFont typeface="Wingdings" charset="2"/>
              <a:buChar char=""/>
              <a:defRPr/>
            </a:pPr>
            <a:r>
              <a:rPr lang="en-US" altLang="ja-JP" sz="4000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  <a:sym typeface="Wingdings"/>
              </a:rPr>
              <a:t>Alt</a:t>
            </a:r>
            <a:r>
              <a:rPr lang="en-US" altLang="ja-JP" sz="4000" dirty="0">
                <a:ln>
                  <a:solidFill>
                    <a:srgbClr val="3366FF"/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  <a:sym typeface="Wingdings"/>
              </a:rPr>
              <a:t>a</a:t>
            </a:r>
            <a:r>
              <a:rPr lang="en-US" altLang="ja-JP" sz="4000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  <a:sym typeface="Wingdings"/>
              </a:rPr>
              <a:t> </a:t>
            </a:r>
            <a:r>
              <a:rPr lang="en-US" altLang="ja-JP" sz="4000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altLang="ja-JP" sz="4000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  <a:sym typeface="Wingdings"/>
              </a:rPr>
              <a:t> </a:t>
            </a:r>
            <a:r>
              <a:rPr lang="en-US" altLang="ja-JP" sz="4000" dirty="0" err="1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  <a:sym typeface="Wingdings"/>
              </a:rPr>
              <a:t>Alt</a:t>
            </a:r>
            <a:r>
              <a:rPr lang="en-US" altLang="ja-JP" sz="4000" dirty="0" err="1">
                <a:ln>
                  <a:solidFill>
                    <a:srgbClr val="3366FF"/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  <a:sym typeface="Wingdings"/>
              </a:rPr>
              <a:t>a</a:t>
            </a:r>
            <a:r>
              <a:rPr lang="en-US" altLang="ja-JP" sz="4000" dirty="0" err="1">
                <a:ln>
                  <a:solidFill>
                    <a:srgbClr val="FF0000"/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  <a:sym typeface="Wingdings"/>
              </a:rPr>
              <a:t>s</a:t>
            </a:r>
            <a:endParaRPr lang="en-US" altLang="ja-JP" sz="4000" dirty="0">
              <a:ln>
                <a:solidFill>
                  <a:srgbClr val="FF0000"/>
                </a:solidFill>
              </a:ln>
              <a:solidFill>
                <a:srgbClr val="0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Los plurales</a:t>
            </a:r>
          </a:p>
        </p:txBody>
      </p:sp>
    </p:spTree>
    <p:extLst>
      <p:ext uri="{BB962C8B-B14F-4D97-AF65-F5344CB8AC3E}">
        <p14:creationId xmlns:p14="http://schemas.microsoft.com/office/powerpoint/2010/main" val="1970000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C41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715001"/>
          </a:xfrm>
        </p:spPr>
        <p:txBody>
          <a:bodyPr>
            <a:normAutofit/>
          </a:bodyPr>
          <a:lstStyle/>
          <a:p>
            <a:pPr marL="571500" indent="-571500" algn="l">
              <a:lnSpc>
                <a:spcPct val="90000"/>
              </a:lnSpc>
              <a:buFont typeface="Wingdings" charset="2"/>
              <a:buChar char=""/>
              <a:defRPr/>
            </a:pPr>
            <a:r>
              <a:rPr lang="en-US" sz="4000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To make nouns and adjectives that end in a </a:t>
            </a:r>
            <a:r>
              <a:rPr lang="en-US" sz="4000" u="sng" dirty="0">
                <a:ln>
                  <a:solidFill>
                    <a:srgbClr val="6E00AB"/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consonant</a:t>
            </a:r>
            <a:r>
              <a:rPr lang="en-US" sz="4000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(</a:t>
            </a:r>
            <a:r>
              <a:rPr lang="ja-JP" altLang="en-US" sz="4000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“</a:t>
            </a:r>
            <a:r>
              <a:rPr lang="en-US" sz="4000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L</a:t>
            </a:r>
            <a:r>
              <a:rPr lang="ja-JP" altLang="en-US" sz="4000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”</a:t>
            </a:r>
            <a:r>
              <a:rPr lang="en-US" sz="4000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, </a:t>
            </a:r>
            <a:r>
              <a:rPr lang="ja-JP" altLang="en-US" sz="4000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“</a:t>
            </a:r>
            <a:r>
              <a:rPr lang="en-US" sz="4000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R</a:t>
            </a:r>
            <a:r>
              <a:rPr lang="ja-JP" altLang="en-US" sz="4000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”</a:t>
            </a:r>
            <a:r>
              <a:rPr lang="en-US" sz="4000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) plural, just add an </a:t>
            </a:r>
            <a:r>
              <a:rPr lang="ja-JP" altLang="en-US" sz="4000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“</a:t>
            </a:r>
            <a:r>
              <a:rPr lang="en-US" sz="4000" dirty="0" err="1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es</a:t>
            </a:r>
            <a:r>
              <a:rPr lang="ja-JP" altLang="en-US" sz="4000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”</a:t>
            </a:r>
            <a:endParaRPr lang="en-US" altLang="ja-JP" sz="4000" dirty="0">
              <a:solidFill>
                <a:srgbClr val="0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  <a:cs typeface="ヒラギノ角ゴ Pro W3" charset="0"/>
            </a:endParaRPr>
          </a:p>
          <a:p>
            <a:pPr marL="1485900" lvl="2" indent="-571500" algn="l">
              <a:lnSpc>
                <a:spcPct val="90000"/>
              </a:lnSpc>
              <a:buFont typeface="Wingdings" charset="2"/>
              <a:buChar char=""/>
              <a:defRPr/>
            </a:pPr>
            <a:r>
              <a:rPr lang="en-US" sz="4000" dirty="0" err="1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Muje</a:t>
            </a:r>
            <a:r>
              <a:rPr lang="en-US" sz="4000" dirty="0" err="1">
                <a:ln>
                  <a:solidFill>
                    <a:srgbClr val="6E00AB"/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r</a:t>
            </a:r>
            <a:r>
              <a:rPr lang="en-US" sz="4000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</a:t>
            </a:r>
            <a:r>
              <a:rPr lang="en-US" altLang="ja-JP" sz="4000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Wingdings"/>
                <a:ea typeface="Wingdings"/>
                <a:cs typeface="Wingdings"/>
                <a:sym typeface="Wingdings"/>
              </a:rPr>
              <a:t> </a:t>
            </a:r>
            <a:r>
              <a:rPr lang="en-US" sz="4000" dirty="0" err="1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Muje</a:t>
            </a:r>
            <a:r>
              <a:rPr lang="en-US" sz="4000" dirty="0" err="1">
                <a:ln>
                  <a:solidFill>
                    <a:srgbClr val="6E00AB"/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r</a:t>
            </a:r>
            <a:r>
              <a:rPr lang="en-US" sz="4000" dirty="0" err="1">
                <a:ln>
                  <a:solidFill>
                    <a:srgbClr val="E46C0A"/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es</a:t>
            </a:r>
            <a:endParaRPr lang="en-US" sz="4000" dirty="0">
              <a:ln>
                <a:solidFill>
                  <a:srgbClr val="E46C0A"/>
                </a:solidFill>
              </a:ln>
              <a:solidFill>
                <a:srgbClr val="0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  <a:cs typeface="ヒラギノ角ゴ Pro W3" charset="0"/>
            </a:endParaRPr>
          </a:p>
          <a:p>
            <a:pPr marL="1485900" lvl="2" indent="-571500" algn="l">
              <a:lnSpc>
                <a:spcPct val="90000"/>
              </a:lnSpc>
              <a:buFont typeface="Wingdings" charset="2"/>
              <a:buChar char=""/>
              <a:defRPr/>
            </a:pPr>
            <a:r>
              <a:rPr lang="en-US" sz="4000" dirty="0" err="1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Fáci</a:t>
            </a:r>
            <a:r>
              <a:rPr lang="en-US" sz="4000" dirty="0" err="1">
                <a:ln>
                  <a:solidFill>
                    <a:srgbClr val="6E00AB"/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l</a:t>
            </a:r>
            <a:r>
              <a:rPr lang="en-US" sz="4000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</a:t>
            </a:r>
            <a:r>
              <a:rPr lang="en-US" altLang="ja-JP" sz="4000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Wingdings"/>
                <a:ea typeface="Wingdings"/>
                <a:cs typeface="Wingdings"/>
                <a:sym typeface="Wingdings"/>
              </a:rPr>
              <a:t> </a:t>
            </a:r>
            <a:r>
              <a:rPr lang="en-US" sz="4000" dirty="0" err="1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Fáci</a:t>
            </a:r>
            <a:r>
              <a:rPr lang="en-US" sz="4000" dirty="0" err="1">
                <a:ln>
                  <a:solidFill>
                    <a:srgbClr val="6E00AB"/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l</a:t>
            </a:r>
            <a:r>
              <a:rPr lang="en-US" sz="4000" dirty="0" err="1">
                <a:ln>
                  <a:solidFill>
                    <a:srgbClr val="E46C0A"/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es</a:t>
            </a:r>
            <a:endParaRPr lang="en-US" sz="4000" dirty="0">
              <a:ln>
                <a:solidFill>
                  <a:srgbClr val="E46C0A"/>
                </a:solidFill>
              </a:ln>
              <a:solidFill>
                <a:srgbClr val="0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Los plurales</a:t>
            </a:r>
          </a:p>
        </p:txBody>
      </p:sp>
    </p:spTree>
    <p:extLst>
      <p:ext uri="{BB962C8B-B14F-4D97-AF65-F5344CB8AC3E}">
        <p14:creationId xmlns:p14="http://schemas.microsoft.com/office/powerpoint/2010/main" val="4227539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C41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4753464"/>
          </a:xfrm>
        </p:spPr>
        <p:txBody>
          <a:bodyPr/>
          <a:lstStyle/>
          <a:p>
            <a:pPr algn="l"/>
            <a:r>
              <a:rPr lang="en-US" b="1" u="sng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Definite Articles:</a:t>
            </a:r>
            <a:endParaRPr lang="en-US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457200" indent="-457200" algn="l">
              <a:buFont typeface="Wingdings" charset="2"/>
              <a:buChar char=""/>
            </a:pPr>
            <a: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The word </a:t>
            </a:r>
            <a:r>
              <a:rPr lang="ja-JP" alt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“</a:t>
            </a:r>
            <a: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the</a:t>
            </a:r>
            <a:r>
              <a:rPr lang="ja-JP" alt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”</a:t>
            </a:r>
            <a: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 is a definite article. It is used to refer to a </a:t>
            </a:r>
            <a:r>
              <a:rPr lang="en-US" u="sng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specific</a:t>
            </a:r>
            <a: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 noun - a specific person/place/thing</a:t>
            </a:r>
          </a:p>
          <a:p>
            <a:pPr marL="457200" indent="-457200" algn="l">
              <a:buFont typeface="Wingdings" charset="2"/>
              <a:buChar char=""/>
            </a:pPr>
            <a: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In Spanish, articles match in gender &amp; number.</a:t>
            </a:r>
            <a:endParaRPr lang="en-US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l"/>
            <a:endParaRPr lang="es-ES_tradnl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 fontScale="90000"/>
          </a:bodyPr>
          <a:lstStyle/>
          <a:p>
            <a:r>
              <a:rPr lang="es-ES_tradnl" sz="7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Los artículos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6991229"/>
              </p:ext>
            </p:extLst>
          </p:nvPr>
        </p:nvGraphicFramePr>
        <p:xfrm>
          <a:off x="294524" y="3993002"/>
          <a:ext cx="8614779" cy="240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20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11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715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Definite Articles</a:t>
                      </a:r>
                    </a:p>
                  </a:txBody>
                  <a:tcPr>
                    <a:solidFill>
                      <a:srgbClr val="51AD4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Singular</a:t>
                      </a:r>
                    </a:p>
                  </a:txBody>
                  <a:tcPr>
                    <a:solidFill>
                      <a:srgbClr val="51AD4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Plural</a:t>
                      </a:r>
                    </a:p>
                  </a:txBody>
                  <a:tcPr>
                    <a:solidFill>
                      <a:srgbClr val="51AD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Masculine</a:t>
                      </a:r>
                    </a:p>
                  </a:txBody>
                  <a:tcPr>
                    <a:solidFill>
                      <a:srgbClr val="51AD4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2800" noProof="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el  </a:t>
                      </a:r>
                      <a:r>
                        <a:rPr lang="en-US" sz="2200" i="1" noProof="0" dirty="0">
                          <a:solidFill>
                            <a:schemeClr val="bg1">
                              <a:lumMod val="65000"/>
                              <a:lumOff val="3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(the)</a:t>
                      </a:r>
                    </a:p>
                    <a:p>
                      <a:pPr marL="404813" indent="0"/>
                      <a:r>
                        <a:rPr lang="es-ES_tradnl" sz="2400" i="1" noProof="0" dirty="0">
                          <a:solidFill>
                            <a:srgbClr val="2E61A7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El</a:t>
                      </a:r>
                      <a:r>
                        <a:rPr lang="es-ES_tradnl" sz="2400" i="1" noProof="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chic</a:t>
                      </a:r>
                      <a:r>
                        <a:rPr lang="es-ES_tradnl" sz="2400" i="1" noProof="0" dirty="0">
                          <a:solidFill>
                            <a:srgbClr val="2E61A7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o</a:t>
                      </a:r>
                    </a:p>
                  </a:txBody>
                  <a:tcPr>
                    <a:solidFill>
                      <a:srgbClr val="BCFFB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2800" noProof="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los </a:t>
                      </a:r>
                      <a:r>
                        <a:rPr lang="es-ES_tradnl" sz="3200" noProof="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US" sz="2200" i="1" noProof="0" dirty="0">
                          <a:solidFill>
                            <a:schemeClr val="bg1">
                              <a:lumMod val="65000"/>
                              <a:lumOff val="3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(the)</a:t>
                      </a:r>
                      <a:endParaRPr lang="es-ES_tradnl" sz="2200" noProof="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pPr marL="404813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400" i="1" noProof="0" dirty="0">
                          <a:solidFill>
                            <a:srgbClr val="2E61A7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Los</a:t>
                      </a:r>
                      <a:r>
                        <a:rPr lang="es-ES_tradnl" sz="2400" i="1" noProof="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chic</a:t>
                      </a:r>
                      <a:r>
                        <a:rPr lang="es-ES_tradnl" sz="2400" i="1" noProof="0" dirty="0">
                          <a:solidFill>
                            <a:srgbClr val="2E61A7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os</a:t>
                      </a:r>
                    </a:p>
                  </a:txBody>
                  <a:tcPr>
                    <a:solidFill>
                      <a:srgbClr val="BCFF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4058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Feminine</a:t>
                      </a:r>
                    </a:p>
                  </a:txBody>
                  <a:tcPr>
                    <a:solidFill>
                      <a:srgbClr val="51AD4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2800" noProof="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la </a:t>
                      </a:r>
                      <a:r>
                        <a:rPr lang="es-ES_tradnl" sz="3200" noProof="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US" sz="2200" i="1" noProof="0" dirty="0">
                          <a:solidFill>
                            <a:schemeClr val="bg1">
                              <a:lumMod val="65000"/>
                              <a:lumOff val="3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(the)</a:t>
                      </a:r>
                      <a:endParaRPr lang="es-ES_tradnl" sz="2200" noProof="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pPr marL="34925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400" i="1" kern="1200" noProof="0" dirty="0">
                          <a:solidFill>
                            <a:srgbClr val="95008B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La</a:t>
                      </a:r>
                      <a:r>
                        <a:rPr lang="es-ES_tradnl" sz="2400" i="1" kern="1200" noProof="0" dirty="0">
                          <a:solidFill>
                            <a:schemeClr val="dk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chic</a:t>
                      </a:r>
                      <a:r>
                        <a:rPr lang="es-ES_tradnl" sz="2400" i="1" kern="1200" noProof="0" dirty="0">
                          <a:solidFill>
                            <a:srgbClr val="95008B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</a:p>
                  </a:txBody>
                  <a:tcPr>
                    <a:solidFill>
                      <a:srgbClr val="CCFF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2800" noProof="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las </a:t>
                      </a:r>
                      <a:r>
                        <a:rPr lang="es-ES_tradnl" sz="3200" noProof="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US" sz="2200" i="1" noProof="0" dirty="0">
                          <a:solidFill>
                            <a:schemeClr val="bg1">
                              <a:lumMod val="65000"/>
                              <a:lumOff val="3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(the)</a:t>
                      </a:r>
                      <a:endParaRPr lang="es-ES_tradnl" sz="2200" noProof="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pPr marL="34925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400" i="1" kern="1200" noProof="0" dirty="0">
                          <a:solidFill>
                            <a:srgbClr val="95008B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Las</a:t>
                      </a:r>
                      <a:r>
                        <a:rPr lang="es-ES_tradnl" sz="2400" i="1" kern="1200" noProof="0" dirty="0">
                          <a:solidFill>
                            <a:schemeClr val="dk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chic</a:t>
                      </a:r>
                      <a:r>
                        <a:rPr lang="es-ES_tradnl" sz="2400" i="1" kern="1200" noProof="0" dirty="0">
                          <a:solidFill>
                            <a:srgbClr val="95008B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es-ES_tradnl" sz="2400" i="0" kern="1200" noProof="0" dirty="0">
                          <a:solidFill>
                            <a:srgbClr val="95008B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endParaRPr lang="es-ES_tradnl" sz="2400" i="1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CCFF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1772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C41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4753464"/>
          </a:xfrm>
        </p:spPr>
        <p:txBody>
          <a:bodyPr/>
          <a:lstStyle/>
          <a:p>
            <a:pPr algn="l"/>
            <a:r>
              <a:rPr lang="en-US" b="1" u="sng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Indefinite Articles:</a:t>
            </a:r>
            <a:endParaRPr lang="en-US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457200" indent="-457200" algn="l">
              <a:spcBef>
                <a:spcPct val="60000"/>
              </a:spcBef>
              <a:buClr>
                <a:schemeClr val="bg1"/>
              </a:buClr>
              <a:buFont typeface="Wingdings" charset="2"/>
              <a:buChar char=""/>
              <a:defRPr/>
            </a:pPr>
            <a: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The word </a:t>
            </a:r>
            <a:r>
              <a:rPr lang="ja-JP" alt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“</a:t>
            </a:r>
            <a: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a</a:t>
            </a:r>
            <a:r>
              <a:rPr lang="ja-JP" alt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”</a:t>
            </a:r>
            <a: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 or </a:t>
            </a:r>
            <a:r>
              <a:rPr lang="ja-JP" alt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“</a:t>
            </a:r>
            <a: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an</a:t>
            </a:r>
            <a:r>
              <a:rPr lang="ja-JP" alt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”</a:t>
            </a:r>
            <a: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 is an indefinite article. It is used to refer to a </a:t>
            </a:r>
            <a:r>
              <a:rPr lang="en-US" u="sng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non-specific</a:t>
            </a:r>
            <a: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 noun or any person or </a:t>
            </a:r>
            <a:r>
              <a:rPr lang="en-US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thing.</a:t>
            </a:r>
            <a:endParaRPr lang="en-US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 fontScale="90000"/>
          </a:bodyPr>
          <a:lstStyle/>
          <a:p>
            <a:r>
              <a:rPr lang="es-ES_tradnl" sz="7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Los artículos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8718242"/>
              </p:ext>
            </p:extLst>
          </p:nvPr>
        </p:nvGraphicFramePr>
        <p:xfrm>
          <a:off x="294524" y="4019736"/>
          <a:ext cx="8614779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20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11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715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Indefinite Articles</a:t>
                      </a:r>
                    </a:p>
                  </a:txBody>
                  <a:tcPr>
                    <a:solidFill>
                      <a:srgbClr val="51AD4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Singular</a:t>
                      </a:r>
                    </a:p>
                  </a:txBody>
                  <a:tcPr>
                    <a:solidFill>
                      <a:srgbClr val="51AD4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Plural</a:t>
                      </a:r>
                    </a:p>
                  </a:txBody>
                  <a:tcPr>
                    <a:solidFill>
                      <a:srgbClr val="51AD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Masculine</a:t>
                      </a:r>
                    </a:p>
                  </a:txBody>
                  <a:tcPr>
                    <a:solidFill>
                      <a:srgbClr val="51AD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800" noProof="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un </a:t>
                      </a:r>
                      <a:r>
                        <a:rPr lang="es-ES_tradnl" sz="2200" noProof="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US" sz="2200" i="1" noProof="0" dirty="0">
                          <a:solidFill>
                            <a:schemeClr val="bg1">
                              <a:lumMod val="65000"/>
                              <a:lumOff val="3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(a)</a:t>
                      </a:r>
                      <a:endParaRPr lang="es-ES_tradnl" sz="2200" noProof="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pPr marL="404813" indent="0"/>
                      <a:r>
                        <a:rPr lang="es-ES_tradnl" sz="2400" i="1" noProof="0" dirty="0">
                          <a:solidFill>
                            <a:srgbClr val="2E61A7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Un</a:t>
                      </a:r>
                      <a:r>
                        <a:rPr lang="es-ES_tradnl" sz="2400" i="1" noProof="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chic</a:t>
                      </a:r>
                      <a:r>
                        <a:rPr lang="es-ES_tradnl" sz="2400" i="1" noProof="0" dirty="0">
                          <a:solidFill>
                            <a:srgbClr val="2E61A7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o</a:t>
                      </a:r>
                    </a:p>
                  </a:txBody>
                  <a:tcPr>
                    <a:solidFill>
                      <a:srgbClr val="BCFFB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800" noProof="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unos  </a:t>
                      </a:r>
                      <a:r>
                        <a:rPr lang="en-US" sz="2200" i="1" noProof="0" dirty="0">
                          <a:solidFill>
                            <a:schemeClr val="bg1">
                              <a:lumMod val="65000"/>
                              <a:lumOff val="3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(some)</a:t>
                      </a:r>
                      <a:endParaRPr lang="es-ES_tradnl" sz="2200" noProof="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pPr marL="404813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400" i="1" noProof="0" dirty="0">
                          <a:solidFill>
                            <a:srgbClr val="2E61A7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Unos</a:t>
                      </a:r>
                      <a:r>
                        <a:rPr lang="es-ES_tradnl" sz="2400" i="1" noProof="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chic</a:t>
                      </a:r>
                      <a:r>
                        <a:rPr lang="es-ES_tradnl" sz="2400" i="1" noProof="0" dirty="0">
                          <a:solidFill>
                            <a:srgbClr val="2E61A7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os</a:t>
                      </a:r>
                    </a:p>
                  </a:txBody>
                  <a:tcPr>
                    <a:solidFill>
                      <a:srgbClr val="BCFF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4058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Feminine</a:t>
                      </a:r>
                    </a:p>
                  </a:txBody>
                  <a:tcPr>
                    <a:solidFill>
                      <a:srgbClr val="51AD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800" noProof="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una  </a:t>
                      </a:r>
                      <a:r>
                        <a:rPr lang="en-US" sz="2200" i="1" noProof="0" dirty="0">
                          <a:solidFill>
                            <a:schemeClr val="bg1">
                              <a:lumMod val="65000"/>
                              <a:lumOff val="3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(a)</a:t>
                      </a:r>
                      <a:endParaRPr lang="es-ES_tradnl" sz="2200" noProof="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pPr marL="34925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400" i="1" kern="1200" noProof="0" dirty="0">
                          <a:solidFill>
                            <a:srgbClr val="95008B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Una</a:t>
                      </a:r>
                      <a:r>
                        <a:rPr lang="es-ES_tradnl" sz="2400" i="1" kern="1200" noProof="0" dirty="0">
                          <a:solidFill>
                            <a:schemeClr val="dk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chic</a:t>
                      </a:r>
                      <a:r>
                        <a:rPr lang="es-ES_tradnl" sz="2400" i="1" kern="1200" noProof="0" dirty="0">
                          <a:solidFill>
                            <a:srgbClr val="95008B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</a:p>
                  </a:txBody>
                  <a:tcPr>
                    <a:solidFill>
                      <a:srgbClr val="CCF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800" noProof="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unas  </a:t>
                      </a:r>
                      <a:r>
                        <a:rPr lang="en-US" sz="2200" i="1" noProof="0" dirty="0">
                          <a:solidFill>
                            <a:schemeClr val="bg1">
                              <a:lumMod val="65000"/>
                              <a:lumOff val="3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(some)</a:t>
                      </a:r>
                      <a:endParaRPr lang="es-ES_tradnl" sz="2200" noProof="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pPr marL="34925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400" i="1" kern="1200" noProof="0" dirty="0">
                          <a:solidFill>
                            <a:srgbClr val="95008B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Unas</a:t>
                      </a:r>
                      <a:r>
                        <a:rPr lang="es-ES_tradnl" sz="2400" i="1" kern="1200" noProof="0" dirty="0">
                          <a:solidFill>
                            <a:schemeClr val="dk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chic</a:t>
                      </a:r>
                      <a:r>
                        <a:rPr lang="es-ES_tradnl" sz="2400" i="1" kern="1200" noProof="0" dirty="0">
                          <a:solidFill>
                            <a:srgbClr val="95008B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es-ES_tradnl" sz="2400" i="0" kern="1200" noProof="0" dirty="0">
                          <a:solidFill>
                            <a:srgbClr val="95008B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endParaRPr lang="es-ES_tradnl" sz="2400" i="1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CCFF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3242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C41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574665"/>
          </a:xfrm>
        </p:spPr>
        <p:txBody>
          <a:bodyPr>
            <a:normAutofit/>
          </a:bodyPr>
          <a:lstStyle/>
          <a:p>
            <a:pPr marL="515938" indent="-515938" algn="l">
              <a:buFont typeface="Wingdings" charset="2"/>
              <a:buChar char=""/>
            </a:pPr>
            <a: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Remember, articles, verbs and adjectives must agree with nouns. Articles and adjectives must agree in gender and number. </a:t>
            </a:r>
          </a:p>
          <a:p>
            <a:pPr marL="515938" indent="-515938" algn="l">
              <a:buFont typeface="Wingdings" charset="2"/>
              <a:buChar char=""/>
            </a:pPr>
            <a: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All words in Spanish have a grammatical gender. Remember, grammatical gender is not the same as human gender!</a:t>
            </a:r>
          </a:p>
          <a:p>
            <a:pPr marL="1601788" lvl="1" indent="-295275" algn="l">
              <a:buFont typeface="Wingdings" charset="2"/>
              <a:buChar char=""/>
            </a:pPr>
            <a:r>
              <a:rPr lang="es-ES_tradnl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</a:t>
            </a:r>
            <a:r>
              <a:rPr lang="es-ES_tradnl" dirty="0">
                <a:solidFill>
                  <a:srgbClr val="95008B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</a:t>
            </a:r>
            <a:r>
              <a:rPr lang="es-ES_tradnl" u="sng" dirty="0">
                <a:solidFill>
                  <a:srgbClr val="95008B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</a:t>
            </a:r>
            <a:r>
              <a:rPr lang="es-ES_tradnl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chic</a:t>
            </a:r>
            <a:r>
              <a:rPr lang="es-ES_tradnl" dirty="0">
                <a:solidFill>
                  <a:srgbClr val="95008B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</a:t>
            </a:r>
            <a:r>
              <a:rPr lang="es-ES_tradnl" u="sng" dirty="0">
                <a:solidFill>
                  <a:srgbClr val="95008B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</a:t>
            </a:r>
            <a:r>
              <a:rPr lang="es-ES_tradnl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alt</a:t>
            </a:r>
            <a:r>
              <a:rPr lang="es-ES_tradnl" dirty="0">
                <a:solidFill>
                  <a:srgbClr val="95008B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</a:t>
            </a:r>
            <a:r>
              <a:rPr lang="es-ES_tradnl" u="sng" dirty="0">
                <a:solidFill>
                  <a:srgbClr val="95008B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</a:t>
            </a:r>
            <a:r>
              <a:rPr lang="es-ES_tradnl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u="sng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son</a:t>
            </a:r>
            <a:r>
              <a:rPr lang="es-ES_tradnl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interesant</a:t>
            </a:r>
            <a:r>
              <a:rPr lang="es-ES_tradnl" dirty="0">
                <a:solidFill>
                  <a:srgbClr val="EAE90A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</a:t>
            </a:r>
            <a:r>
              <a:rPr lang="es-ES_tradnl" u="sng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</a:t>
            </a:r>
            <a:r>
              <a:rPr lang="es-ES_tradnl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</a:t>
            </a:r>
          </a:p>
          <a:p>
            <a:pPr marL="1601788" lvl="1" indent="-295275" algn="l">
              <a:buFont typeface="Wingdings" charset="2"/>
              <a:buChar char=""/>
            </a:pPr>
            <a:r>
              <a:rPr lang="es-ES_tradnl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</a:t>
            </a:r>
            <a:r>
              <a:rPr lang="es-ES_tradnl" dirty="0">
                <a:solidFill>
                  <a:srgbClr val="2E61A7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El</a:t>
            </a:r>
            <a:r>
              <a:rPr lang="es-ES_tradnl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libro azu</a:t>
            </a:r>
            <a:r>
              <a:rPr lang="es-ES_tradnl" dirty="0">
                <a:solidFill>
                  <a:srgbClr val="EAE90A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</a:t>
            </a:r>
            <a:r>
              <a:rPr lang="es-ES_tradnl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es pequeñ</a:t>
            </a:r>
            <a:r>
              <a:rPr lang="es-ES_tradnl" dirty="0">
                <a:solidFill>
                  <a:srgbClr val="2E61A7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</a:t>
            </a:r>
            <a:r>
              <a:rPr lang="es-ES_tradnl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</a:t>
            </a:r>
          </a:p>
          <a:p>
            <a:pPr marL="1601788" lvl="1" indent="-295275" algn="l">
              <a:buFont typeface="Wingdings" charset="2"/>
              <a:buChar char=""/>
            </a:pPr>
            <a:r>
              <a:rPr lang="es-ES_tradnl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Hay un</a:t>
            </a:r>
            <a:r>
              <a:rPr lang="es-ES_tradnl" dirty="0">
                <a:solidFill>
                  <a:srgbClr val="2E61A7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</a:t>
            </a:r>
            <a:r>
              <a:rPr lang="es-ES_tradnl" u="sng" dirty="0">
                <a:solidFill>
                  <a:srgbClr val="2E61A7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</a:t>
            </a:r>
            <a:r>
              <a:rPr lang="es-ES_tradnl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profesor</a:t>
            </a:r>
            <a:r>
              <a:rPr lang="es-ES_tradnl" dirty="0">
                <a:solidFill>
                  <a:srgbClr val="2E61A7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</a:t>
            </a:r>
            <a:r>
              <a:rPr lang="es-ES_tradnl" u="sng" dirty="0">
                <a:solidFill>
                  <a:srgbClr val="2E61A7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</a:t>
            </a:r>
            <a:r>
              <a:rPr lang="es-ES_tradnl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perezos</a:t>
            </a:r>
            <a:r>
              <a:rPr lang="es-ES_tradnl" dirty="0">
                <a:solidFill>
                  <a:srgbClr val="2E61A7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</a:t>
            </a:r>
            <a:r>
              <a:rPr lang="es-ES_tradnl" u="sng" dirty="0">
                <a:solidFill>
                  <a:srgbClr val="2E61A7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</a:t>
            </a:r>
            <a:r>
              <a:rPr lang="es-ES_tradnl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</a:t>
            </a:r>
          </a:p>
          <a:p>
            <a:pPr marL="1601788" lvl="1" indent="-295275" algn="l">
              <a:buFont typeface="Wingdings" charset="2"/>
              <a:buChar char=""/>
            </a:pPr>
            <a:r>
              <a:rPr lang="es-ES_tradnl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</a:t>
            </a:r>
            <a:r>
              <a:rPr lang="es-ES_tradnl" dirty="0">
                <a:solidFill>
                  <a:srgbClr val="95008B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La</a:t>
            </a:r>
            <a:r>
              <a:rPr lang="es-ES_tradnl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escuel</a:t>
            </a:r>
            <a:r>
              <a:rPr lang="es-ES_tradnl" dirty="0">
                <a:solidFill>
                  <a:srgbClr val="95008B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</a:t>
            </a:r>
            <a:r>
              <a:rPr lang="es-ES_tradnl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es rosad</a:t>
            </a:r>
            <a:r>
              <a:rPr lang="es-ES_tradnl" dirty="0">
                <a:solidFill>
                  <a:srgbClr val="95008B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 </a:t>
            </a:r>
            <a:r>
              <a:rPr lang="es-ES_tradnl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y grand</a:t>
            </a:r>
            <a:r>
              <a:rPr lang="es-ES_tradnl" dirty="0">
                <a:solidFill>
                  <a:srgbClr val="EAE90A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</a:t>
            </a:r>
            <a:r>
              <a:rPr lang="es-ES_tradnl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La concordancia</a:t>
            </a:r>
          </a:p>
        </p:txBody>
      </p:sp>
    </p:spTree>
    <p:extLst>
      <p:ext uri="{BB962C8B-B14F-4D97-AF65-F5344CB8AC3E}">
        <p14:creationId xmlns:p14="http://schemas.microsoft.com/office/powerpoint/2010/main" val="1261517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C41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574665"/>
          </a:xfrm>
        </p:spPr>
        <p:txBody>
          <a:bodyPr>
            <a:normAutofit/>
          </a:bodyPr>
          <a:lstStyle/>
          <a:p>
            <a:pPr marL="571500" indent="-571500" algn="l">
              <a:buClr>
                <a:schemeClr val="bg1"/>
              </a:buClr>
              <a:buFont typeface="Wingdings" charset="2"/>
              <a:buChar char=""/>
              <a:defRPr/>
            </a:pPr>
            <a:r>
              <a:rPr lang="en-US" sz="3800" u="sng" dirty="0" err="1">
                <a:ln>
                  <a:solidFill>
                    <a:srgbClr val="95008B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Adjetivos</a:t>
            </a:r>
            <a:r>
              <a:rPr lang="en-US" sz="3800" u="sng" dirty="0">
                <a:ln>
                  <a:solidFill>
                    <a:srgbClr val="95008B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:</a:t>
            </a:r>
            <a:r>
              <a:rPr lang="en-US" sz="3800" dirty="0">
                <a:ln>
                  <a:solidFill>
                    <a:srgbClr val="95008B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 </a:t>
            </a:r>
            <a:r>
              <a:rPr lang="en-US" sz="38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describen</a:t>
            </a:r>
            <a:r>
              <a:rPr lang="en-US" sz="38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 un </a:t>
            </a:r>
            <a:r>
              <a:rPr lang="en-US" sz="38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sustantivo</a:t>
            </a:r>
            <a:r>
              <a:rPr lang="en-US" sz="38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.</a:t>
            </a:r>
            <a:endParaRPr lang="en-US" sz="3800" u="sng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Osaka" charset="0"/>
              <a:cs typeface="Osaka" charset="0"/>
            </a:endParaRPr>
          </a:p>
          <a:p>
            <a:pPr marL="571500" indent="-571500" algn="l">
              <a:spcAft>
                <a:spcPts val="3600"/>
              </a:spcAft>
              <a:buClr>
                <a:schemeClr val="bg1"/>
              </a:buClr>
              <a:buFont typeface="Wingdings" charset="2"/>
              <a:buChar char=""/>
              <a:defRPr/>
            </a:pPr>
            <a:r>
              <a:rPr lang="en-US" sz="3800" i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(</a:t>
            </a:r>
            <a:r>
              <a:rPr lang="en-US" sz="3800" i="1" dirty="0">
                <a:ln>
                  <a:solidFill>
                    <a:srgbClr val="95008B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Adjectives: </a:t>
            </a:r>
            <a:r>
              <a:rPr lang="en-US" sz="3800" i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Describe or </a:t>
            </a:r>
            <a:r>
              <a:rPr lang="ja-JP" altLang="en-US" sz="3800" i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“</a:t>
            </a:r>
            <a:r>
              <a:rPr lang="en-US" sz="3800" i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modify</a:t>
            </a:r>
            <a:r>
              <a:rPr lang="ja-JP" altLang="en-US" sz="3800" i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”</a:t>
            </a:r>
            <a:r>
              <a:rPr lang="en-US" sz="3800" i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 a noun)</a:t>
            </a:r>
            <a:endParaRPr lang="en-US" sz="38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Osaka" charset="0"/>
              <a:cs typeface="Osaka" charset="0"/>
            </a:endParaRPr>
          </a:p>
          <a:p>
            <a:pPr marL="571500" indent="-571500" algn="l">
              <a:buClr>
                <a:schemeClr val="bg1"/>
              </a:buClr>
              <a:buFont typeface="Wingdings" charset="2"/>
              <a:buChar char=""/>
              <a:defRPr/>
            </a:pPr>
            <a:r>
              <a:rPr lang="en-US" sz="38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Adjectives must agree in </a:t>
            </a:r>
            <a:r>
              <a:rPr lang="en-US" sz="3800" dirty="0">
                <a:ln>
                  <a:solidFill>
                    <a:schemeClr val="accent5">
                      <a:lumMod val="75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gender</a:t>
            </a:r>
            <a:r>
              <a:rPr lang="en-US" sz="38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 &amp; </a:t>
            </a:r>
            <a:r>
              <a:rPr lang="en-US" sz="3800" dirty="0">
                <a:ln>
                  <a:solidFill>
                    <a:srgbClr val="3366FF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number</a:t>
            </a:r>
            <a:r>
              <a:rPr lang="en-US" sz="38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 with the noun.</a:t>
            </a:r>
            <a:endParaRPr lang="en-US" sz="38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Osaka" charset="0"/>
              <a:cs typeface="Osaka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Los adjetivos</a:t>
            </a:r>
          </a:p>
        </p:txBody>
      </p:sp>
    </p:spTree>
    <p:extLst>
      <p:ext uri="{BB962C8B-B14F-4D97-AF65-F5344CB8AC3E}">
        <p14:creationId xmlns:p14="http://schemas.microsoft.com/office/powerpoint/2010/main" val="2876064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C41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574665"/>
          </a:xfrm>
        </p:spPr>
        <p:txBody>
          <a:bodyPr>
            <a:normAutofit/>
          </a:bodyPr>
          <a:lstStyle/>
          <a:p>
            <a:pPr marL="404813" indent="-404813" algn="l">
              <a:buClr>
                <a:schemeClr val="bg1"/>
              </a:buClr>
              <a:buFont typeface="Wingdings" charset="2"/>
              <a:buChar char=""/>
              <a:defRPr/>
            </a:pPr>
            <a:r>
              <a:rPr lang="en-US" sz="3800" dirty="0">
                <a:ln>
                  <a:solidFill>
                    <a:srgbClr val="3366FF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Gender Neutral Adjectives: </a:t>
            </a:r>
            <a:r>
              <a:rPr lang="en-US" sz="38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Adjectives that end in </a:t>
            </a:r>
            <a:r>
              <a:rPr lang="mr-IN" sz="38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–</a:t>
            </a:r>
            <a:r>
              <a:rPr lang="en-US" sz="38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e or certain consonants are both feminine and masculine.</a:t>
            </a:r>
          </a:p>
          <a:p>
            <a:pPr marL="1027113" lvl="2" indent="-355600" algn="l">
              <a:buClr>
                <a:schemeClr val="bg1"/>
              </a:buClr>
              <a:buFont typeface="Wingdings" charset="2"/>
              <a:buChar char=""/>
              <a:defRPr/>
            </a:pPr>
            <a:r>
              <a:rPr lang="en-US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El </a:t>
            </a:r>
            <a:r>
              <a:rPr lang="en-US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chico</a:t>
            </a:r>
            <a:r>
              <a:rPr lang="en-US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inteligente</a:t>
            </a:r>
            <a:r>
              <a:rPr lang="en-US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 / La </a:t>
            </a:r>
            <a:r>
              <a:rPr lang="en-US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chica</a:t>
            </a:r>
            <a:r>
              <a:rPr lang="en-US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inteligente</a:t>
            </a:r>
            <a:endParaRPr lang="en-US" sz="32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Osaka" charset="0"/>
              <a:cs typeface="Osaka" charset="0"/>
            </a:endParaRPr>
          </a:p>
          <a:p>
            <a:pPr marL="1027113" lvl="2" indent="-355600" algn="l">
              <a:buClr>
                <a:schemeClr val="bg1"/>
              </a:buClr>
              <a:buFont typeface="Wingdings" charset="2"/>
              <a:buChar char=""/>
              <a:defRPr/>
            </a:pPr>
            <a:r>
              <a:rPr lang="en-US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El amigo </a:t>
            </a:r>
            <a:r>
              <a:rPr lang="en-US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joven</a:t>
            </a:r>
            <a:r>
              <a:rPr lang="en-US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 / La </a:t>
            </a:r>
            <a:r>
              <a:rPr lang="en-US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amiga</a:t>
            </a:r>
            <a:r>
              <a:rPr lang="en-US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joven</a:t>
            </a:r>
            <a:endParaRPr lang="en-US" sz="32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Osaka" charset="0"/>
              <a:cs typeface="Osaka" charset="0"/>
            </a:endParaRPr>
          </a:p>
          <a:p>
            <a:pPr marL="404813" indent="-404813" algn="l">
              <a:buClr>
                <a:schemeClr val="bg1"/>
              </a:buClr>
              <a:buFont typeface="Wingdings" charset="2"/>
              <a:buChar char=""/>
              <a:defRPr/>
            </a:pPr>
            <a:r>
              <a:rPr lang="en-US" sz="38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Sometimes adjectives that end in a consonant have a masculine &amp; feminine form.</a:t>
            </a:r>
          </a:p>
          <a:p>
            <a:pPr marL="620713" lvl="2" indent="-301625" algn="l">
              <a:buClr>
                <a:schemeClr val="bg1"/>
              </a:buClr>
              <a:buFont typeface="Wingdings" charset="2"/>
              <a:buChar char=""/>
              <a:defRPr/>
            </a:pPr>
            <a:r>
              <a:rPr lang="en-US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El maestro </a:t>
            </a:r>
            <a:r>
              <a:rPr lang="en-US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trabajador</a:t>
            </a:r>
            <a:r>
              <a:rPr lang="en-US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/la </a:t>
            </a:r>
            <a:r>
              <a:rPr lang="en-US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maestra</a:t>
            </a:r>
            <a:r>
              <a:rPr lang="en-US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trabajadora</a:t>
            </a:r>
            <a:r>
              <a:rPr lang="en-US" sz="3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Osaka" charset="0"/>
                <a:cs typeface="Osaka" charset="0"/>
              </a:rPr>
              <a:t>.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Los adjetivos</a:t>
            </a:r>
          </a:p>
        </p:txBody>
      </p:sp>
    </p:spTree>
    <p:extLst>
      <p:ext uri="{BB962C8B-B14F-4D97-AF65-F5344CB8AC3E}">
        <p14:creationId xmlns:p14="http://schemas.microsoft.com/office/powerpoint/2010/main" val="1669683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</TotalTime>
  <Words>573</Words>
  <Application>Microsoft Macintosh PowerPoint</Application>
  <PresentationFormat>On-screen Show (4:3)</PresentationFormat>
  <Paragraphs>82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Franklin Gothic Medium</vt:lpstr>
      <vt:lpstr>Wingdings</vt:lpstr>
      <vt:lpstr>Office Theme</vt:lpstr>
      <vt:lpstr>Unidad 1</vt:lpstr>
      <vt:lpstr>Los sustantivos</vt:lpstr>
      <vt:lpstr>Los plurales</vt:lpstr>
      <vt:lpstr>Los plurales</vt:lpstr>
      <vt:lpstr>Los artículos</vt:lpstr>
      <vt:lpstr>Los artículos</vt:lpstr>
      <vt:lpstr>La concordancia</vt:lpstr>
      <vt:lpstr>Los adjetivos</vt:lpstr>
      <vt:lpstr>Los adjetivos</vt:lpstr>
      <vt:lpstr>Los adjetivos</vt:lpstr>
      <vt:lpstr>Los adjetivos</vt:lpstr>
      <vt:lpstr>Los adjetivos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Preliminar</dc:title>
  <dc:creator>Kristen Cross</dc:creator>
  <cp:lastModifiedBy>Kristen Cross</cp:lastModifiedBy>
  <cp:revision>37</cp:revision>
  <dcterms:created xsi:type="dcterms:W3CDTF">2018-07-09T18:49:29Z</dcterms:created>
  <dcterms:modified xsi:type="dcterms:W3CDTF">2022-09-23T14:10:46Z</dcterms:modified>
</cp:coreProperties>
</file>