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82" r:id="rId2"/>
    <p:sldId id="298" r:id="rId3"/>
    <p:sldId id="337" r:id="rId4"/>
    <p:sldId id="338" r:id="rId5"/>
    <p:sldId id="339" r:id="rId6"/>
    <p:sldId id="340" r:id="rId7"/>
    <p:sldId id="341" r:id="rId8"/>
    <p:sldId id="342" r:id="rId9"/>
    <p:sldId id="343" r:id="rId10"/>
    <p:sldId id="321" r:id="rId11"/>
    <p:sldId id="345" r:id="rId12"/>
    <p:sldId id="346" r:id="rId13"/>
    <p:sldId id="347" r:id="rId14"/>
    <p:sldId id="348" r:id="rId15"/>
    <p:sldId id="349" r:id="rId16"/>
    <p:sldId id="344" r:id="rId17"/>
    <p:sldId id="350" r:id="rId18"/>
    <p:sldId id="351" r:id="rId19"/>
    <p:sldId id="352" r:id="rId20"/>
    <p:sldId id="287" r:id="rId21"/>
    <p:sldId id="332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0F2227"/>
    <a:srgbClr val="F2BEBC"/>
    <a:srgbClr val="C0FFBF"/>
    <a:srgbClr val="ABBDD2"/>
    <a:srgbClr val="BDFEB7"/>
    <a:srgbClr val="344834"/>
    <a:srgbClr val="547553"/>
    <a:srgbClr val="70A06F"/>
    <a:srgbClr val="B1FEAD"/>
    <a:srgbClr val="1A2B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4" d="100"/>
          <a:sy n="44" d="100"/>
        </p:scale>
        <p:origin x="-19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EE811E-C381-944C-8D72-2476CFBB1499}" type="datetime1">
              <a:rPr lang="en-US" smtClean="0"/>
              <a:t>5/10/19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Unidad 6 - Ojalá and Subjunctive (Intro)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454137-C52F-F542-8D09-B4F25B2FA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19073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592D7-0962-E04A-BEEC-4CDC1E2EFC1C}" type="datetime1">
              <a:rPr lang="en-US" smtClean="0"/>
              <a:t>5/10/19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Unidad 6 - Ojalá and Subjunctive (Intro)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56B779-2FB4-A048-8946-FBB71840F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99940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Unidad 6 - Ojalá and Subjunctive (Intro)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7349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Unidad 6 - Ojalá and Subjunctive (Intro)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969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Unidad 6 - Ojalá and Subjunctive (Intro)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969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Unidad 6 - Ojalá and Subjunctive (Intro)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969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Unidad 6 - Ojalá and Subjunctive (Intro)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969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Unidad 6 - Ojalá and Subjunctive (Intro)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969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Unidad 6 - Ojalá and Subjunctive (Intro)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780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Unidad 6 - Ojalá and Subjunctive (Intro)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969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Unidad 6 - Ojalá and Subjunctive (Intro)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969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Unidad 6 - Ojalá and Subjunctive (Intro)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969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Unidad 6 - Ojalá and Subjunctive (Intro)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969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Unidad 6 - Ojalá and Subjunctive (Intro)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969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Unidad 6 - Ojalá and Subjunctive (Intro)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969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Unidad 6 - Ojalá and Subjunctive (Intro)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969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Unidad 6 - Ojalá and Subjunctive (Intro)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96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8038-5976-B44B-9A3A-0A35D4E03DE4}" type="datetime1">
              <a:rPr lang="en-US" smtClean="0"/>
              <a:t>5/10/19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41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4131E-C18A-304C-B345-205D9644C64C}" type="datetime1">
              <a:rPr lang="en-US" smtClean="0"/>
              <a:t>5/10/19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178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6E769-B099-6049-B4E4-073B4D92A1DB}" type="datetime1">
              <a:rPr lang="en-US" smtClean="0"/>
              <a:t>5/10/19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876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1F68A-C9E7-1746-92C5-7861BF9AA613}" type="datetime1">
              <a:rPr lang="en-US" smtClean="0"/>
              <a:t>5/10/19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886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4A3C2-BA60-FE4B-9E1C-D93A5798A38E}" type="datetime1">
              <a:rPr lang="en-US" smtClean="0"/>
              <a:t>5/10/19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959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C3440-DB1D-EA4C-A126-032E19BCB384}" type="datetime1">
              <a:rPr lang="en-US" smtClean="0"/>
              <a:t>5/10/19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66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AB97E-2543-ED40-AFB2-B60CDF0F547C}" type="datetime1">
              <a:rPr lang="en-US" smtClean="0"/>
              <a:t>5/10/19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141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D9F02-0946-D441-9CE1-A499972EEBC2}" type="datetime1">
              <a:rPr lang="en-US" smtClean="0"/>
              <a:t>5/10/19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82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284-7FF9-7B4A-BB28-1F98791A4153}" type="datetime1">
              <a:rPr lang="en-US" smtClean="0"/>
              <a:t>5/10/19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221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D37A8-B923-DE44-8D59-308CDAD4C6AF}" type="datetime1">
              <a:rPr lang="en-US" smtClean="0"/>
              <a:t>5/10/19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7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D3EB7-DC85-9745-AF52-6F36F746A146}" type="datetime1">
              <a:rPr lang="en-US" smtClean="0"/>
              <a:t>5/10/19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72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60000"/>
                <a:lumOff val="40000"/>
              </a:schemeClr>
            </a:gs>
            <a:gs pos="58000">
              <a:schemeClr val="accent5">
                <a:lumMod val="50000"/>
              </a:schemeClr>
            </a:gs>
            <a:gs pos="100000">
              <a:srgbClr val="0F2227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93CDA-9090-3543-B972-6EA3219C888F}" type="datetime1">
              <a:rPr lang="en-US" smtClean="0"/>
              <a:t>5/10/19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0871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693220"/>
          </a:xfrm>
          <a:prstGeom prst="rect">
            <a:avLst/>
          </a:prstGeom>
          <a:solidFill>
            <a:srgbClr val="0F222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37380"/>
            <a:ext cx="9143999" cy="3559084"/>
          </a:xfrm>
        </p:spPr>
        <p:txBody>
          <a:bodyPr>
            <a:normAutofit/>
          </a:bodyPr>
          <a:lstStyle/>
          <a:p>
            <a:r>
              <a:rPr lang="es-ES_tradnl" sz="48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subjuntivo con ojalá</a:t>
            </a:r>
          </a:p>
          <a:p>
            <a:r>
              <a:rPr lang="es-ES_tradnl" sz="3600" i="1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</a:t>
            </a:r>
            <a:r>
              <a:rPr lang="es-ES_tradnl" sz="3600" i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600" i="1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subjunctive</a:t>
            </a:r>
            <a:r>
              <a:rPr lang="es-ES_tradnl" sz="3600" i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600" i="1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with</a:t>
            </a:r>
            <a:r>
              <a:rPr lang="es-ES_tradnl" sz="3600" i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Ojalá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69322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1470025"/>
          </a:xfrm>
        </p:spPr>
        <p:txBody>
          <a:bodyPr>
            <a:normAutofit/>
          </a:bodyPr>
          <a:lstStyle/>
          <a:p>
            <a:r>
              <a:rPr lang="es-ES_tradnl" sz="7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Unidad 6</a:t>
            </a:r>
            <a:endParaRPr lang="es-ES_tradnl" sz="7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98746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0F222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To form the </a:t>
            </a:r>
            <a:r>
              <a:rPr lang="en-US" sz="4000" dirty="0" smtClean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subjunctive</a:t>
            </a:r>
            <a:r>
              <a:rPr lang="en-US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:</a:t>
            </a:r>
          </a:p>
          <a:p>
            <a:pPr marL="558800" lvl="1" indent="-342900" algn="l">
              <a:buFont typeface="Arial"/>
              <a:buChar char="•"/>
            </a:pPr>
            <a:r>
              <a:rPr lang="en-US" sz="3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1. Take the </a:t>
            </a:r>
            <a:r>
              <a:rPr lang="en-US" sz="36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yo</a:t>
            </a:r>
            <a:r>
              <a:rPr lang="en-US" sz="3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form of the present tense.</a:t>
            </a:r>
          </a:p>
          <a:p>
            <a:pPr marL="558800" lvl="1" indent="-342900" algn="l">
              <a:buFont typeface="Arial"/>
              <a:buChar char="•"/>
            </a:pPr>
            <a:r>
              <a:rPr lang="en-US" sz="3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2. Drop the “-o”</a:t>
            </a:r>
          </a:p>
          <a:p>
            <a:pPr marL="558800" lvl="1" indent="-342900" algn="l">
              <a:buFont typeface="Arial"/>
              <a:buChar char="•"/>
            </a:pPr>
            <a:r>
              <a:rPr lang="en-US" sz="3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3. Add the “opposite” endings.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imperativo formal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79179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0F222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4753464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-AR Subjunctive Endings</a:t>
            </a:r>
            <a:endParaRPr lang="es-ES_tradnl" sz="40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n-US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</a:t>
            </a:r>
            <a:r>
              <a:rPr lang="en-US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subjuntivo</a:t>
            </a:r>
            <a:endParaRPr lang="es-ES_tradnl" sz="5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0183400"/>
              </p:ext>
            </p:extLst>
          </p:nvPr>
        </p:nvGraphicFramePr>
        <p:xfrm>
          <a:off x="1" y="1830874"/>
          <a:ext cx="9143998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203"/>
                <a:gridCol w="2650702"/>
                <a:gridCol w="2153695"/>
                <a:gridCol w="2885398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rgbClr val="21596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3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</a:t>
                      </a:r>
                      <a:endParaRPr lang="es-ES_tradnl" sz="320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Nosotros</a:t>
                      </a:r>
                    </a:p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Nosotras</a:t>
                      </a:r>
                      <a:endParaRPr lang="es-ES_tradnl" sz="3200" i="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8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794058">
                <a:tc>
                  <a:txBody>
                    <a:bodyPr/>
                    <a:lstStyle/>
                    <a:p>
                      <a:r>
                        <a:rPr lang="es-ES_tradnl" sz="3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Tú</a:t>
                      </a:r>
                      <a:endParaRPr lang="es-ES_tradnl" sz="320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Vosotros</a:t>
                      </a:r>
                    </a:p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Vosotras</a:t>
                      </a:r>
                      <a:endParaRPr lang="es-ES_tradnl" sz="3200" i="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8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794058">
                <a:tc>
                  <a:txBody>
                    <a:bodyPr/>
                    <a:lstStyle/>
                    <a:p>
                      <a:r>
                        <a:rPr lang="es-ES_tradnl" sz="3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Ud./Él/Ella</a:t>
                      </a:r>
                      <a:endParaRPr lang="es-ES_tradnl" sz="320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0" kern="1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Uds./Ellos/Ellas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215968"/>
                    </a:solidFill>
                  </a:tcPr>
                </a:tc>
                <a:tc>
                  <a:txBody>
                    <a:bodyPr/>
                    <a:lstStyle/>
                    <a:p>
                      <a:pPr marL="3492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1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B7DEE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4485841"/>
              </p:ext>
            </p:extLst>
          </p:nvPr>
        </p:nvGraphicFramePr>
        <p:xfrm>
          <a:off x="1560384" y="2327901"/>
          <a:ext cx="224742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0" noProof="0" dirty="0" smtClean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-e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54651"/>
              </p:ext>
            </p:extLst>
          </p:nvPr>
        </p:nvGraphicFramePr>
        <p:xfrm>
          <a:off x="1560384" y="3505200"/>
          <a:ext cx="2136092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09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0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-</a:t>
                      </a:r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es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4051366"/>
              </p:ext>
            </p:extLst>
          </p:nvPr>
        </p:nvGraphicFramePr>
        <p:xfrm>
          <a:off x="1560384" y="4495800"/>
          <a:ext cx="2247421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/>
              </a:tblGrid>
              <a:tr h="6096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i="0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-e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4506202"/>
              </p:ext>
            </p:extLst>
          </p:nvPr>
        </p:nvGraphicFramePr>
        <p:xfrm>
          <a:off x="6332232" y="2327901"/>
          <a:ext cx="2577070" cy="624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7070"/>
              </a:tblGrid>
              <a:tr h="624334">
                <a:tc>
                  <a:txBody>
                    <a:bodyPr/>
                    <a:lstStyle/>
                    <a:p>
                      <a:r>
                        <a:rPr lang="en-US" sz="3200" i="0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-</a:t>
                      </a:r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emos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5310019"/>
              </p:ext>
            </p:extLst>
          </p:nvPr>
        </p:nvGraphicFramePr>
        <p:xfrm>
          <a:off x="6332232" y="3505200"/>
          <a:ext cx="230560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5601"/>
              </a:tblGrid>
              <a:tr h="507173">
                <a:tc>
                  <a:txBody>
                    <a:bodyPr/>
                    <a:lstStyle/>
                    <a:p>
                      <a:r>
                        <a:rPr lang="en-US" sz="3200" i="0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-</a:t>
                      </a:r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éis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3179885"/>
              </p:ext>
            </p:extLst>
          </p:nvPr>
        </p:nvGraphicFramePr>
        <p:xfrm>
          <a:off x="6332232" y="4495800"/>
          <a:ext cx="219051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51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-en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6725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0F222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4753464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-ER/-IR Subjunctive Endings</a:t>
            </a:r>
            <a:endParaRPr lang="es-ES_tradnl" sz="40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n-US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</a:t>
            </a:r>
            <a:r>
              <a:rPr lang="en-US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subjuntivo</a:t>
            </a:r>
            <a:endParaRPr lang="es-ES_tradnl" sz="5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9342361"/>
              </p:ext>
            </p:extLst>
          </p:nvPr>
        </p:nvGraphicFramePr>
        <p:xfrm>
          <a:off x="1" y="1830874"/>
          <a:ext cx="9143998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203"/>
                <a:gridCol w="2650702"/>
                <a:gridCol w="2153695"/>
                <a:gridCol w="2885398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rgbClr val="21596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3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</a:t>
                      </a:r>
                      <a:endParaRPr lang="es-ES_tradnl" sz="320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Nosotros</a:t>
                      </a:r>
                    </a:p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Nosotras</a:t>
                      </a:r>
                      <a:endParaRPr lang="es-ES_tradnl" sz="3200" i="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8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794058">
                <a:tc>
                  <a:txBody>
                    <a:bodyPr/>
                    <a:lstStyle/>
                    <a:p>
                      <a:r>
                        <a:rPr lang="es-ES_tradnl" sz="3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Tú</a:t>
                      </a:r>
                      <a:endParaRPr lang="es-ES_tradnl" sz="320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Vosotros</a:t>
                      </a:r>
                    </a:p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Vosotras</a:t>
                      </a:r>
                      <a:endParaRPr lang="es-ES_tradnl" sz="3200" i="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8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794058">
                <a:tc>
                  <a:txBody>
                    <a:bodyPr/>
                    <a:lstStyle/>
                    <a:p>
                      <a:r>
                        <a:rPr lang="es-ES_tradnl" sz="3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Ud./Él/Ella</a:t>
                      </a:r>
                      <a:endParaRPr lang="es-ES_tradnl" sz="320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0" kern="1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Uds./Ellos/Ellas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215968"/>
                    </a:solidFill>
                  </a:tcPr>
                </a:tc>
                <a:tc>
                  <a:txBody>
                    <a:bodyPr/>
                    <a:lstStyle/>
                    <a:p>
                      <a:pPr marL="3492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1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B7DEE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3867814"/>
              </p:ext>
            </p:extLst>
          </p:nvPr>
        </p:nvGraphicFramePr>
        <p:xfrm>
          <a:off x="1560384" y="2327901"/>
          <a:ext cx="224742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0" noProof="0" dirty="0" smtClean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-a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183719"/>
              </p:ext>
            </p:extLst>
          </p:nvPr>
        </p:nvGraphicFramePr>
        <p:xfrm>
          <a:off x="1560384" y="3505200"/>
          <a:ext cx="2136092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09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0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-as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1572298"/>
              </p:ext>
            </p:extLst>
          </p:nvPr>
        </p:nvGraphicFramePr>
        <p:xfrm>
          <a:off x="1560384" y="4495800"/>
          <a:ext cx="2247421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/>
              </a:tblGrid>
              <a:tr h="6096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i="0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-a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1090774"/>
              </p:ext>
            </p:extLst>
          </p:nvPr>
        </p:nvGraphicFramePr>
        <p:xfrm>
          <a:off x="6332232" y="2327901"/>
          <a:ext cx="2577070" cy="624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7070"/>
              </a:tblGrid>
              <a:tr h="624334">
                <a:tc>
                  <a:txBody>
                    <a:bodyPr/>
                    <a:lstStyle/>
                    <a:p>
                      <a:r>
                        <a:rPr lang="en-US" sz="3200" i="0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-</a:t>
                      </a:r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amos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0411072"/>
              </p:ext>
            </p:extLst>
          </p:nvPr>
        </p:nvGraphicFramePr>
        <p:xfrm>
          <a:off x="6332232" y="3505200"/>
          <a:ext cx="230560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5601"/>
              </a:tblGrid>
              <a:tr h="507173">
                <a:tc>
                  <a:txBody>
                    <a:bodyPr/>
                    <a:lstStyle/>
                    <a:p>
                      <a:r>
                        <a:rPr lang="en-US" sz="3200" i="0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-</a:t>
                      </a:r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áis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4159943"/>
              </p:ext>
            </p:extLst>
          </p:nvPr>
        </p:nvGraphicFramePr>
        <p:xfrm>
          <a:off x="6332232" y="4495800"/>
          <a:ext cx="219051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51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-an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1617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0F222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4753464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Hablar</a:t>
            </a:r>
            <a:r>
              <a:rPr lang="en-US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mr-IN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to talk; to speak</a:t>
            </a:r>
            <a:endParaRPr lang="es-ES_tradnl" sz="40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n-US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</a:t>
            </a:r>
            <a:r>
              <a:rPr lang="en-US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subjuntivo</a:t>
            </a:r>
            <a:endParaRPr lang="es-ES_tradnl" sz="5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7374578"/>
              </p:ext>
            </p:extLst>
          </p:nvPr>
        </p:nvGraphicFramePr>
        <p:xfrm>
          <a:off x="1" y="1830874"/>
          <a:ext cx="9143998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203"/>
                <a:gridCol w="2650702"/>
                <a:gridCol w="2153695"/>
                <a:gridCol w="2885398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rgbClr val="21596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3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</a:t>
                      </a:r>
                      <a:endParaRPr lang="es-ES_tradnl" sz="320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Nosotros</a:t>
                      </a:r>
                    </a:p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Nosotras</a:t>
                      </a:r>
                      <a:endParaRPr lang="es-ES_tradnl" sz="3200" i="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8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794058">
                <a:tc>
                  <a:txBody>
                    <a:bodyPr/>
                    <a:lstStyle/>
                    <a:p>
                      <a:r>
                        <a:rPr lang="es-ES_tradnl" sz="3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Tú</a:t>
                      </a:r>
                      <a:endParaRPr lang="es-ES_tradnl" sz="320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Vosotros</a:t>
                      </a:r>
                    </a:p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Vosotras</a:t>
                      </a:r>
                      <a:endParaRPr lang="es-ES_tradnl" sz="3200" i="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8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794058">
                <a:tc>
                  <a:txBody>
                    <a:bodyPr/>
                    <a:lstStyle/>
                    <a:p>
                      <a:r>
                        <a:rPr lang="es-ES_tradnl" sz="3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Ud./Él/Ella</a:t>
                      </a:r>
                      <a:endParaRPr lang="es-ES_tradnl" sz="320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0" kern="1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Uds./Ellos/Ellas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215968"/>
                    </a:solidFill>
                  </a:tcPr>
                </a:tc>
                <a:tc>
                  <a:txBody>
                    <a:bodyPr/>
                    <a:lstStyle/>
                    <a:p>
                      <a:pPr marL="3492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1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B7DEE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299716"/>
              </p:ext>
            </p:extLst>
          </p:nvPr>
        </p:nvGraphicFramePr>
        <p:xfrm>
          <a:off x="1560384" y="2327901"/>
          <a:ext cx="224742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0" noProof="0" dirty="0" err="1" smtClean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hable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9667063"/>
              </p:ext>
            </p:extLst>
          </p:nvPr>
        </p:nvGraphicFramePr>
        <p:xfrm>
          <a:off x="1560384" y="3505200"/>
          <a:ext cx="2136092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09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hables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1023860"/>
              </p:ext>
            </p:extLst>
          </p:nvPr>
        </p:nvGraphicFramePr>
        <p:xfrm>
          <a:off x="1560384" y="4495800"/>
          <a:ext cx="2247421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/>
              </a:tblGrid>
              <a:tr h="6096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hable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0735125"/>
              </p:ext>
            </p:extLst>
          </p:nvPr>
        </p:nvGraphicFramePr>
        <p:xfrm>
          <a:off x="6332232" y="2327901"/>
          <a:ext cx="2577070" cy="624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7070"/>
              </a:tblGrid>
              <a:tr h="624334">
                <a:tc>
                  <a:txBody>
                    <a:bodyPr/>
                    <a:lstStyle/>
                    <a:p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hablemos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8153777"/>
              </p:ext>
            </p:extLst>
          </p:nvPr>
        </p:nvGraphicFramePr>
        <p:xfrm>
          <a:off x="6332232" y="3505200"/>
          <a:ext cx="230560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5601"/>
              </a:tblGrid>
              <a:tr h="507173">
                <a:tc>
                  <a:txBody>
                    <a:bodyPr/>
                    <a:lstStyle/>
                    <a:p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habléis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3128654"/>
              </p:ext>
            </p:extLst>
          </p:nvPr>
        </p:nvGraphicFramePr>
        <p:xfrm>
          <a:off x="6332232" y="4495800"/>
          <a:ext cx="219051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51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hablen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86525" y="5896464"/>
            <a:ext cx="80362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/>
              <a:t>Ojalá</a:t>
            </a:r>
            <a:r>
              <a:rPr lang="en-US" sz="4000" dirty="0" smtClean="0"/>
              <a:t> </a:t>
            </a:r>
            <a:r>
              <a:rPr lang="en-US" sz="4000" dirty="0" err="1" smtClean="0"/>
              <a:t>que</a:t>
            </a:r>
            <a:r>
              <a:rPr lang="en-US" sz="4000" dirty="0" smtClean="0"/>
              <a:t> </a:t>
            </a:r>
            <a:r>
              <a:rPr lang="en-US" sz="4000" dirty="0" err="1" smtClean="0">
                <a:ln>
                  <a:solidFill>
                    <a:srgbClr val="0000FF"/>
                  </a:solidFill>
                </a:ln>
              </a:rPr>
              <a:t>hable</a:t>
            </a:r>
            <a:r>
              <a:rPr lang="en-US" sz="4000" dirty="0" smtClean="0"/>
              <a:t> </a:t>
            </a:r>
            <a:r>
              <a:rPr lang="en-US" sz="4000" dirty="0" err="1" smtClean="0"/>
              <a:t>español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87845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0F222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4753464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Tener </a:t>
            </a:r>
            <a:r>
              <a:rPr lang="mr-IN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to have</a:t>
            </a:r>
            <a:endParaRPr lang="es-ES_tradnl" sz="40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n-US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</a:t>
            </a:r>
            <a:r>
              <a:rPr lang="en-US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subjuntivo</a:t>
            </a:r>
            <a:endParaRPr lang="es-ES_tradnl" sz="5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1827318"/>
              </p:ext>
            </p:extLst>
          </p:nvPr>
        </p:nvGraphicFramePr>
        <p:xfrm>
          <a:off x="1" y="1830874"/>
          <a:ext cx="9143998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203"/>
                <a:gridCol w="2650702"/>
                <a:gridCol w="2153695"/>
                <a:gridCol w="2885398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rgbClr val="21596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3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</a:t>
                      </a:r>
                      <a:endParaRPr lang="es-ES_tradnl" sz="320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Nosotros</a:t>
                      </a:r>
                    </a:p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Nosotras</a:t>
                      </a:r>
                      <a:endParaRPr lang="es-ES_tradnl" sz="3200" i="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8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794058">
                <a:tc>
                  <a:txBody>
                    <a:bodyPr/>
                    <a:lstStyle/>
                    <a:p>
                      <a:r>
                        <a:rPr lang="es-ES_tradnl" sz="3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Tú</a:t>
                      </a:r>
                      <a:endParaRPr lang="es-ES_tradnl" sz="320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Vosotros</a:t>
                      </a:r>
                    </a:p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Vosotras</a:t>
                      </a:r>
                      <a:endParaRPr lang="es-ES_tradnl" sz="3200" i="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8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794058">
                <a:tc>
                  <a:txBody>
                    <a:bodyPr/>
                    <a:lstStyle/>
                    <a:p>
                      <a:r>
                        <a:rPr lang="es-ES_tradnl" sz="3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Ud./Él/Ella</a:t>
                      </a:r>
                      <a:endParaRPr lang="es-ES_tradnl" sz="320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0" kern="1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Uds./Ellos/Ellas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215968"/>
                    </a:solidFill>
                  </a:tcPr>
                </a:tc>
                <a:tc>
                  <a:txBody>
                    <a:bodyPr/>
                    <a:lstStyle/>
                    <a:p>
                      <a:pPr marL="3492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1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B7DEE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1295432"/>
              </p:ext>
            </p:extLst>
          </p:nvPr>
        </p:nvGraphicFramePr>
        <p:xfrm>
          <a:off x="1560384" y="2327901"/>
          <a:ext cx="224742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0" noProof="0" dirty="0" err="1" smtClean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tenga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2844165"/>
              </p:ext>
            </p:extLst>
          </p:nvPr>
        </p:nvGraphicFramePr>
        <p:xfrm>
          <a:off x="1560384" y="3505200"/>
          <a:ext cx="2136092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09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tengas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1495575"/>
              </p:ext>
            </p:extLst>
          </p:nvPr>
        </p:nvGraphicFramePr>
        <p:xfrm>
          <a:off x="1560384" y="4495800"/>
          <a:ext cx="2247421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/>
              </a:tblGrid>
              <a:tr h="6096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tenga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1029345"/>
              </p:ext>
            </p:extLst>
          </p:nvPr>
        </p:nvGraphicFramePr>
        <p:xfrm>
          <a:off x="6332232" y="2327901"/>
          <a:ext cx="2577070" cy="624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7070"/>
              </a:tblGrid>
              <a:tr h="624334">
                <a:tc>
                  <a:txBody>
                    <a:bodyPr/>
                    <a:lstStyle/>
                    <a:p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tengamos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2080835"/>
              </p:ext>
            </p:extLst>
          </p:nvPr>
        </p:nvGraphicFramePr>
        <p:xfrm>
          <a:off x="6332232" y="3505200"/>
          <a:ext cx="230560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5601"/>
              </a:tblGrid>
              <a:tr h="507173">
                <a:tc>
                  <a:txBody>
                    <a:bodyPr/>
                    <a:lstStyle/>
                    <a:p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tengáis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7506774"/>
              </p:ext>
            </p:extLst>
          </p:nvPr>
        </p:nvGraphicFramePr>
        <p:xfrm>
          <a:off x="6332232" y="4495800"/>
          <a:ext cx="219051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51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tengan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86525" y="5896464"/>
            <a:ext cx="80362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/>
              <a:t>Ojalá</a:t>
            </a:r>
            <a:r>
              <a:rPr lang="en-US" sz="4000" dirty="0" smtClean="0"/>
              <a:t> </a:t>
            </a:r>
            <a:r>
              <a:rPr lang="en-US" sz="4000" dirty="0" err="1" smtClean="0"/>
              <a:t>que</a:t>
            </a:r>
            <a:r>
              <a:rPr lang="en-US" sz="4000" dirty="0" smtClean="0"/>
              <a:t> </a:t>
            </a:r>
            <a:r>
              <a:rPr lang="en-US" sz="4000" dirty="0" err="1" smtClean="0">
                <a:ln>
                  <a:solidFill>
                    <a:srgbClr val="0000FF"/>
                  </a:solidFill>
                </a:ln>
              </a:rPr>
              <a:t>tengas</a:t>
            </a:r>
            <a:r>
              <a:rPr lang="en-US" sz="4000" dirty="0" smtClean="0"/>
              <a:t> mi </a:t>
            </a:r>
            <a:r>
              <a:rPr lang="en-US" sz="4000" dirty="0" err="1" smtClean="0"/>
              <a:t>regalo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82258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0F222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4753464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Escribir</a:t>
            </a:r>
            <a:r>
              <a:rPr lang="en-US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mr-IN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to write</a:t>
            </a:r>
            <a:endParaRPr lang="es-ES_tradnl" sz="40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n-US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</a:t>
            </a:r>
            <a:r>
              <a:rPr lang="en-US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subjuntivo</a:t>
            </a:r>
            <a:endParaRPr lang="es-ES_tradnl" sz="5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4873894"/>
              </p:ext>
            </p:extLst>
          </p:nvPr>
        </p:nvGraphicFramePr>
        <p:xfrm>
          <a:off x="1" y="1830874"/>
          <a:ext cx="9143998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203"/>
                <a:gridCol w="2650702"/>
                <a:gridCol w="2153695"/>
                <a:gridCol w="2885398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rgbClr val="21596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3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</a:t>
                      </a:r>
                      <a:endParaRPr lang="es-ES_tradnl" sz="320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Nosotros</a:t>
                      </a:r>
                    </a:p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Nosotras</a:t>
                      </a:r>
                      <a:endParaRPr lang="es-ES_tradnl" sz="3200" i="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8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794058">
                <a:tc>
                  <a:txBody>
                    <a:bodyPr/>
                    <a:lstStyle/>
                    <a:p>
                      <a:r>
                        <a:rPr lang="es-ES_tradnl" sz="3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Tú</a:t>
                      </a:r>
                      <a:endParaRPr lang="es-ES_tradnl" sz="320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Vosotros</a:t>
                      </a:r>
                    </a:p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Vosotras</a:t>
                      </a:r>
                      <a:endParaRPr lang="es-ES_tradnl" sz="3200" i="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8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794058">
                <a:tc>
                  <a:txBody>
                    <a:bodyPr/>
                    <a:lstStyle/>
                    <a:p>
                      <a:r>
                        <a:rPr lang="es-ES_tradnl" sz="3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Ud./Él/Ella</a:t>
                      </a:r>
                      <a:endParaRPr lang="es-ES_tradnl" sz="320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0" kern="1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Uds./Ellos/Ellas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215968"/>
                    </a:solidFill>
                  </a:tcPr>
                </a:tc>
                <a:tc>
                  <a:txBody>
                    <a:bodyPr/>
                    <a:lstStyle/>
                    <a:p>
                      <a:pPr marL="3492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1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B7DEE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2616511"/>
              </p:ext>
            </p:extLst>
          </p:nvPr>
        </p:nvGraphicFramePr>
        <p:xfrm>
          <a:off x="1560384" y="2327901"/>
          <a:ext cx="224742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0" noProof="0" dirty="0" err="1" smtClean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escriba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4604673"/>
              </p:ext>
            </p:extLst>
          </p:nvPr>
        </p:nvGraphicFramePr>
        <p:xfrm>
          <a:off x="1560384" y="3505200"/>
          <a:ext cx="2136092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09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escribas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1998971"/>
              </p:ext>
            </p:extLst>
          </p:nvPr>
        </p:nvGraphicFramePr>
        <p:xfrm>
          <a:off x="1560384" y="4495800"/>
          <a:ext cx="2247421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/>
              </a:tblGrid>
              <a:tr h="6096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escriba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0312813"/>
              </p:ext>
            </p:extLst>
          </p:nvPr>
        </p:nvGraphicFramePr>
        <p:xfrm>
          <a:off x="6332232" y="2327901"/>
          <a:ext cx="2577070" cy="624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7070"/>
              </a:tblGrid>
              <a:tr h="624334">
                <a:tc>
                  <a:txBody>
                    <a:bodyPr/>
                    <a:lstStyle/>
                    <a:p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escribamos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0399219"/>
              </p:ext>
            </p:extLst>
          </p:nvPr>
        </p:nvGraphicFramePr>
        <p:xfrm>
          <a:off x="6332232" y="3505200"/>
          <a:ext cx="230560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5601"/>
              </a:tblGrid>
              <a:tr h="507173">
                <a:tc>
                  <a:txBody>
                    <a:bodyPr/>
                    <a:lstStyle/>
                    <a:p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escribáis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0569804"/>
              </p:ext>
            </p:extLst>
          </p:nvPr>
        </p:nvGraphicFramePr>
        <p:xfrm>
          <a:off x="6332232" y="4495800"/>
          <a:ext cx="219051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51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escriban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86525" y="5896464"/>
            <a:ext cx="80362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/>
              <a:t>Ojalá</a:t>
            </a:r>
            <a:r>
              <a:rPr lang="en-US" sz="4000" dirty="0" smtClean="0"/>
              <a:t> </a:t>
            </a:r>
            <a:r>
              <a:rPr lang="en-US" sz="4000" dirty="0" err="1" smtClean="0"/>
              <a:t>que</a:t>
            </a:r>
            <a:r>
              <a:rPr lang="en-US" sz="4000" dirty="0" smtClean="0"/>
              <a:t> </a:t>
            </a:r>
            <a:r>
              <a:rPr lang="en-US" sz="4000" dirty="0" err="1" smtClean="0">
                <a:ln>
                  <a:solidFill>
                    <a:srgbClr val="0000FF"/>
                  </a:solidFill>
                </a:ln>
              </a:rPr>
              <a:t>escriban</a:t>
            </a:r>
            <a:r>
              <a:rPr lang="en-US" sz="4000" dirty="0" smtClean="0"/>
              <a:t> la </a:t>
            </a:r>
            <a:r>
              <a:rPr lang="en-US" sz="4000" dirty="0" err="1" smtClean="0"/>
              <a:t>respuesta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40008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0F222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Fact/Indicative:</a:t>
            </a:r>
          </a:p>
          <a:p>
            <a:pPr marL="571500" indent="-282575" algn="l">
              <a:spcAft>
                <a:spcPts val="5400"/>
              </a:spcAft>
              <a:buFont typeface="Arial"/>
              <a:buChar char="•"/>
            </a:pPr>
            <a:r>
              <a:rPr lang="en-US" sz="4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Ganamos</a:t>
            </a:r>
            <a:r>
              <a:rPr lang="en-US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un </a:t>
            </a:r>
            <a:r>
              <a:rPr lang="en-US" sz="4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premio</a:t>
            </a:r>
            <a:r>
              <a:rPr lang="en-US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hoy.</a:t>
            </a:r>
          </a:p>
          <a:p>
            <a:pPr algn="l"/>
            <a:r>
              <a:rPr lang="en-US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Hope/Subjunctive:</a:t>
            </a:r>
          </a:p>
          <a:p>
            <a:pPr marL="571500" indent="-282575" algn="l">
              <a:buFont typeface="Arial"/>
              <a:buChar char="•"/>
            </a:pPr>
            <a:r>
              <a:rPr lang="en-US" sz="4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Ojalá</a:t>
            </a:r>
            <a:r>
              <a:rPr lang="en-US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4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que</a:t>
            </a:r>
            <a:r>
              <a:rPr lang="en-US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4000" dirty="0" err="1" smtClean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ganemos</a:t>
            </a:r>
            <a:r>
              <a:rPr lang="en-US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un </a:t>
            </a:r>
            <a:r>
              <a:rPr lang="en-US" sz="4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premio</a:t>
            </a:r>
            <a:r>
              <a:rPr lang="en-US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hoy.</a:t>
            </a:r>
            <a:endParaRPr lang="en-US" sz="4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Ejemplos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92651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0F222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Fact/Indicative:</a:t>
            </a:r>
          </a:p>
          <a:p>
            <a:pPr marL="571500" indent="-282575" algn="l">
              <a:spcAft>
                <a:spcPts val="5400"/>
              </a:spcAft>
              <a:buFont typeface="Arial"/>
              <a:buChar char="•"/>
            </a:pPr>
            <a:r>
              <a:rPr lang="en-US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Haces la </a:t>
            </a:r>
            <a:r>
              <a:rPr lang="en-US" sz="4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tarea</a:t>
            </a:r>
            <a:r>
              <a:rPr lang="en-US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pPr algn="l"/>
            <a:r>
              <a:rPr lang="en-US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Hope/Subjunctive:</a:t>
            </a:r>
          </a:p>
          <a:p>
            <a:pPr marL="571500" indent="-282575" algn="l">
              <a:buFont typeface="Arial"/>
              <a:buChar char="•"/>
            </a:pPr>
            <a:r>
              <a:rPr lang="en-US" sz="4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Ojalá</a:t>
            </a:r>
            <a:r>
              <a:rPr lang="en-US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4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que</a:t>
            </a:r>
            <a:r>
              <a:rPr lang="en-US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4000" dirty="0" err="1" smtClean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hagas</a:t>
            </a:r>
            <a:r>
              <a:rPr lang="en-US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la </a:t>
            </a:r>
            <a:r>
              <a:rPr lang="en-US" sz="4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tarea</a:t>
            </a:r>
            <a:r>
              <a:rPr lang="en-US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  <a:endParaRPr lang="en-US" sz="4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Ejemplos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05268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0F222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Fact/Indicative:</a:t>
            </a:r>
          </a:p>
          <a:p>
            <a:pPr marL="571500" indent="-282575" algn="l">
              <a:spcAft>
                <a:spcPts val="5400"/>
              </a:spcAft>
              <a:buFont typeface="Arial"/>
              <a:buChar char="•"/>
            </a:pPr>
            <a:r>
              <a:rPr lang="en-US" sz="4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Te</a:t>
            </a:r>
            <a:r>
              <a:rPr lang="en-US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4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gusta</a:t>
            </a:r>
            <a:r>
              <a:rPr lang="en-US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la </a:t>
            </a:r>
            <a:r>
              <a:rPr lang="en-US" sz="4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cena</a:t>
            </a:r>
            <a:r>
              <a:rPr lang="en-US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pPr algn="l"/>
            <a:r>
              <a:rPr lang="en-US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Hope/Subjunctive:</a:t>
            </a:r>
          </a:p>
          <a:p>
            <a:pPr marL="571500" indent="-282575" algn="l">
              <a:buFont typeface="Arial"/>
              <a:buChar char="•"/>
            </a:pPr>
            <a:r>
              <a:rPr lang="en-US" sz="4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Ojalá</a:t>
            </a:r>
            <a:r>
              <a:rPr lang="en-US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4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que</a:t>
            </a:r>
            <a:r>
              <a:rPr lang="en-US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4000" dirty="0" err="1" smtClean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te</a:t>
            </a:r>
            <a:r>
              <a:rPr lang="en-US" sz="4000" dirty="0" smtClean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4000" dirty="0" err="1" smtClean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guste</a:t>
            </a:r>
            <a:r>
              <a:rPr lang="en-US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la </a:t>
            </a:r>
            <a:r>
              <a:rPr lang="en-US" sz="4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cena</a:t>
            </a:r>
            <a:r>
              <a:rPr lang="en-US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  <a:endParaRPr lang="en-US" sz="4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Ejemplos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26943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0F222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Fact/Indicative:</a:t>
            </a:r>
          </a:p>
          <a:p>
            <a:pPr marL="571500" indent="-282575" algn="l">
              <a:spcAft>
                <a:spcPts val="5400"/>
              </a:spcAft>
              <a:buFont typeface="Arial"/>
              <a:buChar char="•"/>
            </a:pPr>
            <a:r>
              <a:rPr lang="en-US" sz="4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Vamos</a:t>
            </a:r>
            <a:r>
              <a:rPr lang="en-US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a la gala.</a:t>
            </a:r>
          </a:p>
          <a:p>
            <a:pPr algn="l"/>
            <a:r>
              <a:rPr lang="en-US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Hope/Subjunctive:</a:t>
            </a:r>
          </a:p>
          <a:p>
            <a:pPr marL="571500" indent="-282575" algn="l">
              <a:buFont typeface="Arial"/>
              <a:buChar char="•"/>
            </a:pPr>
            <a:r>
              <a:rPr lang="en-US" sz="4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Ojalá</a:t>
            </a:r>
            <a:r>
              <a:rPr lang="en-US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4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que</a:t>
            </a:r>
            <a:r>
              <a:rPr lang="en-US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4000" dirty="0" err="1" smtClean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vayamos</a:t>
            </a:r>
            <a:r>
              <a:rPr lang="en-US" sz="4000" dirty="0" smtClean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 la gala.</a:t>
            </a:r>
            <a:endParaRPr lang="en-US" sz="4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Ejemplos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17060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0F222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marL="342900" indent="-342900" algn="l">
              <a:buFont typeface="Arial"/>
              <a:buChar char="•"/>
            </a:pPr>
            <a:r>
              <a:rPr lang="en-US" sz="41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The subjunctive (el </a:t>
            </a:r>
            <a:r>
              <a:rPr lang="en-US" sz="41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subjuntivo</a:t>
            </a:r>
            <a:r>
              <a:rPr lang="en-US" sz="41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) is a mood in Spanish (not a tense). It is used to express desires, doubts, emotions, and uncertainties.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subjuntivo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46573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0F222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715001"/>
          </a:xfrm>
        </p:spPr>
        <p:txBody>
          <a:bodyPr>
            <a:noAutofit/>
          </a:bodyPr>
          <a:lstStyle/>
          <a:p>
            <a:pPr marL="514350" indent="-514350" algn="l" defTabSz="914400">
              <a:spcBef>
                <a:spcPts val="0"/>
              </a:spcBef>
              <a:spcAft>
                <a:spcPts val="4800"/>
              </a:spcAft>
              <a:buAutoNum type="arabicPeriod"/>
              <a:defRPr/>
            </a:pPr>
            <a:r>
              <a:rPr lang="es-ES_tradnl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Ojalá que tú   ________ (recibir) el premio.</a:t>
            </a:r>
          </a:p>
          <a:p>
            <a:pPr marR="0" lvl="0" algn="l" defTabSz="914400" eaLnBrk="1" fontAlgn="auto" latinLnBrk="0" hangingPunct="1">
              <a:spcBef>
                <a:spcPts val="0"/>
              </a:spcBef>
              <a:spcAft>
                <a:spcPts val="3000"/>
              </a:spcAft>
              <a:buClrTx/>
              <a:buSzTx/>
              <a:tabLst/>
              <a:defRPr/>
            </a:pPr>
            <a:r>
              <a:rPr lang="es-ES_tradnl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2. Ojalá que ella  ________(mirar) esta película de ciencia ficción.</a:t>
            </a:r>
          </a:p>
          <a:p>
            <a:pPr marL="409575" lvl="0" indent="-409575" algn="l" defTabSz="914400">
              <a:spcBef>
                <a:spcPts val="0"/>
              </a:spcBef>
              <a:spcAft>
                <a:spcPts val="3000"/>
              </a:spcAft>
              <a:defRPr/>
            </a:pPr>
            <a:r>
              <a:rPr lang="es-ES_tradnl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3. Ojalá que </a:t>
            </a:r>
            <a:r>
              <a:rPr lang="es-ES_tradnl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nosostros</a:t>
            </a:r>
            <a:r>
              <a:rPr lang="es-ES_tradnl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 ____________ (ponerse) la ropa elegante.</a:t>
            </a:r>
          </a:p>
          <a:p>
            <a:pPr marL="409575" indent="-409575" algn="l" defTabSz="914400">
              <a:spcBef>
                <a:spcPts val="0"/>
              </a:spcBef>
              <a:spcAft>
                <a:spcPts val="4800"/>
              </a:spcAft>
              <a:defRPr/>
            </a:pPr>
            <a:r>
              <a:rPr lang="es-ES_tradnl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4. Ojalá que yo ________ (ir) a la gala.</a:t>
            </a:r>
          </a:p>
          <a:p>
            <a:pPr marL="409575" lvl="0" indent="-409575" algn="l" defTabSz="914400">
              <a:spcBef>
                <a:spcPts val="0"/>
              </a:spcBef>
              <a:spcAft>
                <a:spcPts val="4800"/>
              </a:spcAft>
              <a:defRPr/>
            </a:pPr>
            <a:r>
              <a:rPr lang="es-ES_tradnl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5. Ojalá que ellos  ________ (escribir) el guión.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Prueba de práctica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10954" y="1171783"/>
            <a:ext cx="16637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n>
                  <a:solidFill>
                    <a:srgbClr val="6600CD"/>
                  </a:solidFill>
                </a:ln>
              </a:rPr>
              <a:t>recibas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10954" y="2286000"/>
            <a:ext cx="15059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n>
                  <a:solidFill>
                    <a:srgbClr val="6600CD"/>
                  </a:solidFill>
                </a:ln>
              </a:rPr>
              <a:t>mire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62400" y="3657600"/>
            <a:ext cx="2731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n>
                  <a:solidFill>
                    <a:srgbClr val="6600CD"/>
                  </a:solidFill>
                </a:ln>
              </a:rPr>
              <a:t>nos</a:t>
            </a:r>
            <a:r>
              <a:rPr lang="en-US" sz="2800" dirty="0" smtClean="0">
                <a:ln>
                  <a:solidFill>
                    <a:srgbClr val="6600CD"/>
                  </a:solidFill>
                </a:ln>
              </a:rPr>
              <a:t> </a:t>
            </a:r>
            <a:r>
              <a:rPr lang="en-US" sz="2800" dirty="0" err="1" smtClean="0">
                <a:ln>
                  <a:solidFill>
                    <a:srgbClr val="6600CD"/>
                  </a:solidFill>
                </a:ln>
              </a:rPr>
              <a:t>pongamos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743200" y="4953000"/>
            <a:ext cx="1549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n>
                  <a:solidFill>
                    <a:srgbClr val="6600CD"/>
                  </a:solidFill>
                </a:ln>
              </a:rPr>
              <a:t>vaya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126053" y="6024757"/>
            <a:ext cx="18600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n>
                  <a:solidFill>
                    <a:srgbClr val="6600CD"/>
                  </a:solidFill>
                </a:ln>
              </a:rPr>
              <a:t>escriban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954736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0F222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715001"/>
          </a:xfrm>
        </p:spPr>
        <p:txBody>
          <a:bodyPr>
            <a:noAutofit/>
          </a:bodyPr>
          <a:lstStyle/>
          <a:p>
            <a:pPr algn="l" defTabSz="914400">
              <a:spcBef>
                <a:spcPts val="0"/>
              </a:spcBef>
              <a:spcAft>
                <a:spcPts val="4800"/>
              </a:spcAft>
              <a:defRPr/>
            </a:pPr>
            <a:r>
              <a:rPr lang="es-ES_tradnl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6. Ojalá que Ud.  _______ (hablar) español.</a:t>
            </a:r>
          </a:p>
          <a:p>
            <a:pPr marR="0" lvl="0" algn="l" defTabSz="914400" eaLnBrk="1" fontAlgn="auto" latinLnBrk="0" hangingPunct="1">
              <a:spcBef>
                <a:spcPts val="0"/>
              </a:spcBef>
              <a:spcAft>
                <a:spcPts val="4800"/>
              </a:spcAft>
              <a:buClrTx/>
              <a:buSzTx/>
              <a:tabLst/>
              <a:defRPr/>
            </a:pPr>
            <a:r>
              <a:rPr lang="es-ES_tradnl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7. Ojalá que tú  ________(jugar) al tenis.</a:t>
            </a:r>
          </a:p>
          <a:p>
            <a:pPr marL="409575" lvl="0" indent="-409575" algn="l" defTabSz="914400">
              <a:spcBef>
                <a:spcPts val="0"/>
              </a:spcBef>
              <a:spcAft>
                <a:spcPts val="4800"/>
              </a:spcAft>
              <a:defRPr/>
            </a:pPr>
            <a:r>
              <a:rPr lang="es-ES_tradnl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8. Ojalá que yo no ________ (perder) mi tarea.</a:t>
            </a:r>
          </a:p>
          <a:p>
            <a:pPr marL="409575" indent="-409575" algn="l" defTabSz="914400">
              <a:spcBef>
                <a:spcPts val="0"/>
              </a:spcBef>
              <a:spcAft>
                <a:spcPts val="4800"/>
              </a:spcAft>
              <a:defRPr/>
            </a:pPr>
            <a:r>
              <a:rPr lang="es-ES_tradnl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9</a:t>
            </a:r>
            <a:r>
              <a:rPr lang="es-ES_tradnl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 Ojalá que a ti  __________ (gustar) las películas.</a:t>
            </a:r>
          </a:p>
          <a:p>
            <a:pPr marL="409575" lvl="0" indent="-409575" algn="l" defTabSz="914400">
              <a:spcBef>
                <a:spcPts val="0"/>
              </a:spcBef>
              <a:spcAft>
                <a:spcPts val="4800"/>
              </a:spcAft>
              <a:defRPr/>
            </a:pPr>
            <a:r>
              <a:rPr lang="es-ES_tradnl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10. Ojalá que ellos ________ (tener) éxito.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Prueba de práctica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83122" y="1204749"/>
            <a:ext cx="16637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n>
                  <a:solidFill>
                    <a:srgbClr val="6600CD"/>
                  </a:solidFill>
                </a:ln>
              </a:rPr>
              <a:t>hable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91335" y="2217638"/>
            <a:ext cx="15059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n>
                  <a:solidFill>
                    <a:srgbClr val="6600CD"/>
                  </a:solidFill>
                </a:ln>
              </a:rPr>
              <a:t>juegues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186147" y="3415298"/>
            <a:ext cx="19362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n>
                  <a:solidFill>
                    <a:srgbClr val="6600CD"/>
                  </a:solidFill>
                </a:ln>
              </a:rPr>
              <a:t>pierde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89505" y="4460163"/>
            <a:ext cx="22328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n>
                  <a:solidFill>
                    <a:srgbClr val="6600CD"/>
                  </a:solidFill>
                </a:ln>
              </a:rPr>
              <a:t>te</a:t>
            </a:r>
            <a:r>
              <a:rPr lang="en-US" sz="2800" dirty="0" smtClean="0">
                <a:ln>
                  <a:solidFill>
                    <a:srgbClr val="6600CD"/>
                  </a:solidFill>
                </a:ln>
              </a:rPr>
              <a:t> </a:t>
            </a:r>
            <a:r>
              <a:rPr lang="en-US" sz="2800" dirty="0" err="1" smtClean="0">
                <a:ln>
                  <a:solidFill>
                    <a:srgbClr val="6600CD"/>
                  </a:solidFill>
                </a:ln>
              </a:rPr>
              <a:t>gusten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62347" y="5576404"/>
            <a:ext cx="18600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n>
                  <a:solidFill>
                    <a:srgbClr val="6600CD"/>
                  </a:solidFill>
                </a:ln>
              </a:rPr>
              <a:t>tengan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447964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0F222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marL="342900" indent="-342900" algn="l">
              <a:buFont typeface="Arial"/>
              <a:buChar char="•"/>
            </a:pPr>
            <a:r>
              <a:rPr lang="en-US" sz="41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Tense </a:t>
            </a:r>
            <a:r>
              <a:rPr lang="en-US" sz="41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vs</a:t>
            </a:r>
            <a:r>
              <a:rPr lang="en-US" sz="41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Mood:</a:t>
            </a:r>
          </a:p>
          <a:p>
            <a:pPr marL="342900" indent="-342900" algn="l">
              <a:buFont typeface="Arial"/>
              <a:buChar char="•"/>
            </a:pPr>
            <a:r>
              <a:rPr lang="en-US" sz="41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 tense tells you when an action takes place (I will write, I write, I wrote). A mood tells you how the speaker feels about the situation.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subjuntivo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41440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0F222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marL="342900" indent="-342900" algn="l">
              <a:buFont typeface="Arial"/>
              <a:buChar char="•"/>
            </a:pPr>
            <a:r>
              <a:rPr lang="en-US" sz="41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Use the subjunctive to indicate that a situation is not actually happening, but something you </a:t>
            </a:r>
            <a:r>
              <a:rPr lang="en-US" sz="4100" i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want</a:t>
            </a:r>
            <a:r>
              <a:rPr lang="en-US" sz="41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to happen, </a:t>
            </a:r>
            <a:r>
              <a:rPr lang="en-US" sz="4100" i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hope</a:t>
            </a:r>
            <a:r>
              <a:rPr lang="en-US" sz="41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to happen, are </a:t>
            </a:r>
            <a:r>
              <a:rPr lang="en-US" sz="4100" i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uncertain</a:t>
            </a:r>
            <a:r>
              <a:rPr lang="en-US" sz="41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about it happening, etc.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subjuntivo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51614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0F222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 lnSpcReduction="10000"/>
          </a:bodyPr>
          <a:lstStyle/>
          <a:p>
            <a:pPr marL="342900" indent="-342900" algn="l">
              <a:buFont typeface="Arial"/>
              <a:buChar char="•"/>
            </a:pPr>
            <a:r>
              <a:rPr lang="en-US" sz="41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Examples in English:</a:t>
            </a:r>
          </a:p>
          <a:p>
            <a:pPr marL="342900" indent="-342900" algn="l">
              <a:buFont typeface="Arial"/>
              <a:buChar char="•"/>
            </a:pPr>
            <a:r>
              <a:rPr lang="en-US" sz="41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If I </a:t>
            </a:r>
            <a:r>
              <a:rPr lang="en-US" sz="4100" dirty="0" smtClean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were</a:t>
            </a:r>
            <a:r>
              <a:rPr lang="en-US" sz="41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rich, I would buy a new car.</a:t>
            </a:r>
          </a:p>
          <a:p>
            <a:pPr marL="1201738" lvl="1" indent="-342900" algn="l">
              <a:buFont typeface="Arial"/>
              <a:buChar char="•"/>
            </a:pPr>
            <a:r>
              <a:rPr lang="en-US" sz="3700" i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I were </a:t>
            </a:r>
            <a:r>
              <a:rPr lang="en-US" sz="3700" i="1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vs</a:t>
            </a:r>
            <a:r>
              <a:rPr lang="en-US" sz="3700" i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I was</a:t>
            </a:r>
          </a:p>
          <a:p>
            <a:pPr marL="342900" indent="-342900" algn="l">
              <a:buFont typeface="Arial"/>
              <a:buChar char="•"/>
            </a:pPr>
            <a:r>
              <a:rPr lang="en-US" sz="41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Paco</a:t>
            </a:r>
            <a:r>
              <a:rPr lang="en-US" sz="41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recommends that she</a:t>
            </a:r>
            <a:r>
              <a:rPr lang="en-US" sz="4100" dirty="0" smtClean="0">
                <a:ln>
                  <a:solidFill>
                    <a:srgbClr val="C0504D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4100" dirty="0" smtClean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take</a:t>
            </a:r>
            <a:r>
              <a:rPr lang="en-US" sz="41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the bus.</a:t>
            </a:r>
          </a:p>
          <a:p>
            <a:pPr marL="1201738" lvl="1" indent="-342900" algn="l">
              <a:buFont typeface="Arial"/>
              <a:buChar char="•"/>
            </a:pPr>
            <a:r>
              <a:rPr lang="en-US" sz="3700" i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She take </a:t>
            </a:r>
            <a:r>
              <a:rPr lang="en-US" sz="3700" i="1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vs</a:t>
            </a:r>
            <a:r>
              <a:rPr lang="en-US" sz="3700" i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she takes</a:t>
            </a:r>
          </a:p>
          <a:p>
            <a:pPr marL="342900" indent="-342900" algn="l">
              <a:buFont typeface="Arial"/>
              <a:buChar char="•"/>
            </a:pPr>
            <a:r>
              <a:rPr lang="en-US" sz="41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I require that you </a:t>
            </a:r>
            <a:r>
              <a:rPr lang="en-US" sz="4100" dirty="0" smtClean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be</a:t>
            </a:r>
            <a:r>
              <a:rPr lang="en-US" sz="41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nice in class.</a:t>
            </a:r>
          </a:p>
          <a:p>
            <a:pPr marL="1203325" lvl="1" indent="-746125" algn="l">
              <a:buFont typeface="Arial"/>
              <a:buChar char="•"/>
            </a:pPr>
            <a:r>
              <a:rPr lang="en-US" sz="3700" i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You be </a:t>
            </a:r>
            <a:r>
              <a:rPr lang="en-US" sz="3700" i="1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vs</a:t>
            </a:r>
            <a:r>
              <a:rPr lang="en-US" sz="3700" i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you are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subjuntivo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854684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0F222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 lnSpcReduction="10000"/>
          </a:bodyPr>
          <a:lstStyle/>
          <a:p>
            <a:pPr marL="342900" indent="-342900" algn="l">
              <a:buFont typeface="Arial"/>
              <a:buChar char="•"/>
            </a:pPr>
            <a:r>
              <a:rPr lang="en-US" sz="41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Examples of when you would use Subjunctive in Spanish:</a:t>
            </a:r>
          </a:p>
          <a:p>
            <a:pPr marL="800100" lvl="1" indent="-342900" algn="l">
              <a:buFont typeface="Arial"/>
              <a:buChar char="•"/>
            </a:pPr>
            <a:r>
              <a:rPr lang="en-US" sz="37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I hope that </a:t>
            </a:r>
            <a:r>
              <a:rPr lang="en-US" sz="3700" b="1" dirty="0" smtClean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you do </a:t>
            </a:r>
            <a:r>
              <a:rPr lang="en-US" sz="37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your homework.</a:t>
            </a:r>
          </a:p>
          <a:p>
            <a:pPr marL="800100" lvl="1" indent="-342900" algn="l">
              <a:buFont typeface="Arial"/>
              <a:buChar char="•"/>
            </a:pPr>
            <a:r>
              <a:rPr lang="en-US" sz="37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I doubt that </a:t>
            </a:r>
            <a:r>
              <a:rPr lang="en-US" sz="3700" b="1" dirty="0" smtClean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you did </a:t>
            </a:r>
            <a:r>
              <a:rPr lang="en-US" sz="37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your homework.</a:t>
            </a:r>
          </a:p>
          <a:p>
            <a:pPr marL="800100" lvl="1" indent="-342900" algn="l">
              <a:buFont typeface="Arial"/>
              <a:buChar char="•"/>
            </a:pPr>
            <a:r>
              <a:rPr lang="en-US" sz="37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It’s important that </a:t>
            </a:r>
            <a:r>
              <a:rPr lang="en-US" sz="3700" b="1" dirty="0" smtClean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you do </a:t>
            </a:r>
            <a:r>
              <a:rPr lang="en-US" sz="37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your homework.</a:t>
            </a:r>
          </a:p>
          <a:p>
            <a:pPr marL="800100" lvl="1" indent="-342900" algn="l">
              <a:buFont typeface="Arial"/>
              <a:buChar char="•"/>
            </a:pPr>
            <a:r>
              <a:rPr lang="en-US" sz="37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It’s possible that </a:t>
            </a:r>
            <a:r>
              <a:rPr lang="en-US" sz="3700" b="1" dirty="0" smtClean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you did </a:t>
            </a:r>
            <a:r>
              <a:rPr lang="en-US" sz="37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your homework.</a:t>
            </a:r>
          </a:p>
          <a:p>
            <a:pPr marL="800100" lvl="1" indent="-342900" algn="l">
              <a:buFont typeface="Arial"/>
              <a:buChar char="•"/>
            </a:pPr>
            <a:r>
              <a:rPr lang="en-US" sz="37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I want </a:t>
            </a:r>
            <a:r>
              <a:rPr lang="en-US" sz="3700" b="1" dirty="0" smtClean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you to do </a:t>
            </a:r>
            <a:r>
              <a:rPr lang="en-US" sz="37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your homework.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subjuntivo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90959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0F222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marL="342900" indent="-342900" algn="l">
              <a:buFont typeface="Arial"/>
              <a:buChar char="•"/>
            </a:pPr>
            <a:r>
              <a:rPr lang="en-US" sz="41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Examples of when you would use indicative (not subjunctive):</a:t>
            </a:r>
          </a:p>
          <a:p>
            <a:pPr marL="800100" lvl="1" indent="-342900" algn="l">
              <a:buFont typeface="Arial"/>
              <a:buChar char="•"/>
            </a:pPr>
            <a:r>
              <a:rPr lang="en-US" sz="37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You do your homework.</a:t>
            </a:r>
          </a:p>
          <a:p>
            <a:pPr marL="800100" lvl="1" indent="-342900" algn="l">
              <a:buFont typeface="Arial"/>
              <a:buChar char="•"/>
            </a:pPr>
            <a:r>
              <a:rPr lang="en-US" sz="37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You did your homework</a:t>
            </a:r>
            <a:r>
              <a:rPr lang="en-US" sz="37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pPr marL="800100" lvl="1" indent="-342900" algn="l">
              <a:buFont typeface="Arial"/>
              <a:buChar char="•"/>
            </a:pPr>
            <a:r>
              <a:rPr lang="en-US" sz="37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I know that you did your homework.</a:t>
            </a:r>
          </a:p>
          <a:p>
            <a:pPr marL="800100" lvl="1" indent="-342900" algn="l">
              <a:buFont typeface="Arial"/>
              <a:buChar char="•"/>
            </a:pPr>
            <a:r>
              <a:rPr lang="en-US" sz="37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I am certain that you did your homework.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subjuntivo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7725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0F222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 lnSpcReduction="10000"/>
          </a:bodyPr>
          <a:lstStyle/>
          <a:p>
            <a:pPr marL="342900" indent="-342900" algn="l">
              <a:buFont typeface="Arial"/>
              <a:buChar char="•"/>
            </a:pPr>
            <a:r>
              <a:rPr lang="en-US" sz="41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Here is an acronym for the uses of the subjunctive - </a:t>
            </a:r>
            <a:r>
              <a:rPr lang="en-US" sz="4100" b="1" dirty="0" smtClean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WEIRDO</a:t>
            </a:r>
            <a:r>
              <a:rPr lang="en-US" sz="41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:</a:t>
            </a:r>
          </a:p>
          <a:p>
            <a:pPr marL="735013" indent="-155575" algn="l">
              <a:buFont typeface="Arial"/>
              <a:buChar char="•"/>
            </a:pPr>
            <a:r>
              <a:rPr lang="en-US" sz="4100" b="1" dirty="0" smtClean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W</a:t>
            </a:r>
            <a:r>
              <a:rPr lang="en-US" sz="41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ishes</a:t>
            </a:r>
          </a:p>
          <a:p>
            <a:pPr marL="735013" indent="-155575" algn="l">
              <a:buFont typeface="Arial"/>
              <a:buChar char="•"/>
            </a:pPr>
            <a:r>
              <a:rPr lang="en-US" sz="4100" b="1" dirty="0" smtClean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</a:t>
            </a:r>
            <a:r>
              <a:rPr lang="en-US" sz="41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motions</a:t>
            </a:r>
          </a:p>
          <a:p>
            <a:pPr marL="735013" indent="-155575" algn="l">
              <a:buFont typeface="Arial"/>
              <a:buChar char="•"/>
            </a:pPr>
            <a:r>
              <a:rPr lang="en-US" sz="4100" b="1" dirty="0" smtClean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41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mpersonal expressions</a:t>
            </a:r>
          </a:p>
          <a:p>
            <a:pPr marL="735013" indent="-155575" algn="l">
              <a:buFont typeface="Arial"/>
              <a:buChar char="•"/>
            </a:pPr>
            <a:r>
              <a:rPr lang="en-US" sz="4100" b="1" dirty="0" smtClean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R</a:t>
            </a:r>
            <a:r>
              <a:rPr lang="en-US" sz="41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equests</a:t>
            </a:r>
          </a:p>
          <a:p>
            <a:pPr marL="735013" indent="-155575" algn="l">
              <a:buFont typeface="Arial"/>
              <a:buChar char="•"/>
            </a:pPr>
            <a:r>
              <a:rPr lang="en-US" sz="4100" b="1" dirty="0" smtClean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D</a:t>
            </a:r>
            <a:r>
              <a:rPr lang="en-US" sz="41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oubt</a:t>
            </a:r>
          </a:p>
          <a:p>
            <a:pPr marL="735013" indent="-155575" algn="l">
              <a:buFont typeface="Arial"/>
              <a:buChar char="•"/>
            </a:pPr>
            <a:r>
              <a:rPr lang="en-US" sz="4100" b="1" dirty="0" err="1" smtClean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O</a:t>
            </a:r>
            <a:r>
              <a:rPr lang="en-US" sz="4100" b="1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jalá</a:t>
            </a:r>
            <a:endParaRPr lang="en-US" sz="3700" b="1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subjuntivo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Left Arrow 3"/>
          <p:cNvSpPr/>
          <p:nvPr/>
        </p:nvSpPr>
        <p:spPr>
          <a:xfrm>
            <a:off x="2438400" y="5943600"/>
            <a:ext cx="2205923" cy="467971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124874" y="5702001"/>
            <a:ext cx="33423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The one we will be doing this unit!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882011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  <p:bldP spid="4" grpId="0" animBg="1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0F222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marL="342900" indent="-342900" algn="l">
              <a:buFont typeface="Arial"/>
              <a:buChar char="•"/>
            </a:pPr>
            <a:r>
              <a:rPr lang="en-US" sz="4100" b="1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Ojalá</a:t>
            </a:r>
            <a:r>
              <a:rPr lang="en-US" sz="41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4100" b="1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que.</a:t>
            </a:r>
            <a:r>
              <a:rPr lang="en-US" sz="41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.. means “Oh how I wish that...” or “I hope that...”</a:t>
            </a:r>
          </a:p>
          <a:p>
            <a:pPr marL="342900" indent="-342900" algn="l">
              <a:buFont typeface="Arial"/>
              <a:buChar char="•"/>
            </a:pPr>
            <a:r>
              <a:rPr lang="en-US" sz="4100" b="1" dirty="0" err="1" smtClean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Ojalá</a:t>
            </a:r>
            <a:r>
              <a:rPr lang="en-US" sz="4100" b="1" dirty="0" smtClean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4100" b="1" dirty="0" err="1" smtClean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que</a:t>
            </a:r>
            <a:r>
              <a:rPr lang="en-US" sz="4100" b="1" dirty="0" smtClean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41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is a trigger for the subjunctive.</a:t>
            </a:r>
          </a:p>
          <a:p>
            <a:pPr marL="342900" indent="-342900" algn="l">
              <a:buFont typeface="Arial"/>
              <a:buChar char="•"/>
            </a:pPr>
            <a:r>
              <a:rPr lang="en-US" sz="41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You form the subjunctive very similar to how you made formal commands.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Ojalá que</a:t>
            </a:r>
            <a:r>
              <a:rPr lang="mr-IN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…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64917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20092</TotalTime>
  <Words>946</Words>
  <Application>Microsoft Macintosh PowerPoint</Application>
  <PresentationFormat>On-screen Show (4:3)</PresentationFormat>
  <Paragraphs>229</Paragraphs>
  <Slides>21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Unidad 6</vt:lpstr>
      <vt:lpstr>El subjuntivo</vt:lpstr>
      <vt:lpstr>El subjuntivo</vt:lpstr>
      <vt:lpstr>El subjuntivo</vt:lpstr>
      <vt:lpstr>El subjuntivo</vt:lpstr>
      <vt:lpstr>El subjuntivo</vt:lpstr>
      <vt:lpstr>El subjuntivo</vt:lpstr>
      <vt:lpstr>El subjuntivo</vt:lpstr>
      <vt:lpstr>Ojalá que…</vt:lpstr>
      <vt:lpstr>El imperativo formal</vt:lpstr>
      <vt:lpstr>El subjuntivo</vt:lpstr>
      <vt:lpstr>El subjuntivo</vt:lpstr>
      <vt:lpstr>El subjuntivo</vt:lpstr>
      <vt:lpstr>El subjuntivo</vt:lpstr>
      <vt:lpstr>El subjuntivo</vt:lpstr>
      <vt:lpstr>Ejemplos</vt:lpstr>
      <vt:lpstr>Ejemplos</vt:lpstr>
      <vt:lpstr>Ejemplos</vt:lpstr>
      <vt:lpstr>Ejemplos</vt:lpstr>
      <vt:lpstr>Prueba de práctica</vt:lpstr>
      <vt:lpstr>Prueba de práctica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Preliminar</dc:title>
  <dc:creator>Kristen Cross</dc:creator>
  <cp:lastModifiedBy>Kristen Cross</cp:lastModifiedBy>
  <cp:revision>165</cp:revision>
  <cp:lastPrinted>2019-05-03T20:00:41Z</cp:lastPrinted>
  <dcterms:created xsi:type="dcterms:W3CDTF">2018-07-09T18:49:29Z</dcterms:created>
  <dcterms:modified xsi:type="dcterms:W3CDTF">2019-05-10T14:49:20Z</dcterms:modified>
</cp:coreProperties>
</file>