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44" r:id="rId2"/>
    <p:sldId id="345" r:id="rId3"/>
    <p:sldId id="282" r:id="rId4"/>
    <p:sldId id="312" r:id="rId5"/>
    <p:sldId id="334" r:id="rId6"/>
    <p:sldId id="314" r:id="rId7"/>
    <p:sldId id="287" r:id="rId8"/>
    <p:sldId id="339" r:id="rId9"/>
    <p:sldId id="338" r:id="rId10"/>
    <p:sldId id="320" r:id="rId11"/>
    <p:sldId id="340" r:id="rId12"/>
    <p:sldId id="341" r:id="rId13"/>
    <p:sldId id="342" r:id="rId14"/>
    <p:sldId id="343" r:id="rId15"/>
    <p:sldId id="346" r:id="rId16"/>
    <p:sldId id="336" r:id="rId17"/>
    <p:sldId id="337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600EF"/>
    <a:srgbClr val="158808"/>
    <a:srgbClr val="22E70C"/>
    <a:srgbClr val="D0E5FF"/>
    <a:srgbClr val="DEF9FF"/>
    <a:srgbClr val="ABBDD2"/>
    <a:srgbClr val="BDFEB7"/>
    <a:srgbClr val="344834"/>
    <a:srgbClr val="547553"/>
    <a:srgbClr val="70A0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7" d="100"/>
          <a:sy n="37" d="100"/>
        </p:scale>
        <p:origin x="-25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061457-80CC-5D42-95F1-720735E25422}" type="datetime1">
              <a:rPr lang="en-US" smtClean="0"/>
              <a:t>4/30/19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Unidad 6 - Affirmative Tú Commands + Let's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454137-C52F-F542-8D09-B4F25B2FA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19073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5BC778-9479-AB47-8CE9-2DF35422E506}" type="datetime1">
              <a:rPr lang="en-US" smtClean="0"/>
              <a:t>4/30/19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Unidad 6 - Affirmative Tú Commands + Let's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56B779-2FB4-A048-8946-FBB71840F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99940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Unidad 6 - Affirmative Tú Commands + Let's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7349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Unidad 6 - Affirmative Tú Commands + Let's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3329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Unidad 6 - Affirmative Tú Commands + Let's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3329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Unidad 6 - Affirmative Tú Commands + Let's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5154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Unidad 6 - Affirmative Tú Commands + Let's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875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Unidad 6 - Affirmative Tú Commands + Let's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7349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Unidad 6 - Affirmative Tú Commands + Let's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875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Unidad 6 - Affirmative Tú Commands + Let's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7349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Unidad 6 - Affirmative Tú Commands + Let's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969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Unidad 6 - Affirmative Tú Commands + Let's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969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Unidad 6 - Affirmative Tú Commands + Let's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7349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Unidad 6 - Affirmative Tú Commands + Let's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332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461ED-1C98-7841-BC53-62ABBBEA430F}" type="datetime1">
              <a:rPr lang="en-US" smtClean="0"/>
              <a:t>4/30/19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41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2AAAA-BA78-A446-A3FC-0380A2A8BAA5}" type="datetime1">
              <a:rPr lang="en-US" smtClean="0"/>
              <a:t>4/30/19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178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DF423-BBF3-1F41-B063-11557E5D8FFF}" type="datetime1">
              <a:rPr lang="en-US" smtClean="0"/>
              <a:t>4/30/19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876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33730-CBAF-6549-B3E1-DE8542D758BE}" type="datetime1">
              <a:rPr lang="en-US" smtClean="0"/>
              <a:t>4/30/19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886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2A7D4-07A3-BD45-BCA6-030FED85A347}" type="datetime1">
              <a:rPr lang="en-US" smtClean="0"/>
              <a:t>4/30/19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959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2768F-CB18-8245-978B-DCDF4CE32C06}" type="datetime1">
              <a:rPr lang="en-US" smtClean="0"/>
              <a:t>4/30/19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66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AE38E-A974-5746-A4FE-67DBCC86B12A}" type="datetime1">
              <a:rPr lang="en-US" smtClean="0"/>
              <a:t>4/30/19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141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5BCFC-B427-A843-8D15-C466E1177DBA}" type="datetime1">
              <a:rPr lang="en-US" smtClean="0"/>
              <a:t>4/30/19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82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CB6DE-B21A-9C40-A9E7-0D9C003EE913}" type="datetime1">
              <a:rPr lang="en-US" smtClean="0"/>
              <a:t>4/30/19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221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4DAE2-396C-924F-82DA-3FD0F50A8F34}" type="datetime1">
              <a:rPr lang="en-US" smtClean="0"/>
              <a:t>4/30/19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7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6CD6-5AC3-254D-98EE-C1B0179C9FA6}" type="datetime1">
              <a:rPr lang="en-US" smtClean="0"/>
              <a:t>4/30/19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72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60000"/>
                <a:lumOff val="40000"/>
              </a:schemeClr>
            </a:gs>
            <a:gs pos="75000">
              <a:schemeClr val="bg2">
                <a:lumMod val="75000"/>
              </a:schemeClr>
            </a:gs>
            <a:gs pos="100000">
              <a:schemeClr val="bg2">
                <a:lumMod val="5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590D0-546F-3B47-9CDA-3240C5636AAC}" type="datetime1">
              <a:rPr lang="en-US" smtClean="0"/>
              <a:t>4/30/19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0871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69322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1470025"/>
          </a:xfrm>
        </p:spPr>
        <p:txBody>
          <a:bodyPr>
            <a:normAutofit/>
          </a:bodyPr>
          <a:lstStyle/>
          <a:p>
            <a:r>
              <a:rPr lang="es-ES_tradnl" sz="7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Unidad 6</a:t>
            </a:r>
            <a:endParaRPr lang="es-ES_tradnl" sz="7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37380"/>
            <a:ext cx="9143999" cy="3559084"/>
          </a:xfrm>
        </p:spPr>
        <p:txBody>
          <a:bodyPr>
            <a:normAutofit/>
          </a:bodyPr>
          <a:lstStyle/>
          <a:p>
            <a:r>
              <a:rPr lang="es-ES_tradnl" sz="4800" i="1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Let’s</a:t>
            </a:r>
            <a:r>
              <a:rPr lang="es-ES_tradnl" sz="4800" i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mr-IN" sz="4800" i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…</a:t>
            </a:r>
            <a:r>
              <a:rPr lang="en-US" sz="48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!</a:t>
            </a:r>
            <a:endParaRPr lang="es-ES_tradnl" sz="4800" i="1" dirty="0" smtClean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es-ES_tradnl" i="1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Using</a:t>
            </a:r>
            <a:r>
              <a:rPr lang="es-ES_tradnl" i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vamos + a + </a:t>
            </a:r>
            <a:r>
              <a:rPr lang="es-ES_tradnl" i="1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infinitive</a:t>
            </a:r>
            <a:endParaRPr lang="es-ES_tradnl" i="1" dirty="0" smtClean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69322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5609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n-US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Irregular Verbs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marL="352425" indent="-352425" algn="l">
              <a:buFont typeface="Wingdings" charset="2"/>
              <a:buChar char=""/>
            </a:pPr>
            <a:r>
              <a:rPr lang="en-US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The following verbs have </a:t>
            </a:r>
            <a:r>
              <a:rPr lang="en-US" dirty="0" smtClean="0">
                <a:ln>
                  <a:solidFill>
                    <a:srgbClr val="FF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irregular</a:t>
            </a:r>
            <a:r>
              <a:rPr lang="en-US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affirmative </a:t>
            </a:r>
            <a:r>
              <a:rPr lang="en-US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tú</a:t>
            </a:r>
            <a:r>
              <a:rPr lang="en-US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commands:</a:t>
            </a:r>
          </a:p>
          <a:p>
            <a:pPr marL="1028700" lvl="1" indent="-571500" algn="l">
              <a:buFont typeface="Wingdings" charset="2"/>
              <a:buChar char=""/>
            </a:pPr>
            <a:r>
              <a:rPr lang="en-US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Venir</a:t>
            </a: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en-US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(to come</a:t>
            </a: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) </a:t>
            </a: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</a:t>
            </a: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en-US" b="1" dirty="0" err="1" smtClean="0">
                <a:ln>
                  <a:solidFill>
                    <a:srgbClr val="FF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Ven</a:t>
            </a:r>
            <a:endParaRPr lang="en-US" dirty="0" smtClean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</a:endParaRPr>
          </a:p>
          <a:p>
            <a:pPr marL="1028700" lvl="1" indent="-571500" algn="l">
              <a:buFont typeface="Wingdings" charset="2"/>
              <a:buChar char=""/>
            </a:pPr>
            <a:r>
              <a:rPr lang="en-US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Decir</a:t>
            </a:r>
            <a:r>
              <a:rPr lang="en-US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en-US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(to say</a:t>
            </a:r>
            <a:r>
              <a:rPr lang="en-US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) </a:t>
            </a: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</a:t>
            </a:r>
            <a:r>
              <a:rPr lang="en-US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en-US" b="1" dirty="0" smtClean="0">
                <a:ln>
                  <a:solidFill>
                    <a:srgbClr val="FF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Di</a:t>
            </a:r>
          </a:p>
          <a:p>
            <a:pPr marL="1028700" lvl="1" indent="-571500" algn="l">
              <a:buFont typeface="Wingdings" charset="2"/>
              <a:buChar char=""/>
            </a:pPr>
            <a:r>
              <a:rPr lang="en-US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Salir</a:t>
            </a: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en-US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(to leave/to go out)</a:t>
            </a: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</a:t>
            </a: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en-US" b="1" dirty="0" smtClean="0">
                <a:ln>
                  <a:solidFill>
                    <a:srgbClr val="FF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Sal</a:t>
            </a:r>
            <a:endParaRPr lang="en-US" dirty="0" smtClean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</a:endParaRPr>
          </a:p>
          <a:p>
            <a:pPr marL="1028700" lvl="1" indent="-571500" algn="l">
              <a:buFont typeface="Wingdings" charset="2"/>
              <a:buChar char=""/>
            </a:pPr>
            <a:r>
              <a:rPr lang="en-US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Hacer</a:t>
            </a:r>
            <a:r>
              <a:rPr lang="en-US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en-US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(to make/to do)</a:t>
            </a:r>
            <a:r>
              <a:rPr lang="en-US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</a:t>
            </a:r>
            <a:r>
              <a:rPr lang="en-US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en-US" b="1" dirty="0" err="1" smtClean="0">
                <a:ln>
                  <a:solidFill>
                    <a:srgbClr val="FF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Haz</a:t>
            </a:r>
            <a:endParaRPr lang="en-US" b="1" dirty="0" smtClean="0">
              <a:ln>
                <a:solidFill>
                  <a:srgbClr val="FF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</a:endParaRPr>
          </a:p>
          <a:p>
            <a:pPr marL="1028700" lvl="1" indent="-571500" algn="l">
              <a:buFont typeface="Wingdings" charset="2"/>
              <a:buChar char=""/>
            </a:pPr>
            <a:r>
              <a:rPr lang="en-US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Tener</a:t>
            </a: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 </a:t>
            </a:r>
            <a:r>
              <a:rPr lang="en-US" i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(to have) </a:t>
            </a: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</a:t>
            </a: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en-US" b="1" dirty="0" smtClean="0">
                <a:ln>
                  <a:solidFill>
                    <a:srgbClr val="FF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Ten</a:t>
            </a:r>
            <a:endParaRPr lang="en-US" dirty="0" smtClean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</a:endParaRPr>
          </a:p>
          <a:p>
            <a:pPr marL="1028700" lvl="1" indent="-571500" algn="l">
              <a:buFont typeface="Wingdings" charset="2"/>
              <a:buChar char=""/>
            </a:pPr>
            <a:r>
              <a:rPr lang="en-US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Ir</a:t>
            </a:r>
            <a:r>
              <a:rPr lang="en-US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en-US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(to go)</a:t>
            </a:r>
            <a:r>
              <a:rPr lang="en-US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</a:t>
            </a:r>
            <a:r>
              <a:rPr lang="en-US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en-US" b="1" dirty="0" err="1" smtClean="0">
                <a:ln>
                  <a:solidFill>
                    <a:srgbClr val="FF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Ve</a:t>
            </a:r>
            <a:endParaRPr lang="en-US" b="1" dirty="0" smtClean="0">
              <a:ln>
                <a:solidFill>
                  <a:srgbClr val="FF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</a:endParaRPr>
          </a:p>
          <a:p>
            <a:pPr marL="1028700" lvl="1" indent="-571500" algn="l">
              <a:buFont typeface="Wingdings" charset="2"/>
              <a:buChar char=""/>
            </a:pPr>
            <a:r>
              <a:rPr lang="en-US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Poner</a:t>
            </a:r>
            <a:r>
              <a:rPr lang="en-US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en-US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(to put/to place)</a:t>
            </a:r>
            <a:r>
              <a:rPr lang="en-US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</a:t>
            </a:r>
            <a:r>
              <a:rPr lang="en-US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en-US" b="1" dirty="0" err="1" smtClean="0">
                <a:ln>
                  <a:solidFill>
                    <a:srgbClr val="FF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Pon</a:t>
            </a:r>
            <a:endParaRPr lang="en-US" b="1" dirty="0" smtClean="0">
              <a:ln>
                <a:solidFill>
                  <a:srgbClr val="FF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</a:endParaRPr>
          </a:p>
          <a:p>
            <a:pPr marL="1028700" lvl="1" indent="-571500" algn="l">
              <a:buFont typeface="Wingdings" charset="2"/>
              <a:buChar char=""/>
            </a:pPr>
            <a:r>
              <a:rPr lang="en-US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Ser</a:t>
            </a:r>
            <a:r>
              <a:rPr lang="en-US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en-US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(to be) </a:t>
            </a: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</a:t>
            </a:r>
            <a:r>
              <a:rPr lang="en-US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en-US" b="1" dirty="0" err="1" smtClean="0">
                <a:ln>
                  <a:solidFill>
                    <a:srgbClr val="FF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Sé</a:t>
            </a:r>
            <a:endParaRPr lang="en-US" b="1" dirty="0" smtClean="0"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8514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n-US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Irregular Verbs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715001"/>
          </a:xfrm>
        </p:spPr>
        <p:txBody>
          <a:bodyPr>
            <a:normAutofit lnSpcReduction="10000"/>
          </a:bodyPr>
          <a:lstStyle/>
          <a:p>
            <a:pPr lvl="1" algn="l">
              <a:defRPr/>
            </a:pPr>
            <a:r>
              <a:rPr lang="en-US" sz="3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cs typeface="MS PGothic" charset="0"/>
              </a:rPr>
              <a:t>You can remember the affirmative irregulars with the sentence: </a:t>
            </a:r>
            <a:r>
              <a:rPr lang="en-US" sz="3000" dirty="0">
                <a:ln>
                  <a:solidFill>
                    <a:srgbClr val="3DB4F7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cs typeface="MS PGothic" charset="0"/>
              </a:rPr>
              <a:t>Vin Diesel has ten weapons, eh?</a:t>
            </a:r>
          </a:p>
          <a:p>
            <a:pPr lvl="1" algn="l">
              <a:defRPr/>
            </a:pPr>
            <a:endParaRPr lang="en-US" sz="1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MS PGothic" charset="0"/>
              <a:cs typeface="MS PGothic" charset="0"/>
            </a:endParaRPr>
          </a:p>
          <a:p>
            <a:pPr marL="1152525" lvl="1" algn="l">
              <a:defRPr/>
            </a:pPr>
            <a:r>
              <a:rPr lang="en-US" sz="3200" b="1" dirty="0" err="1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cs typeface="MS PGothic" charset="0"/>
              </a:rPr>
              <a:t>Ven</a:t>
            </a:r>
            <a:endParaRPr lang="en-US" sz="3200" b="1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MS PGothic" charset="0"/>
              <a:cs typeface="MS PGothic" charset="0"/>
            </a:endParaRPr>
          </a:p>
          <a:p>
            <a:pPr marL="1152525" lvl="1" algn="l">
              <a:defRPr/>
            </a:pPr>
            <a:r>
              <a:rPr lang="en-US" sz="3200" b="1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cs typeface="MS PGothic" charset="0"/>
              </a:rPr>
              <a:t>Di</a:t>
            </a:r>
          </a:p>
          <a:p>
            <a:pPr marL="1152525" lvl="1" algn="l">
              <a:defRPr/>
            </a:pPr>
            <a:r>
              <a:rPr lang="en-US" sz="3200" b="1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cs typeface="MS PGothic" charset="0"/>
              </a:rPr>
              <a:t>Sal</a:t>
            </a:r>
          </a:p>
          <a:p>
            <a:pPr marL="1152525" lvl="1" algn="l">
              <a:defRPr/>
            </a:pPr>
            <a:r>
              <a:rPr lang="en-US" sz="3200" b="1" dirty="0" err="1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cs typeface="MS PGothic" charset="0"/>
              </a:rPr>
              <a:t>Haz</a:t>
            </a:r>
            <a:endParaRPr lang="en-US" sz="3200" b="1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MS PGothic" charset="0"/>
              <a:cs typeface="MS PGothic" charset="0"/>
            </a:endParaRPr>
          </a:p>
          <a:p>
            <a:pPr marL="1152525" lvl="1" algn="l">
              <a:defRPr/>
            </a:pPr>
            <a:r>
              <a:rPr lang="en-US" sz="3200" b="1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cs typeface="MS PGothic" charset="0"/>
              </a:rPr>
              <a:t>Ten </a:t>
            </a:r>
          </a:p>
          <a:p>
            <a:pPr marL="1152525" lvl="1" algn="l">
              <a:defRPr/>
            </a:pPr>
            <a:r>
              <a:rPr lang="en-US" sz="3200" b="1" dirty="0" err="1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cs typeface="MS PGothic" charset="0"/>
              </a:rPr>
              <a:t>Ve</a:t>
            </a:r>
            <a:endParaRPr lang="en-US" sz="3200" b="1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MS PGothic" charset="0"/>
              <a:cs typeface="MS PGothic" charset="0"/>
            </a:endParaRPr>
          </a:p>
          <a:p>
            <a:pPr marL="1152525" lvl="1" algn="l">
              <a:defRPr/>
            </a:pPr>
            <a:r>
              <a:rPr lang="en-US" sz="3200" b="1" dirty="0" err="1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cs typeface="MS PGothic" charset="0"/>
              </a:rPr>
              <a:t>Pon</a:t>
            </a:r>
            <a:endParaRPr lang="en-US" sz="3200" b="1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MS PGothic" charset="0"/>
              <a:cs typeface="MS PGothic" charset="0"/>
            </a:endParaRPr>
          </a:p>
          <a:p>
            <a:pPr marL="1152525" lvl="1" algn="l">
              <a:defRPr/>
            </a:pPr>
            <a:r>
              <a:rPr lang="en-US" sz="3200" b="1" dirty="0" err="1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cs typeface="MS PGothic" charset="0"/>
              </a:rPr>
              <a:t>Sé</a:t>
            </a:r>
            <a:endParaRPr lang="en-US" sz="3200" b="1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MS PGothic" charset="0"/>
              <a:cs typeface="MS PGothic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82"/>
          <a:stretch>
            <a:fillRect/>
          </a:stretch>
        </p:blipFill>
        <p:spPr bwMode="auto">
          <a:xfrm>
            <a:off x="5068155" y="2286000"/>
            <a:ext cx="2606675" cy="3733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995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69322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1470025"/>
          </a:xfrm>
        </p:spPr>
        <p:txBody>
          <a:bodyPr>
            <a:normAutofit/>
          </a:bodyPr>
          <a:lstStyle/>
          <a:p>
            <a:r>
              <a:rPr lang="es-ES_tradnl" sz="7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Unidad 6</a:t>
            </a:r>
            <a:endParaRPr lang="es-ES_tradnl" sz="7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37380"/>
            <a:ext cx="9143999" cy="3559084"/>
          </a:xfrm>
        </p:spPr>
        <p:txBody>
          <a:bodyPr>
            <a:normAutofit/>
          </a:bodyPr>
          <a:lstStyle/>
          <a:p>
            <a:r>
              <a:rPr lang="es-ES_tradnl" sz="4800" i="1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Direct</a:t>
            </a:r>
            <a:r>
              <a:rPr lang="es-ES_tradnl" sz="4800" i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/</a:t>
            </a:r>
            <a:r>
              <a:rPr lang="es-ES_tradnl" sz="4800" i="1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Indirect</a:t>
            </a:r>
            <a:r>
              <a:rPr lang="es-ES_tradnl" sz="4800" i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800" i="1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Object</a:t>
            </a:r>
            <a:r>
              <a:rPr lang="es-ES_tradnl" sz="4800" i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800" i="1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Pronouns</a:t>
            </a:r>
            <a:r>
              <a:rPr lang="es-ES_tradnl" sz="4800" i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and </a:t>
            </a:r>
            <a:r>
              <a:rPr lang="es-ES_tradnl" sz="4800" i="1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Commands</a:t>
            </a:r>
            <a:endParaRPr lang="es-ES_tradnl" i="1" dirty="0" smtClean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69322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9023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Commands</a:t>
            </a:r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with</a:t>
            </a:r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DOPs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5715000"/>
          </a:xfrm>
        </p:spPr>
        <p:txBody>
          <a:bodyPr>
            <a:normAutofit/>
          </a:bodyPr>
          <a:lstStyle/>
          <a:p>
            <a:pPr marL="293688" indent="-293688" algn="l">
              <a:buFont typeface="Arial"/>
              <a:buChar char="•"/>
            </a:pPr>
            <a:r>
              <a:rPr lang="en-US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If you use an affirmative command with a DOP or IOP, </a:t>
            </a:r>
            <a:r>
              <a:rPr lang="en-US" sz="4000" dirty="0" smtClean="0">
                <a:ln>
                  <a:solidFill>
                    <a:schemeClr val="accent5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attach the pronoun </a:t>
            </a:r>
            <a:r>
              <a:rPr lang="en-US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 the end of the command. </a:t>
            </a:r>
          </a:p>
          <a:p>
            <a:pPr marL="293688" indent="-293688" algn="l">
              <a:buFont typeface="Arial"/>
              <a:buChar char="•"/>
            </a:pPr>
            <a:r>
              <a:rPr lang="en-US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If the command has 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two or more </a:t>
            </a:r>
            <a:r>
              <a:rPr lang="en-US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syllables, you must add an </a:t>
            </a:r>
            <a:r>
              <a:rPr lang="en-US" sz="40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accent</a:t>
            </a:r>
            <a:r>
              <a:rPr lang="en-US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 retain the original stress. </a:t>
            </a:r>
            <a:endParaRPr lang="en-US" sz="400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293688" indent="-293688" algn="l">
              <a:buFont typeface="Arial"/>
              <a:buChar char="•"/>
            </a:pPr>
            <a:r>
              <a:rPr lang="en-US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Add the accent on what was the </a:t>
            </a:r>
            <a:r>
              <a:rPr lang="en-US" sz="4000" dirty="0" smtClean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second to last</a:t>
            </a:r>
            <a:r>
              <a:rPr lang="en-US" sz="4000" dirty="0" smtClean="0">
                <a:ln>
                  <a:solidFill>
                    <a:srgbClr val="3DB4F7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syllable of the verb. </a:t>
            </a:r>
            <a:endParaRPr lang="en-US" sz="4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0142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Commands</a:t>
            </a:r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with</a:t>
            </a:r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DOP/</a:t>
            </a:r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IOPs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5715000"/>
          </a:xfrm>
        </p:spPr>
        <p:txBody>
          <a:bodyPr>
            <a:normAutofit/>
          </a:bodyPr>
          <a:lstStyle/>
          <a:p>
            <a:pPr marL="293688" indent="-293688" algn="l">
              <a:spcAft>
                <a:spcPts val="3000"/>
              </a:spcAft>
              <a:buFont typeface="Arial"/>
              <a:buChar char="•"/>
            </a:pPr>
            <a:r>
              <a:rPr lang="es-ES_tradnl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¡</a:t>
            </a:r>
            <a:r>
              <a:rPr lang="es-ES_tradnl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Cierra </a:t>
            </a:r>
            <a:r>
              <a:rPr lang="es-ES_tradnl" sz="4000" dirty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la ventana </a:t>
            </a:r>
            <a:r>
              <a:rPr lang="es-ES_tradnl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= ¡Ciérra</a:t>
            </a:r>
            <a:r>
              <a:rPr lang="es-ES_tradnl" sz="4000" b="1" dirty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la</a:t>
            </a:r>
            <a:r>
              <a:rPr lang="es-ES_tradnl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!</a:t>
            </a:r>
          </a:p>
          <a:p>
            <a:pPr marL="293688" indent="-293688" algn="l">
              <a:spcAft>
                <a:spcPts val="3000"/>
              </a:spcAft>
              <a:buFont typeface="Arial"/>
              <a:buChar char="•"/>
            </a:pPr>
            <a:r>
              <a:rPr lang="es-ES_tradnl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María, </a:t>
            </a:r>
            <a:r>
              <a:rPr lang="es-ES_tradnl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</a:t>
            </a:r>
            <a:r>
              <a:rPr lang="es-ES_tradnl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bre </a:t>
            </a:r>
            <a:r>
              <a:rPr lang="es-ES_tradnl" sz="40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la puerta</a:t>
            </a:r>
            <a:r>
              <a:rPr lang="es-ES_tradnl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= ábre</a:t>
            </a:r>
            <a:r>
              <a:rPr lang="es-ES_tradnl" sz="40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la</a:t>
            </a:r>
          </a:p>
          <a:p>
            <a:pPr marL="293688" indent="-293688" algn="l">
              <a:spcAft>
                <a:spcPts val="3000"/>
              </a:spcAft>
              <a:buFont typeface="Arial"/>
              <a:buChar char="•"/>
            </a:pPr>
            <a:r>
              <a:rPr lang="es-ES_tradnl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Prepara </a:t>
            </a:r>
            <a:r>
              <a:rPr lang="es-ES_tradnl" sz="40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la comida </a:t>
            </a:r>
            <a:r>
              <a:rPr lang="es-ES_tradnl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= prepára</a:t>
            </a:r>
            <a:r>
              <a:rPr lang="es-ES_tradnl" sz="40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la</a:t>
            </a:r>
            <a:endParaRPr lang="es-ES_tradnl" sz="4000" dirty="0">
              <a:ln>
                <a:solidFill>
                  <a:srgbClr val="FF0000"/>
                </a:solidFill>
              </a:ln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293688" indent="-293688" algn="l">
              <a:spcAft>
                <a:spcPts val="3000"/>
              </a:spcAft>
              <a:buFont typeface="Arial"/>
              <a:buChar char="•"/>
            </a:pPr>
            <a:r>
              <a:rPr lang="es-ES_tradnl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¡Pon </a:t>
            </a:r>
            <a:r>
              <a:rPr lang="es-ES_tradnl" sz="4000" dirty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la mesa </a:t>
            </a:r>
            <a:r>
              <a:rPr lang="es-ES_tradnl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= ¡Pon</a:t>
            </a:r>
            <a:r>
              <a:rPr lang="es-ES_tradnl" sz="4000" dirty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la</a:t>
            </a:r>
            <a:r>
              <a:rPr lang="es-ES_tradnl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!</a:t>
            </a:r>
          </a:p>
          <a:p>
            <a:pPr marL="293688" indent="-293688" algn="l">
              <a:spcAft>
                <a:spcPts val="3000"/>
              </a:spcAft>
              <a:buFont typeface="Arial"/>
              <a:buChar char="•"/>
            </a:pPr>
            <a:r>
              <a:rPr lang="es-ES_tradnl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Da</a:t>
            </a:r>
            <a:r>
              <a:rPr lang="es-ES_tradnl" sz="40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me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191846" y="1143000"/>
            <a:ext cx="0" cy="849923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153138" y="2133600"/>
            <a:ext cx="0" cy="849923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117606" y="3296138"/>
            <a:ext cx="0" cy="849923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6201" y="1676400"/>
            <a:ext cx="129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1</a:t>
            </a:r>
            <a:r>
              <a:rPr lang="en-US" sz="1600" baseline="30000" dirty="0" smtClean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st</a:t>
            </a:r>
            <a:r>
              <a:rPr lang="en-US" sz="1600" dirty="0" smtClean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Syllable</a:t>
            </a:r>
            <a:endParaRPr lang="en-US" sz="1600" dirty="0">
              <a:ln>
                <a:solidFill>
                  <a:srgbClr val="FFFF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19200" y="1676400"/>
            <a:ext cx="129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2</a:t>
            </a:r>
            <a:r>
              <a:rPr lang="en-US" sz="1600" baseline="30000" dirty="0" smtClean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nd</a:t>
            </a:r>
            <a:r>
              <a:rPr lang="en-US" sz="1600" dirty="0" smtClean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Syllable</a:t>
            </a:r>
            <a:endParaRPr lang="en-US" sz="1600" dirty="0">
              <a:ln>
                <a:solidFill>
                  <a:srgbClr val="FFFF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90601" y="2819400"/>
            <a:ext cx="129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1</a:t>
            </a:r>
            <a:r>
              <a:rPr lang="en-US" sz="1600" baseline="30000" dirty="0" smtClean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st</a:t>
            </a:r>
            <a:r>
              <a:rPr lang="en-US" sz="1600" dirty="0" smtClean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Syllable</a:t>
            </a:r>
            <a:endParaRPr lang="en-US" sz="1600" dirty="0">
              <a:ln>
                <a:solidFill>
                  <a:srgbClr val="FFFF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33600" y="2819400"/>
            <a:ext cx="129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2</a:t>
            </a:r>
            <a:r>
              <a:rPr lang="en-US" sz="1600" baseline="30000" dirty="0" smtClean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nd</a:t>
            </a:r>
            <a:r>
              <a:rPr lang="en-US" sz="1600" dirty="0" smtClean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Syllable</a:t>
            </a:r>
            <a:endParaRPr lang="en-US" sz="1600" dirty="0">
              <a:ln>
                <a:solidFill>
                  <a:srgbClr val="FFFF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200" y="3886200"/>
            <a:ext cx="129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1</a:t>
            </a:r>
            <a:r>
              <a:rPr lang="en-US" sz="1600" baseline="30000" dirty="0" smtClean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st</a:t>
            </a:r>
            <a:r>
              <a:rPr lang="en-US" sz="1600" dirty="0" smtClean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Syllable</a:t>
            </a:r>
            <a:endParaRPr lang="en-US" sz="1600" dirty="0">
              <a:ln>
                <a:solidFill>
                  <a:srgbClr val="FFFF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80124" y="3886200"/>
            <a:ext cx="129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2</a:t>
            </a:r>
            <a:r>
              <a:rPr lang="en-US" sz="1600" baseline="30000" dirty="0" smtClean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nd</a:t>
            </a:r>
            <a:r>
              <a:rPr lang="en-US" sz="1600" dirty="0" smtClean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endParaRPr lang="en-US" sz="1600" dirty="0">
              <a:ln>
                <a:solidFill>
                  <a:srgbClr val="FFFF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7200" y="4953000"/>
            <a:ext cx="129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1</a:t>
            </a:r>
            <a:r>
              <a:rPr lang="en-US" sz="1600" baseline="30000" dirty="0" smtClean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st</a:t>
            </a:r>
            <a:r>
              <a:rPr lang="en-US" sz="1600" dirty="0" smtClean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Syllable</a:t>
            </a:r>
            <a:endParaRPr lang="en-US" sz="1600" dirty="0">
              <a:ln>
                <a:solidFill>
                  <a:srgbClr val="FFFF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8600" y="6172200"/>
            <a:ext cx="129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1</a:t>
            </a:r>
            <a:r>
              <a:rPr lang="en-US" sz="1600" baseline="30000" dirty="0" smtClean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st</a:t>
            </a:r>
            <a:r>
              <a:rPr lang="en-US" sz="1600" dirty="0" smtClean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Syllable</a:t>
            </a:r>
            <a:endParaRPr lang="en-US" sz="1600" dirty="0">
              <a:ln>
                <a:solidFill>
                  <a:srgbClr val="FFFF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656862" y="3296138"/>
            <a:ext cx="0" cy="849923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676400" y="3886200"/>
            <a:ext cx="129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3</a:t>
            </a:r>
            <a:r>
              <a:rPr lang="en-US" sz="1600" baseline="30000" dirty="0" smtClean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rd</a:t>
            </a:r>
            <a:endParaRPr lang="en-US" sz="1600" dirty="0">
              <a:ln>
                <a:solidFill>
                  <a:srgbClr val="FFFF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63596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Commands</a:t>
            </a:r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with</a:t>
            </a:r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DOP/</a:t>
            </a:r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IOPs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5715000"/>
          </a:xfrm>
        </p:spPr>
        <p:txBody>
          <a:bodyPr>
            <a:normAutofit/>
          </a:bodyPr>
          <a:lstStyle/>
          <a:p>
            <a:pPr marL="293688" indent="-293688" algn="l">
              <a:spcAft>
                <a:spcPts val="3000"/>
              </a:spcAft>
              <a:buFont typeface="Arial"/>
              <a:buChar char="•"/>
            </a:pPr>
            <a:r>
              <a:rPr lang="es-ES_tradnl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¡Di</a:t>
            </a:r>
            <a:r>
              <a:rPr lang="es-ES_tradnl" sz="4000" dirty="0" smtClean="0">
                <a:ln>
                  <a:solidFill>
                    <a:srgbClr val="78CBF9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me</a:t>
            </a:r>
            <a:r>
              <a:rPr lang="es-ES_tradnl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dirty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la </a:t>
            </a:r>
            <a:r>
              <a:rPr lang="es-ES_tradnl" sz="40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verdad </a:t>
            </a:r>
            <a:r>
              <a:rPr lang="es-ES_tradnl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= </a:t>
            </a:r>
            <a:r>
              <a:rPr lang="es-ES_tradnl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¡Dí</a:t>
            </a:r>
            <a:r>
              <a:rPr lang="es-ES_tradnl" sz="4000" b="1" dirty="0" smtClean="0">
                <a:ln>
                  <a:solidFill>
                    <a:srgbClr val="78CBF9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me</a:t>
            </a:r>
            <a:r>
              <a:rPr lang="es-ES_tradnl" sz="4000" b="1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la</a:t>
            </a:r>
            <a:r>
              <a:rPr lang="es-ES_tradnl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!</a:t>
            </a:r>
          </a:p>
          <a:p>
            <a:pPr marL="293688" indent="-293688" algn="l">
              <a:spcAft>
                <a:spcPts val="3000"/>
              </a:spcAft>
              <a:buFont typeface="Arial"/>
              <a:buChar char="•"/>
            </a:pPr>
            <a:r>
              <a:rPr lang="es-ES_tradnl" sz="40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When</a:t>
            </a:r>
            <a:r>
              <a:rPr lang="es-ES_tradnl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</a:t>
            </a:r>
            <a:r>
              <a:rPr lang="es-ES_tradnl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command</a:t>
            </a:r>
            <a:r>
              <a:rPr lang="es-ES_tradnl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is</a:t>
            </a:r>
            <a:r>
              <a:rPr lang="es-ES_tradnl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only</a:t>
            </a:r>
            <a:r>
              <a:rPr lang="es-ES_tradnl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dirty="0" err="1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one</a:t>
            </a:r>
            <a:r>
              <a:rPr lang="es-ES_tradnl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dirty="0" err="1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syllable</a:t>
            </a:r>
            <a:r>
              <a:rPr lang="es-ES_tradnl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</a:t>
            </a:r>
            <a:r>
              <a:rPr lang="es-ES_tradnl" sz="40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you</a:t>
            </a:r>
            <a:r>
              <a:rPr lang="es-ES_tradnl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do </a:t>
            </a:r>
            <a:r>
              <a:rPr lang="es-ES_tradnl" sz="40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not</a:t>
            </a:r>
            <a:r>
              <a:rPr lang="es-ES_tradnl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need</a:t>
            </a:r>
            <a:r>
              <a:rPr lang="es-ES_tradnl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</a:t>
            </a:r>
            <a:r>
              <a:rPr lang="es-ES_tradnl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accent</a:t>
            </a:r>
            <a:r>
              <a:rPr lang="es-ES_tradnl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if</a:t>
            </a:r>
            <a:r>
              <a:rPr lang="es-ES_tradnl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you</a:t>
            </a:r>
            <a:r>
              <a:rPr lang="es-ES_tradnl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add</a:t>
            </a:r>
            <a:r>
              <a:rPr lang="es-ES_tradnl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dirty="0" err="1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one</a:t>
            </a:r>
            <a:r>
              <a:rPr lang="es-ES_tradnl" sz="400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dirty="0" err="1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pronoun</a:t>
            </a:r>
            <a:r>
              <a:rPr lang="es-ES_tradnl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 </a:t>
            </a:r>
          </a:p>
          <a:p>
            <a:pPr marL="293688" indent="-293688" algn="l">
              <a:spcAft>
                <a:spcPts val="3000"/>
              </a:spcAft>
              <a:buFont typeface="Arial"/>
              <a:buChar char="•"/>
            </a:pPr>
            <a:r>
              <a:rPr lang="es-ES_tradnl" sz="40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If</a:t>
            </a:r>
            <a:r>
              <a:rPr lang="es-ES_tradnl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you</a:t>
            </a:r>
            <a:r>
              <a:rPr lang="es-ES_tradnl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add</a:t>
            </a:r>
            <a:r>
              <a:rPr lang="es-ES_tradnl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dirty="0" smtClean="0">
                <a:ln>
                  <a:solidFill>
                    <a:srgbClr val="FF66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2 </a:t>
            </a:r>
            <a:r>
              <a:rPr lang="es-ES_tradnl" sz="4000" dirty="0" err="1" smtClean="0">
                <a:ln>
                  <a:solidFill>
                    <a:srgbClr val="FF66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pronouns</a:t>
            </a:r>
            <a:r>
              <a:rPr lang="es-ES_tradnl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</a:t>
            </a:r>
            <a:r>
              <a:rPr lang="es-ES_tradnl" sz="40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then</a:t>
            </a:r>
            <a:r>
              <a:rPr lang="es-ES_tradnl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you</a:t>
            </a:r>
            <a:r>
              <a:rPr lang="es-ES_tradnl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must</a:t>
            </a:r>
            <a:r>
              <a:rPr lang="es-ES_tradnl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add</a:t>
            </a:r>
            <a:r>
              <a:rPr lang="es-ES_tradnl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</a:t>
            </a:r>
            <a:r>
              <a:rPr lang="es-ES_tradnl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accent</a:t>
            </a:r>
            <a:r>
              <a:rPr lang="es-ES_tradnl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6201" y="1676400"/>
            <a:ext cx="164603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Only one syllable</a:t>
            </a:r>
          </a:p>
          <a:p>
            <a:r>
              <a:rPr lang="en-US" sz="1600" dirty="0" smtClean="0">
                <a:ln>
                  <a:solidFill>
                    <a:srgbClr val="FFFF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On the verb</a:t>
            </a:r>
            <a:endParaRPr lang="en-US" sz="1600" dirty="0">
              <a:ln>
                <a:solidFill>
                  <a:srgbClr val="FFFF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12352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Prueba de práctica</a:t>
            </a:r>
            <a:endParaRPr lang="es-ES_tradnl" sz="4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715001"/>
          </a:xfrm>
        </p:spPr>
        <p:txBody>
          <a:bodyPr>
            <a:normAutofit/>
          </a:bodyPr>
          <a:lstStyle/>
          <a:p>
            <a:pPr algn="l" defTabSz="914400">
              <a:lnSpc>
                <a:spcPct val="200000"/>
              </a:lnSpc>
              <a:spcBef>
                <a:spcPts val="0"/>
              </a:spcBef>
              <a:defRPr/>
            </a:pP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1. ¡ ________ (comprar) los vestidos elegantes!  </a:t>
            </a:r>
          </a:p>
          <a:p>
            <a:pPr marR="0" lvl="0" algn="l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2. __________ (ser) un buen actor.</a:t>
            </a:r>
          </a:p>
          <a:p>
            <a:pPr marL="457200" lvl="0" indent="-457200" algn="l" defTabSz="914400">
              <a:lnSpc>
                <a:spcPct val="200000"/>
              </a:lnSpc>
              <a:spcBef>
                <a:spcPts val="0"/>
              </a:spcBef>
              <a:defRPr/>
            </a:pP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3.  _________ (pedir) el almuerzo.</a:t>
            </a:r>
          </a:p>
          <a:p>
            <a:pPr marL="457200" indent="-457200" algn="l" defTabSz="914400">
              <a:lnSpc>
                <a:spcPct val="200000"/>
              </a:lnSpc>
              <a:spcBef>
                <a:spcPts val="0"/>
              </a:spcBef>
              <a:defRPr/>
            </a:pP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4. ¡ ___________ (venir) al estreno!</a:t>
            </a:r>
          </a:p>
          <a:p>
            <a:pPr marL="457200" lvl="0" indent="-457200" algn="l" defTabSz="914400">
              <a:lnSpc>
                <a:spcPct val="200000"/>
              </a:lnSpc>
              <a:spcBef>
                <a:spcPts val="0"/>
              </a:spcBef>
              <a:defRPr/>
            </a:pP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5. ____________ (comprarme) un boleto. 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04798" y="1612292"/>
            <a:ext cx="16145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n>
                  <a:solidFill>
                    <a:srgbClr val="6600CD"/>
                  </a:solidFill>
                </a:ln>
              </a:rPr>
              <a:t>Compra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17959" y="2589298"/>
            <a:ext cx="15938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n>
                  <a:solidFill>
                    <a:srgbClr val="6600CD"/>
                  </a:solidFill>
                </a:ln>
              </a:rPr>
              <a:t>Sé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17959" y="3690610"/>
            <a:ext cx="15013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n>
                  <a:solidFill>
                    <a:srgbClr val="6600CD"/>
                  </a:solidFill>
                </a:ln>
              </a:rPr>
              <a:t>Pide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12135" y="4662503"/>
            <a:ext cx="16596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n>
                  <a:solidFill>
                    <a:srgbClr val="6600CD"/>
                  </a:solidFill>
                </a:ln>
              </a:rPr>
              <a:t>Ven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04798" y="5686095"/>
            <a:ext cx="23432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n>
                  <a:solidFill>
                    <a:srgbClr val="6600CD"/>
                  </a:solidFill>
                </a:ln>
              </a:rPr>
              <a:t>Cómprame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451429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Prueba de práctica</a:t>
            </a:r>
            <a:endParaRPr lang="es-ES_tradnl" sz="4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715001"/>
          </a:xfrm>
        </p:spPr>
        <p:txBody>
          <a:bodyPr>
            <a:normAutofit/>
          </a:bodyPr>
          <a:lstStyle/>
          <a:p>
            <a:pPr algn="l" defTabSz="914400">
              <a:lnSpc>
                <a:spcPct val="200000"/>
              </a:lnSpc>
              <a:spcBef>
                <a:spcPts val="0"/>
              </a:spcBef>
              <a:defRPr/>
            </a:pP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6. ¿Pongo la mesa? ¡Sí, ________!</a:t>
            </a:r>
          </a:p>
          <a:p>
            <a:pPr marR="0" lvl="0" algn="l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7. ¡__________ (decirle) la verdad!</a:t>
            </a:r>
          </a:p>
          <a:p>
            <a:pPr marL="457200" lvl="0" indent="-457200" algn="l" defTabSz="914400">
              <a:lnSpc>
                <a:spcPct val="200000"/>
              </a:lnSpc>
              <a:spcBef>
                <a:spcPts val="0"/>
              </a:spcBef>
              <a:defRPr/>
            </a:pP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8. ¡ _________ (lavarse) las manos!</a:t>
            </a:r>
          </a:p>
          <a:p>
            <a:pPr marL="457200" indent="-457200" algn="l" defTabSz="914400">
              <a:lnSpc>
                <a:spcPct val="200000"/>
              </a:lnSpc>
              <a:spcBef>
                <a:spcPts val="0"/>
              </a:spcBef>
              <a:defRPr/>
            </a:pP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9. ___________ (servirle) la cena.</a:t>
            </a:r>
          </a:p>
          <a:p>
            <a:pPr marL="457200" lvl="0" indent="-457200" algn="l" defTabSz="914400">
              <a:lnSpc>
                <a:spcPct val="200000"/>
              </a:lnSpc>
              <a:spcBef>
                <a:spcPts val="0"/>
              </a:spcBef>
              <a:defRPr/>
            </a:pP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10. ¿Hago un clic en el enlace? ¡Sí, ________!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513950" y="1568275"/>
            <a:ext cx="1521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n>
                  <a:solidFill>
                    <a:srgbClr val="6600CD"/>
                  </a:solidFill>
                </a:ln>
              </a:rPr>
              <a:t>ponla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17959" y="2589298"/>
            <a:ext cx="15938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n>
                  <a:solidFill>
                    <a:srgbClr val="6600CD"/>
                  </a:solidFill>
                </a:ln>
              </a:rPr>
              <a:t>Dile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17959" y="3690610"/>
            <a:ext cx="15013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n>
                  <a:solidFill>
                    <a:srgbClr val="6600CD"/>
                  </a:solidFill>
                </a:ln>
              </a:rPr>
              <a:t>Lávate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90600" y="4724400"/>
            <a:ext cx="16596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n>
                  <a:solidFill>
                    <a:srgbClr val="6600CD"/>
                  </a:solidFill>
                </a:ln>
              </a:rPr>
              <a:t>Sírvele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637294" y="5715000"/>
            <a:ext cx="15716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ln>
                  <a:solidFill>
                    <a:srgbClr val="6600CD"/>
                  </a:solidFill>
                </a:ln>
              </a:rPr>
              <a:t>hazlo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451429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Let’s</a:t>
            </a:r>
            <a:r>
              <a:rPr lang="mr-IN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…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5715000"/>
          </a:xfrm>
        </p:spPr>
        <p:txBody>
          <a:bodyPr>
            <a:normAutofit/>
          </a:bodyPr>
          <a:lstStyle/>
          <a:p>
            <a:pPr marL="344488" indent="-344488" algn="l">
              <a:buFont typeface="Arial"/>
              <a:buChar char="•"/>
            </a:pPr>
            <a:r>
              <a:rPr lang="en-US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When you want to say Let’s . . . !, use </a:t>
            </a:r>
            <a:r>
              <a:rPr lang="en-US" sz="4000" dirty="0" err="1" smtClean="0">
                <a:ln>
                  <a:solidFill>
                    <a:schemeClr val="accent5">
                      <a:lumMod val="9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vamos</a:t>
            </a:r>
            <a:r>
              <a:rPr lang="en-US" sz="4000" dirty="0" smtClean="0">
                <a:ln>
                  <a:solidFill>
                    <a:schemeClr val="accent5">
                      <a:lumMod val="9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+ a + infinitive</a:t>
            </a:r>
            <a:r>
              <a:rPr lang="en-US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 marL="801688" lvl="1" indent="-344488" algn="l">
              <a:buFont typeface="Arial"/>
              <a:buChar char="•"/>
            </a:pPr>
            <a:r>
              <a:rPr lang="en-US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¡</a:t>
            </a:r>
            <a:r>
              <a:rPr lang="en-US" sz="4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Vamos</a:t>
            </a:r>
            <a:r>
              <a:rPr lang="en-US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a </a:t>
            </a:r>
            <a:r>
              <a:rPr lang="en-US" sz="4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</a:t>
            </a:r>
            <a:r>
              <a:rPr lang="en-US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una</a:t>
            </a:r>
            <a:r>
              <a:rPr lang="en-US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película</a:t>
            </a:r>
            <a:r>
              <a:rPr lang="en-US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! </a:t>
            </a:r>
          </a:p>
          <a:p>
            <a:pPr marL="1258888" lvl="2" indent="-344488" algn="l">
              <a:buFont typeface="Arial"/>
              <a:buChar char="•"/>
            </a:pPr>
            <a:r>
              <a:rPr lang="en-US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Let’s see a movie!</a:t>
            </a:r>
          </a:p>
          <a:p>
            <a:pPr marL="801688" lvl="1" indent="-344488" algn="l">
              <a:buFont typeface="Arial"/>
              <a:buChar char="•"/>
            </a:pPr>
            <a:r>
              <a:rPr lang="en-US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¡</a:t>
            </a:r>
            <a:r>
              <a:rPr lang="en-US" sz="40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Vamos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a </a:t>
            </a:r>
            <a:r>
              <a:rPr lang="en-US" sz="40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comprar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el </a:t>
            </a:r>
            <a:r>
              <a:rPr lang="en-US" sz="40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maquillaje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!</a:t>
            </a:r>
          </a:p>
          <a:p>
            <a:pPr marL="1258888" lvl="2" indent="-344488" algn="l">
              <a:buFont typeface="Arial"/>
              <a:buChar char="•"/>
            </a:pPr>
            <a:r>
              <a:rPr lang="en-US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Let’s buy makeup!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1432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69322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1470025"/>
          </a:xfrm>
        </p:spPr>
        <p:txBody>
          <a:bodyPr>
            <a:normAutofit/>
          </a:bodyPr>
          <a:lstStyle/>
          <a:p>
            <a:r>
              <a:rPr lang="es-ES_tradnl" sz="7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Unidad 6</a:t>
            </a:r>
            <a:endParaRPr lang="es-ES_tradnl" sz="7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37380"/>
            <a:ext cx="9143999" cy="3559084"/>
          </a:xfrm>
        </p:spPr>
        <p:txBody>
          <a:bodyPr>
            <a:normAutofit/>
          </a:bodyPr>
          <a:lstStyle/>
          <a:p>
            <a:r>
              <a:rPr lang="es-ES_tradnl" sz="4800" i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Mandatos afirmativos de “tú”</a:t>
            </a:r>
          </a:p>
          <a:p>
            <a:r>
              <a:rPr lang="es-ES_tradnl" i="1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Affirmative</a:t>
            </a:r>
            <a:r>
              <a:rPr lang="es-ES_tradnl" i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tú </a:t>
            </a:r>
            <a:r>
              <a:rPr lang="es-ES_tradnl" i="1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commands</a:t>
            </a:r>
            <a:r>
              <a:rPr lang="es-ES_tradnl" i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69322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8746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English </a:t>
            </a:r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Connection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5715000"/>
          </a:xfrm>
        </p:spPr>
        <p:txBody>
          <a:bodyPr>
            <a:normAutofit/>
          </a:bodyPr>
          <a:lstStyle/>
          <a:p>
            <a:pPr marL="571500" indent="-571500" algn="l">
              <a:lnSpc>
                <a:spcPct val="90000"/>
              </a:lnSpc>
              <a:spcAft>
                <a:spcPts val="3600"/>
              </a:spcAft>
              <a:buFont typeface="Wingdings" charset="2"/>
              <a:buChar char=""/>
            </a:pPr>
            <a:r>
              <a:rPr lang="en-US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In English and Spanish, affirmative commands or the </a:t>
            </a:r>
            <a:r>
              <a:rPr lang="en-US" sz="400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familiar imperative 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are used to tell someone to do something.</a:t>
            </a:r>
          </a:p>
          <a:p>
            <a:pPr marL="571500" indent="-571500" algn="l">
              <a:lnSpc>
                <a:spcPct val="90000"/>
              </a:lnSpc>
              <a:spcAft>
                <a:spcPts val="6000"/>
              </a:spcAft>
              <a:buFont typeface="Wingdings" charset="2"/>
              <a:buChar char=""/>
            </a:pPr>
            <a:r>
              <a:rPr lang="en-US" sz="4000" dirty="0" smtClean="0">
                <a:ln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Film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the movie!</a:t>
            </a:r>
          </a:p>
          <a:p>
            <a:pPr marL="571500" indent="-571500" algn="l">
              <a:lnSpc>
                <a:spcPct val="90000"/>
              </a:lnSpc>
              <a:spcAft>
                <a:spcPts val="6000"/>
              </a:spcAft>
              <a:buFont typeface="Wingdings" charset="2"/>
              <a:buChar char=""/>
            </a:pPr>
            <a:r>
              <a:rPr lang="en-US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¡</a:t>
            </a:r>
            <a:r>
              <a:rPr lang="en-US" sz="4000" dirty="0" err="1" smtClean="0">
                <a:ln>
                  <a:solidFill>
                    <a:srgbClr val="3DB4F7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Filma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la </a:t>
            </a:r>
            <a:r>
              <a:rPr lang="en-US" sz="40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película</a:t>
            </a: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!</a:t>
            </a:r>
            <a:endParaRPr lang="en-US" sz="4000" dirty="0" smtClean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Up Arrow 3"/>
          <p:cNvSpPr/>
          <p:nvPr/>
        </p:nvSpPr>
        <p:spPr>
          <a:xfrm>
            <a:off x="1282486" y="4494622"/>
            <a:ext cx="276615" cy="226347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5" name="TextBox 4"/>
          <p:cNvSpPr txBox="1"/>
          <p:nvPr/>
        </p:nvSpPr>
        <p:spPr>
          <a:xfrm>
            <a:off x="762000" y="4648200"/>
            <a:ext cx="15339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dirty="0" err="1" smtClean="0"/>
              <a:t>Command</a:t>
            </a:r>
            <a:endParaRPr lang="es-ES_tradnl" sz="2000" dirty="0"/>
          </a:p>
        </p:txBody>
      </p:sp>
      <p:sp>
        <p:nvSpPr>
          <p:cNvPr id="7" name="Up Arrow 6"/>
          <p:cNvSpPr/>
          <p:nvPr/>
        </p:nvSpPr>
        <p:spPr>
          <a:xfrm>
            <a:off x="1458514" y="6083105"/>
            <a:ext cx="264041" cy="226347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0" name="TextBox 9"/>
          <p:cNvSpPr txBox="1"/>
          <p:nvPr/>
        </p:nvSpPr>
        <p:spPr>
          <a:xfrm>
            <a:off x="955577" y="6309452"/>
            <a:ext cx="1307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err="1" smtClean="0"/>
              <a:t>Command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106737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/>
      <p:bldP spid="7" grpId="0" animBg="1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When</a:t>
            </a:r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</a:t>
            </a:r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use and </a:t>
            </a:r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how</a:t>
            </a:r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</a:t>
            </a:r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form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5715000"/>
          </a:xfrm>
        </p:spPr>
        <p:txBody>
          <a:bodyPr>
            <a:normAutofit/>
          </a:bodyPr>
          <a:lstStyle/>
          <a:p>
            <a:pPr marL="571500" indent="-571500" algn="l">
              <a:lnSpc>
                <a:spcPct val="90000"/>
              </a:lnSpc>
              <a:spcAft>
                <a:spcPts val="6000"/>
              </a:spcAft>
              <a:buFont typeface="Wingdings" charset="2"/>
              <a:buChar char=""/>
            </a:pPr>
            <a:r>
              <a:rPr lang="en-US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Use affirmative </a:t>
            </a:r>
            <a:r>
              <a:rPr lang="en-US" sz="4000" i="1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tú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commands with a friend or a family member.</a:t>
            </a:r>
          </a:p>
          <a:p>
            <a:pPr marL="571500" indent="-571500" algn="l">
              <a:lnSpc>
                <a:spcPct val="90000"/>
              </a:lnSpc>
              <a:spcAft>
                <a:spcPts val="6000"/>
              </a:spcAft>
              <a:buFont typeface="Wingdings" charset="2"/>
              <a:buChar char=""/>
            </a:pPr>
            <a:r>
              <a:rPr lang="en-US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Regular affirmative </a:t>
            </a:r>
            <a:r>
              <a:rPr lang="en-US" sz="4000" i="1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tú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commands are the same as </a:t>
            </a:r>
            <a:r>
              <a:rPr lang="en-US" sz="4000" i="1" dirty="0" err="1" smtClean="0">
                <a:ln>
                  <a:solidFill>
                    <a:srgbClr val="FFFF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él</a:t>
            </a:r>
            <a:r>
              <a:rPr lang="en-US" sz="4000" i="1" dirty="0" smtClean="0">
                <a:ln>
                  <a:solidFill>
                    <a:srgbClr val="FFFF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/</a:t>
            </a:r>
            <a:r>
              <a:rPr lang="en-US" sz="4000" i="1" dirty="0" err="1" smtClean="0">
                <a:ln>
                  <a:solidFill>
                    <a:srgbClr val="FFFF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ella</a:t>
            </a:r>
            <a:r>
              <a:rPr lang="en-US" sz="4000" i="1" dirty="0" smtClean="0">
                <a:ln>
                  <a:solidFill>
                    <a:srgbClr val="FFFF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forms of the present tense.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8492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n-US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Regular verbs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5715000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  <a:spcBef>
                <a:spcPts val="0"/>
              </a:spcBef>
            </a:pPr>
            <a:r>
              <a:rPr lang="en-US" sz="40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Por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Ejemplo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ＭＳ Ｐゴシック" charset="0"/>
                <a:cs typeface="Arial"/>
              </a:rPr>
              <a:t>:</a:t>
            </a:r>
          </a:p>
          <a:p>
            <a:pPr algn="l">
              <a:lnSpc>
                <a:spcPct val="90000"/>
              </a:lnSpc>
              <a:spcBef>
                <a:spcPts val="0"/>
              </a:spcBef>
            </a:pPr>
            <a:endParaRPr lang="en-US" sz="40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/>
              <a:ea typeface="ＭＳ Ｐゴシック" charset="0"/>
              <a:cs typeface="Arial"/>
            </a:endParaRPr>
          </a:p>
          <a:p>
            <a:pPr algn="l">
              <a:lnSpc>
                <a:spcPct val="90000"/>
              </a:lnSpc>
              <a:spcBef>
                <a:spcPts val="0"/>
              </a:spcBef>
            </a:pPr>
            <a:endParaRPr lang="en-US" sz="4000" dirty="0" smtClean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/>
              <a:ea typeface="ＭＳ Ｐゴシック" charset="0"/>
              <a:cs typeface="Arial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4993867"/>
              </p:ext>
            </p:extLst>
          </p:nvPr>
        </p:nvGraphicFramePr>
        <p:xfrm>
          <a:off x="188600" y="1949100"/>
          <a:ext cx="8801376" cy="4212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2556"/>
                <a:gridCol w="2715853"/>
                <a:gridCol w="4362967"/>
              </a:tblGrid>
              <a:tr h="842514">
                <a:tc>
                  <a:txBody>
                    <a:bodyPr/>
                    <a:lstStyle/>
                    <a:p>
                      <a:pPr algn="l"/>
                      <a:r>
                        <a:rPr lang="es-ES_tradnl" sz="3200" smtClean="0">
                          <a:solidFill>
                            <a:schemeClr val="bg1"/>
                          </a:solidFill>
                        </a:rPr>
                        <a:t>Infinitive </a:t>
                      </a:r>
                      <a:endParaRPr lang="es-ES_tradnl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3200" smtClean="0">
                          <a:solidFill>
                            <a:srgbClr val="000000"/>
                          </a:solidFill>
                        </a:rPr>
                        <a:t>Present</a:t>
                      </a:r>
                      <a:r>
                        <a:rPr lang="es-ES_tradnl" sz="3200" baseline="0" smtClean="0">
                          <a:solidFill>
                            <a:srgbClr val="000000"/>
                          </a:solidFill>
                        </a:rPr>
                        <a:t> Tense</a:t>
                      </a:r>
                      <a:endParaRPr lang="es-ES_tradnl" sz="32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3200" smtClean="0">
                          <a:solidFill>
                            <a:srgbClr val="FF0000"/>
                          </a:solidFill>
                        </a:rPr>
                        <a:t>Affimative</a:t>
                      </a:r>
                      <a:r>
                        <a:rPr lang="es-ES_tradnl" sz="3200" baseline="0" smtClean="0">
                          <a:solidFill>
                            <a:srgbClr val="FF0000"/>
                          </a:solidFill>
                        </a:rPr>
                        <a:t> tú command</a:t>
                      </a:r>
                      <a:endParaRPr lang="es-ES_tradnl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842514">
                <a:tc>
                  <a:txBody>
                    <a:bodyPr/>
                    <a:lstStyle/>
                    <a:p>
                      <a:r>
                        <a:rPr lang="es-ES_tradnl" sz="3200" baseline="0" dirty="0" smtClean="0"/>
                        <a:t> </a:t>
                      </a:r>
                      <a:endParaRPr lang="es-ES_trad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sz="3200" dirty="0"/>
                    </a:p>
                  </a:txBody>
                  <a:tcPr/>
                </a:tc>
              </a:tr>
              <a:tr h="842514">
                <a:tc>
                  <a:txBody>
                    <a:bodyPr/>
                    <a:lstStyle/>
                    <a:p>
                      <a:endParaRPr lang="es-ES_trad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sz="3200" dirty="0"/>
                    </a:p>
                  </a:txBody>
                  <a:tcPr/>
                </a:tc>
              </a:tr>
              <a:tr h="842514">
                <a:tc>
                  <a:txBody>
                    <a:bodyPr/>
                    <a:lstStyle/>
                    <a:p>
                      <a:endParaRPr lang="es-ES_trad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sz="32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sz="3200" dirty="0"/>
                    </a:p>
                  </a:txBody>
                  <a:tcPr/>
                </a:tc>
              </a:tr>
              <a:tr h="842514">
                <a:tc>
                  <a:txBody>
                    <a:bodyPr/>
                    <a:lstStyle/>
                    <a:p>
                      <a:endParaRPr lang="es-ES_tradnl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8600" y="2819400"/>
            <a:ext cx="163537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dirty="0" smtClean="0">
                <a:solidFill>
                  <a:schemeClr val="bg1"/>
                </a:solidFill>
              </a:rPr>
              <a:t>escribir </a:t>
            </a:r>
            <a:endParaRPr lang="es-ES_tradnl" sz="32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40416" y="2895600"/>
            <a:ext cx="293076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dirty="0" smtClean="0">
                <a:solidFill>
                  <a:schemeClr val="bg1"/>
                </a:solidFill>
              </a:rPr>
              <a:t>(él/ella) escribe</a:t>
            </a:r>
            <a:endParaRPr lang="es-ES_tradnl" sz="32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24400" y="2895600"/>
            <a:ext cx="396044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dirty="0" smtClean="0">
                <a:solidFill>
                  <a:schemeClr val="bg1"/>
                </a:solidFill>
              </a:rPr>
              <a:t>¡</a:t>
            </a:r>
            <a:r>
              <a:rPr lang="es-ES_tradnl" sz="3200" dirty="0" smtClean="0">
                <a:solidFill>
                  <a:srgbClr val="FF0000"/>
                </a:solidFill>
              </a:rPr>
              <a:t>Escribe</a:t>
            </a:r>
            <a:r>
              <a:rPr lang="es-ES_tradnl" sz="3200" dirty="0" smtClean="0">
                <a:solidFill>
                  <a:schemeClr val="bg1"/>
                </a:solidFill>
              </a:rPr>
              <a:t> el guión!</a:t>
            </a:r>
            <a:endParaRPr lang="es-ES_tradnl" sz="32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" y="3733800"/>
            <a:ext cx="163537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dirty="0" smtClean="0">
                <a:solidFill>
                  <a:schemeClr val="bg1"/>
                </a:solidFill>
              </a:rPr>
              <a:t>editar</a:t>
            </a:r>
            <a:endParaRPr lang="es-ES_tradnl" sz="32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05001" y="3733800"/>
            <a:ext cx="26474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dirty="0" smtClean="0">
                <a:solidFill>
                  <a:schemeClr val="bg1"/>
                </a:solidFill>
              </a:rPr>
              <a:t>(él/ella) edita</a:t>
            </a:r>
            <a:endParaRPr lang="es-ES_tradnl" sz="32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04862" y="3751386"/>
            <a:ext cx="374552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dirty="0" smtClean="0">
                <a:solidFill>
                  <a:schemeClr val="bg1"/>
                </a:solidFill>
              </a:rPr>
              <a:t>¡</a:t>
            </a:r>
            <a:r>
              <a:rPr lang="es-ES_tradnl" sz="3200" dirty="0" smtClean="0">
                <a:solidFill>
                  <a:srgbClr val="FF0000"/>
                </a:solidFill>
              </a:rPr>
              <a:t>Edita</a:t>
            </a:r>
            <a:r>
              <a:rPr lang="es-ES_tradnl" sz="3200" dirty="0" smtClean="0">
                <a:solidFill>
                  <a:schemeClr val="bg1"/>
                </a:solidFill>
              </a:rPr>
              <a:t> el guión!</a:t>
            </a:r>
            <a:endParaRPr lang="es-ES_tradnl" sz="32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600" y="4572000"/>
            <a:ext cx="146147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dirty="0" smtClean="0">
                <a:solidFill>
                  <a:schemeClr val="bg1"/>
                </a:solidFill>
              </a:rPr>
              <a:t>comer</a:t>
            </a:r>
            <a:endParaRPr lang="es-ES_tradnl" sz="32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05000" y="4572000"/>
            <a:ext cx="2743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dirty="0" smtClean="0">
                <a:solidFill>
                  <a:schemeClr val="bg1"/>
                </a:solidFill>
              </a:rPr>
              <a:t>(él/ella) come</a:t>
            </a:r>
            <a:endParaRPr lang="es-ES_tradnl" sz="32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87276" y="4572000"/>
            <a:ext cx="43027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dirty="0" smtClean="0">
                <a:solidFill>
                  <a:schemeClr val="bg1"/>
                </a:solidFill>
              </a:rPr>
              <a:t>¡</a:t>
            </a:r>
            <a:r>
              <a:rPr lang="es-ES_tradnl" sz="3200" dirty="0" smtClean="0">
                <a:solidFill>
                  <a:srgbClr val="FF0000"/>
                </a:solidFill>
              </a:rPr>
              <a:t>Come</a:t>
            </a:r>
            <a:r>
              <a:rPr lang="es-ES_tradnl" sz="3200" dirty="0" smtClean="0">
                <a:solidFill>
                  <a:schemeClr val="bg1"/>
                </a:solidFill>
              </a:rPr>
              <a:t> las palomitas!</a:t>
            </a:r>
            <a:endParaRPr lang="es-ES_tradnl" sz="32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8600" y="5410200"/>
            <a:ext cx="134424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dirty="0" smtClean="0">
                <a:solidFill>
                  <a:schemeClr val="bg1"/>
                </a:solidFill>
              </a:rPr>
              <a:t>dejar</a:t>
            </a:r>
            <a:endParaRPr lang="es-ES_tradnl" sz="32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05000" y="5410200"/>
            <a:ext cx="293076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dirty="0" smtClean="0">
                <a:solidFill>
                  <a:schemeClr val="bg1"/>
                </a:solidFill>
              </a:rPr>
              <a:t>(él/ella) deja</a:t>
            </a:r>
            <a:endParaRPr lang="es-ES_tradnl" sz="32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48200" y="5410200"/>
            <a:ext cx="390769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dirty="0" smtClean="0">
                <a:solidFill>
                  <a:schemeClr val="bg1"/>
                </a:solidFill>
              </a:rPr>
              <a:t>¡</a:t>
            </a:r>
            <a:r>
              <a:rPr lang="es-ES_tradnl" sz="3200" dirty="0" smtClean="0">
                <a:solidFill>
                  <a:srgbClr val="FF0000"/>
                </a:solidFill>
              </a:rPr>
              <a:t>Deja</a:t>
            </a:r>
            <a:r>
              <a:rPr lang="es-ES_tradnl" sz="3200" dirty="0" smtClean="0">
                <a:solidFill>
                  <a:schemeClr val="bg1"/>
                </a:solidFill>
              </a:rPr>
              <a:t> un mensaje!</a:t>
            </a:r>
            <a:endParaRPr lang="es-ES_tradnl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7756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  <p:bldP spid="4" grpId="0"/>
      <p:bldP spid="8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Prueba de práctica</a:t>
            </a:r>
            <a:endParaRPr lang="es-ES_tradnl" sz="4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715001"/>
          </a:xfrm>
        </p:spPr>
        <p:txBody>
          <a:bodyPr>
            <a:normAutofit/>
          </a:bodyPr>
          <a:lstStyle/>
          <a:p>
            <a:pPr marL="514350" indent="-514350" algn="l" defTabSz="914400">
              <a:lnSpc>
                <a:spcPct val="200000"/>
              </a:lnSpc>
              <a:spcBef>
                <a:spcPts val="0"/>
              </a:spcBef>
              <a:buAutoNum type="arabicPeriod"/>
              <a:defRPr/>
            </a:pP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¡</a:t>
            </a: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________ (comer) la comida!  </a:t>
            </a:r>
          </a:p>
          <a:p>
            <a:pPr marL="514350" marR="0" lvl="0" indent="-514350" algn="l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AutoNum type="arabicPeriod"/>
              <a:tabLst/>
              <a:defRPr/>
            </a:pP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¡__________ (cocinar) la cena!</a:t>
            </a:r>
          </a:p>
          <a:p>
            <a:pPr marL="457200" lvl="0" indent="-457200" algn="l" defTabSz="914400">
              <a:lnSpc>
                <a:spcPct val="200000"/>
              </a:lnSpc>
              <a:spcBef>
                <a:spcPts val="0"/>
              </a:spcBef>
              <a:defRPr/>
            </a:pP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3. ¡ _________ (leer) el libro!</a:t>
            </a:r>
          </a:p>
          <a:p>
            <a:pPr marL="457200" indent="-457200" algn="l" defTabSz="914400">
              <a:lnSpc>
                <a:spcPct val="200000"/>
              </a:lnSpc>
              <a:spcBef>
                <a:spcPts val="0"/>
              </a:spcBef>
              <a:defRPr/>
            </a:pP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4. ¡ ___________ (bailar) durante la fiesta!</a:t>
            </a:r>
          </a:p>
          <a:p>
            <a:pPr marL="457200" lvl="0" indent="-457200" algn="l" defTabSz="914400">
              <a:lnSpc>
                <a:spcPct val="200000"/>
              </a:lnSpc>
              <a:spcBef>
                <a:spcPts val="0"/>
              </a:spcBef>
              <a:defRPr/>
            </a:pPr>
            <a:r>
              <a:rPr lang="es-ES_tradnl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5. ¡ ____________ (beber) la limonada! 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04798" y="1612292"/>
            <a:ext cx="16145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n>
                  <a:solidFill>
                    <a:srgbClr val="6600CD"/>
                  </a:solidFill>
                </a:ln>
              </a:rPr>
              <a:t>Come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17959" y="2589298"/>
            <a:ext cx="15938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n>
                  <a:solidFill>
                    <a:srgbClr val="6600CD"/>
                  </a:solidFill>
                </a:ln>
              </a:rPr>
              <a:t>Cocina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17959" y="3690610"/>
            <a:ext cx="15013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n>
                  <a:solidFill>
                    <a:srgbClr val="6600CD"/>
                  </a:solidFill>
                </a:ln>
              </a:rPr>
              <a:t>Lee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12135" y="4662503"/>
            <a:ext cx="16596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n>
                  <a:solidFill>
                    <a:srgbClr val="6600CD"/>
                  </a:solidFill>
                </a:ln>
              </a:rPr>
              <a:t>Baila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04798" y="5686095"/>
            <a:ext cx="23432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n>
                  <a:solidFill>
                    <a:srgbClr val="6600CD"/>
                  </a:solidFill>
                </a:ln>
              </a:rPr>
              <a:t>Bebe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954736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69322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1470025"/>
          </a:xfrm>
        </p:spPr>
        <p:txBody>
          <a:bodyPr>
            <a:normAutofit/>
          </a:bodyPr>
          <a:lstStyle/>
          <a:p>
            <a:r>
              <a:rPr lang="es-ES_tradnl" sz="7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Unidad 6</a:t>
            </a:r>
            <a:endParaRPr lang="es-ES_tradnl" sz="7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37380"/>
            <a:ext cx="9143999" cy="3559084"/>
          </a:xfrm>
        </p:spPr>
        <p:txBody>
          <a:bodyPr>
            <a:normAutofit/>
          </a:bodyPr>
          <a:lstStyle/>
          <a:p>
            <a:r>
              <a:rPr lang="es-ES_tradnl" sz="4800" i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mandatos irregulares</a:t>
            </a:r>
            <a:endParaRPr lang="es-ES_tradnl" i="1" dirty="0" smtClean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69322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8965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verbos irregulares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5715000"/>
          </a:xfrm>
        </p:spPr>
        <p:txBody>
          <a:bodyPr>
            <a:normAutofit/>
          </a:bodyPr>
          <a:lstStyle/>
          <a:p>
            <a:pPr algn="l"/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</a:rPr>
              <a:t>¡Los </a:t>
            </a:r>
            <a:r>
              <a:rPr lang="en-US" sz="2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</a:rPr>
              <a:t>irregulares</a:t>
            </a: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</a:rPr>
              <a:t> del </a:t>
            </a:r>
            <a:r>
              <a:rPr lang="en-US" sz="2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</a:rPr>
              <a:t>presente</a:t>
            </a: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</a:rPr>
              <a:t> son los </a:t>
            </a:r>
            <a:r>
              <a:rPr lang="en-US" sz="2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</a:rPr>
              <a:t>mismos</a:t>
            </a:r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</a:rPr>
              <a:t>!</a:t>
            </a:r>
          </a:p>
          <a:p>
            <a:pPr algn="l"/>
            <a:r>
              <a:rPr lang="en-US" sz="2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</a:rPr>
              <a:t>(</a:t>
            </a:r>
            <a:r>
              <a:rPr lang="en-US" sz="28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</a:rPr>
              <a:t>The present tense irregulars are the same!)</a:t>
            </a:r>
            <a:endParaRPr lang="en-US" sz="28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MS PGothic" charset="0"/>
            </a:endParaRPr>
          </a:p>
          <a:p>
            <a:pPr lvl="1" algn="l"/>
            <a:r>
              <a:rPr lang="en-US" sz="32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</a:rPr>
              <a:t>Pensar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</a:rPr>
              <a:t> </a:t>
            </a:r>
            <a:r>
              <a:rPr lang="en-US" sz="32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 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¡</a:t>
            </a:r>
            <a:r>
              <a:rPr lang="en-US" sz="32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P</a:t>
            </a:r>
            <a:r>
              <a:rPr lang="en-US" sz="3200" dirty="0" err="1" smtClean="0">
                <a:ln>
                  <a:solidFill>
                    <a:srgbClr val="FFFF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ie</a:t>
            </a:r>
            <a:r>
              <a:rPr lang="en-US" sz="32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nsa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 antes de </a:t>
            </a:r>
            <a:r>
              <a:rPr lang="en-US" sz="32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hablar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! </a:t>
            </a:r>
            <a:endParaRPr lang="en-US" sz="32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MS PGothic" charset="0"/>
              <a:sym typeface="Wingdings" charset="0"/>
            </a:endParaRPr>
          </a:p>
          <a:p>
            <a:pPr lvl="1" algn="l"/>
            <a:r>
              <a:rPr lang="en-US" sz="32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Volver</a:t>
            </a:r>
            <a:r>
              <a:rPr lang="en-US" sz="32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  ¡</a:t>
            </a:r>
            <a:r>
              <a:rPr lang="en-US" sz="32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V</a:t>
            </a:r>
            <a:r>
              <a:rPr lang="en-US" sz="3200" dirty="0" err="1" smtClean="0">
                <a:ln>
                  <a:solidFill>
                    <a:srgbClr val="FFFF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ue</a:t>
            </a:r>
            <a:r>
              <a:rPr lang="en-US" sz="32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lve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! </a:t>
            </a:r>
            <a:endParaRPr lang="en-US" sz="32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MS PGothic" charset="0"/>
              <a:sym typeface="Wingdings" charset="0"/>
            </a:endParaRPr>
          </a:p>
          <a:p>
            <a:pPr lvl="1" algn="l"/>
            <a:r>
              <a:rPr lang="en-US" sz="32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Jugar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 </a:t>
            </a:r>
            <a:r>
              <a:rPr lang="en-US" sz="32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 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¡</a:t>
            </a:r>
            <a:r>
              <a:rPr lang="en-US" sz="32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J</a:t>
            </a:r>
            <a:r>
              <a:rPr lang="en-US" sz="3200" dirty="0" err="1" smtClean="0">
                <a:ln>
                  <a:solidFill>
                    <a:srgbClr val="FFFF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ue</a:t>
            </a:r>
            <a:r>
              <a:rPr lang="en-US" sz="32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ga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! </a:t>
            </a:r>
            <a:endParaRPr lang="en-US" sz="32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MS PGothic" charset="0"/>
              <a:sym typeface="Wingdings" charset="0"/>
            </a:endParaRPr>
          </a:p>
          <a:p>
            <a:pPr lvl="1" algn="l"/>
            <a:r>
              <a:rPr lang="en-US" sz="32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Pedir</a:t>
            </a:r>
            <a:r>
              <a:rPr lang="en-US" sz="32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  ¡</a:t>
            </a:r>
            <a:r>
              <a:rPr lang="en-US" sz="32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P</a:t>
            </a:r>
            <a:r>
              <a:rPr lang="en-US" sz="3200" dirty="0" err="1" smtClean="0">
                <a:ln>
                  <a:solidFill>
                    <a:srgbClr val="FFFF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i</a:t>
            </a:r>
            <a:r>
              <a:rPr lang="en-US" sz="32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de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 la </a:t>
            </a:r>
            <a:r>
              <a:rPr lang="en-US" sz="32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cena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! </a:t>
            </a:r>
            <a:endParaRPr lang="en-US" sz="32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MS PGothic" charset="0"/>
              <a:sym typeface="Wingdings" charset="0"/>
            </a:endParaRPr>
          </a:p>
          <a:p>
            <a:pPr lvl="1" algn="l"/>
            <a:r>
              <a:rPr lang="en-US" sz="32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Dormir</a:t>
            </a:r>
            <a:r>
              <a:rPr lang="en-US" altLang="ja-JP" sz="3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 </a:t>
            </a:r>
            <a:r>
              <a:rPr lang="en-US" sz="32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 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¡</a:t>
            </a:r>
            <a:r>
              <a:rPr lang="en-US" sz="32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D</a:t>
            </a:r>
            <a:r>
              <a:rPr lang="en-US" sz="3200" dirty="0" err="1" smtClean="0">
                <a:ln>
                  <a:solidFill>
                    <a:srgbClr val="FFFF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ue</a:t>
            </a:r>
            <a:r>
              <a:rPr lang="en-US" sz="32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rme</a:t>
            </a:r>
            <a:r>
              <a:rPr lang="en-US" altLang="ja-JP" sz="3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! </a:t>
            </a:r>
            <a:endParaRPr lang="en-US" altLang="ja-JP" sz="32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MS PGothic" charset="0"/>
              <a:sym typeface="Wingdings" charset="0"/>
            </a:endParaRPr>
          </a:p>
          <a:p>
            <a:pPr lvl="1" algn="l"/>
            <a:r>
              <a:rPr lang="en-US" sz="32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Almorzar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 </a:t>
            </a:r>
            <a:r>
              <a:rPr lang="en-US" sz="32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 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¡</a:t>
            </a:r>
            <a:r>
              <a:rPr lang="en-US" sz="32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Alm</a:t>
            </a:r>
            <a:r>
              <a:rPr lang="en-US" sz="3200" dirty="0" err="1" smtClean="0">
                <a:ln>
                  <a:solidFill>
                    <a:srgbClr val="FFFF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ue</a:t>
            </a:r>
            <a:r>
              <a:rPr lang="en-US" sz="32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rza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!</a:t>
            </a:r>
            <a:endParaRPr lang="en-US" sz="32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MS PGothic" charset="0"/>
              <a:sym typeface="Wingdings" charset="0"/>
            </a:endParaRPr>
          </a:p>
          <a:p>
            <a:pPr lvl="1" algn="l"/>
            <a:r>
              <a:rPr lang="en-US" sz="32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Cerrar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 ¡</a:t>
            </a:r>
            <a:r>
              <a:rPr lang="en-US" sz="32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C</a:t>
            </a:r>
            <a:r>
              <a:rPr lang="en-US" sz="3200" dirty="0" err="1" smtClean="0">
                <a:ln>
                  <a:solidFill>
                    <a:srgbClr val="FFFF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ie</a:t>
            </a:r>
            <a:r>
              <a:rPr lang="en-US" sz="32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rra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 la </a:t>
            </a:r>
            <a:r>
              <a:rPr lang="en-US" sz="32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puerta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!</a:t>
            </a:r>
          </a:p>
          <a:p>
            <a:pPr lvl="1" algn="l"/>
            <a:r>
              <a:rPr lang="en-US" sz="32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Perder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 </a:t>
            </a:r>
            <a:r>
              <a:rPr lang="en-US" sz="32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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¡</a:t>
            </a:r>
            <a:r>
              <a:rPr lang="en-US" sz="32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P</a:t>
            </a:r>
            <a:r>
              <a:rPr lang="en-US" sz="3200" dirty="0" err="1" smtClean="0">
                <a:ln>
                  <a:solidFill>
                    <a:srgbClr val="FFFF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ie</a:t>
            </a:r>
            <a:r>
              <a:rPr lang="en-US" sz="32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rde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 el </a:t>
            </a:r>
            <a:r>
              <a:rPr lang="en-US" sz="32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partido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quiero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ganar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S PGothic" charset="0"/>
                <a:sym typeface="Wingdings" charset="0"/>
              </a:rPr>
              <a:t>!</a:t>
            </a:r>
            <a:endParaRPr lang="en-US" sz="32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MS PGothic" charset="0"/>
              <a:sym typeface="Wingdings" charset="0"/>
            </a:endParaRPr>
          </a:p>
          <a:p>
            <a:pPr lvl="1" algn="l"/>
            <a:endParaRPr lang="en-US" sz="32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MS PGothic" charset="0"/>
              <a:sym typeface="Wingdings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23239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theme/theme1.xml><?xml version="1.0" encoding="utf-8"?>
<a:theme xmlns:a="http://schemas.openxmlformats.org/drawingml/2006/main" name="Office Theme">
  <a:themeElements>
    <a:clrScheme name="Infusion">
      <a:dk1>
        <a:sysClr val="windowText" lastClr="000000"/>
      </a:dk1>
      <a:lt1>
        <a:sysClr val="window" lastClr="FFFFFF"/>
      </a:lt1>
      <a:dk2>
        <a:srgbClr val="2F1F58"/>
      </a:dk2>
      <a:lt2>
        <a:srgbClr val="B7A9E0"/>
      </a:lt2>
      <a:accent1>
        <a:srgbClr val="8C73D0"/>
      </a:accent1>
      <a:accent2>
        <a:srgbClr val="C2E8C4"/>
      </a:accent2>
      <a:accent3>
        <a:srgbClr val="C5A6E8"/>
      </a:accent3>
      <a:accent4>
        <a:srgbClr val="B45EC7"/>
      </a:accent4>
      <a:accent5>
        <a:srgbClr val="9FDAFB"/>
      </a:accent5>
      <a:accent6>
        <a:srgbClr val="95C5B0"/>
      </a:accent6>
      <a:hlink>
        <a:srgbClr val="744AE0"/>
      </a:hlink>
      <a:folHlink>
        <a:srgbClr val="8D8AD1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7735</TotalTime>
  <Words>833</Words>
  <Application>Microsoft Macintosh PowerPoint</Application>
  <PresentationFormat>On-screen Show (4:3)</PresentationFormat>
  <Paragraphs>157</Paragraphs>
  <Slides>17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Unidad 6</vt:lpstr>
      <vt:lpstr>Let’s…</vt:lpstr>
      <vt:lpstr>Unidad 6</vt:lpstr>
      <vt:lpstr>English Connection</vt:lpstr>
      <vt:lpstr>When to use and how to form</vt:lpstr>
      <vt:lpstr>Regular verbs</vt:lpstr>
      <vt:lpstr>Prueba de práctica</vt:lpstr>
      <vt:lpstr>Unidad 6</vt:lpstr>
      <vt:lpstr>Los verbos irregulares</vt:lpstr>
      <vt:lpstr>Irregular Verbs</vt:lpstr>
      <vt:lpstr>Irregular Verbs</vt:lpstr>
      <vt:lpstr>Unidad 6</vt:lpstr>
      <vt:lpstr>Commands with DOPs</vt:lpstr>
      <vt:lpstr>Commands with DOP/IOPs</vt:lpstr>
      <vt:lpstr>Commands with DOP/IOPs</vt:lpstr>
      <vt:lpstr>Prueba de práctica</vt:lpstr>
      <vt:lpstr>Prueba de práctica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Preliminar</dc:title>
  <dc:creator>Kristen Cross</dc:creator>
  <cp:lastModifiedBy>Kristen Cross</cp:lastModifiedBy>
  <cp:revision>185</cp:revision>
  <cp:lastPrinted>2019-04-28T14:18:24Z</cp:lastPrinted>
  <dcterms:created xsi:type="dcterms:W3CDTF">2018-07-09T18:49:29Z</dcterms:created>
  <dcterms:modified xsi:type="dcterms:W3CDTF">2019-04-30T18:09:07Z</dcterms:modified>
</cp:coreProperties>
</file>