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2" r:id="rId2"/>
    <p:sldId id="298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9" r:id="rId11"/>
    <p:sldId id="330" r:id="rId12"/>
    <p:sldId id="331" r:id="rId13"/>
    <p:sldId id="328" r:id="rId14"/>
    <p:sldId id="287" r:id="rId15"/>
    <p:sldId id="33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C07AE-03BD-DA4A-9B3C-0B49F8F00471}" type="datetime1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06AAD-003A-5B42-8F3E-74F5EE4F85EB}" type="datetime1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5 - Formal Commands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5 - Formal Commands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FB72-6932-9041-931A-2E49C1E89033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6668-FD09-E441-A34A-ACCC1402AC95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90BF-9BAD-0D4C-AE5E-52D1CDABE071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7E26-8731-9043-BA6D-CD155F71363E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C9CE-9DA0-364F-AC1B-725B4366B3BB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69DA-C1AB-3244-A506-C0DFA7C119AF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0AE8-E8A9-C04C-BA19-0202D2895118}" type="datetime1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118D-397A-0C48-8474-916DC52C718C}" type="datetime1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B012-00B0-AB40-957C-A3950F644AF6}" type="datetime1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09C8-46D7-F246-B1B4-AE24BF0317A9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FF79-A2C1-5C42-B95F-BC1590A4BF13}" type="datetime1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0F62-9B23-2F40-B747-8CFCE5382A3D}" type="datetime1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</a:p>
          <a:p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Formal (Ud./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Uds</a:t>
            </a:r>
            <a:r>
              <a:rPr lang="es-ES_tradnl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 </a:t>
            </a:r>
            <a:r>
              <a:rPr lang="es-ES_tradnl" sz="36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Group: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Take the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form, drop the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&amp; add the ending.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 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pongo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209800"/>
            <a:ext cx="372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Ponga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2133600"/>
            <a:ext cx="794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743200"/>
            <a:ext cx="8486358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¡Hagan!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Traer: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Traiga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Traigan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999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Z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Group: (Verbs that end </a:t>
            </a:r>
            <a:r>
              <a:rPr lang="mr-IN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CIR/-CER)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Take the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form, drop the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and add the ending.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 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introduzco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37291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Intruduzca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Ud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0422" y="2140334"/>
            <a:ext cx="794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505200"/>
            <a:ext cx="8486358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Introducir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Introduzca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Introduzcan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22250" indent="-222250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Producir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Produzca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Produzcan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32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following verbs are irregular and don’t follow a pattern: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¡Sea! ¡Sean!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(be!)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¡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Vaya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¡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Vayan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(go!)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Saber: ¡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Sepa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¡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Sepan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(know!)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¡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</a:t>
            </a:r>
            <a:r>
              <a:rPr lang="en-US" altLang="ja-JP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¡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</a:t>
            </a:r>
            <a:r>
              <a:rPr lang="en-US" altLang="ja-JP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  <a:r>
              <a:rPr lang="en-US" altLang="ja-JP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(be!)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Dar: ¡</a:t>
            </a:r>
            <a:r>
              <a:rPr lang="en-US" altLang="ja-JP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altLang="ja-JP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¡Den! </a:t>
            </a:r>
            <a:r>
              <a:rPr lang="en-US" altLang="ja-JP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(give!)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29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342900" indent="-288925" algn="l"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hacerlo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negativo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ñadan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“no” antes del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1028700" lvl="1" indent="-288925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¡Prepare! ¡No prepare!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1028700" lvl="1" indent="-288925" algn="l">
              <a:spcAft>
                <a:spcPts val="4200"/>
              </a:spcAft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Abran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¡No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abran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342900" indent="-288925" algn="l">
              <a:buFont typeface="Arial"/>
              <a:buChar char="•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Aveces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se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ñade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“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usted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 o “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ustedes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enfásis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028700" lvl="1" indent="-288925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Hable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usted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You, speak!!</a:t>
            </a:r>
          </a:p>
          <a:p>
            <a:pPr marL="1028700" lvl="1" indent="-288925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Coman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ustedes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You, eat!!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</a:p>
        </p:txBody>
      </p:sp>
    </p:spTree>
    <p:extLst>
      <p:ext uri="{BB962C8B-B14F-4D97-AF65-F5344CB8AC3E}">
        <p14:creationId xmlns:p14="http://schemas.microsoft.com/office/powerpoint/2010/main" val="386404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________ (ser) Ud. un buen estudiante.  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No ________(hervir) (Uds.) las papas.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________ (poner) (Ud.) la cebolla en la sartén.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________ (ir) Uds. a la cocina.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________ (venir) (Ud.) acá por favor.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348" y="1143000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Sea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hiervan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3528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Ponga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1" y="4425087"/>
            <a:ext cx="1549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Vayan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486400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Venga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_____________ (escuchar) (Uds.) la música.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________(probar) (Ud.) la tortilla de patatas.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No ________ (freír) (Ud.) el huevo en la sartén.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</a:t>
            </a:r>
            <a:r>
              <a:rPr lang="es-ES_tradnl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__________ (seguir</a:t>
            </a: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Uds. las instrucciones.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________ (comer) (Ud.) los vegetales.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646" y="1143000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Escuchen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Pruebe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042" y="33528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fría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4425087"/>
            <a:ext cx="223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Sigan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5562600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6600CD"/>
                  </a:solidFill>
                </a:ln>
              </a:rPr>
              <a:t>Coma</a:t>
            </a:r>
          </a:p>
        </p:txBody>
      </p:sp>
    </p:spTree>
    <p:extLst>
      <p:ext uri="{BB962C8B-B14F-4D97-AF65-F5344CB8AC3E}">
        <p14:creationId xmlns:p14="http://schemas.microsoft.com/office/powerpoint/2010/main" val="34479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imperativo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formal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mandatos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(You use the formal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imperativo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give commands)</a:t>
            </a:r>
          </a:p>
          <a:p>
            <a:pPr marL="342900" indent="-342900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imperativo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formal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solamente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USTED y USTEDES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(The formal imperative is only for the forms of USTED and USTEDES - the formal YOU forms)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form the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formal commands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Take the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of the present tense.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Drop the “-o”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Add the “opposite” endings.</a:t>
            </a:r>
          </a:p>
          <a:p>
            <a:pPr marL="1652588" lvl="1" indent="-342900" algn="l">
              <a:buFont typeface="Arial"/>
              <a:buChar char="•"/>
            </a:pPr>
            <a:r>
              <a:rPr lang="en-US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-AR Verbs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2116138" lvl="2" indent="-241300" algn="l">
              <a:buFont typeface="Arial"/>
              <a:buChar char="•"/>
            </a:pPr>
            <a:r>
              <a:rPr lang="en-US" sz="36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mr-IN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   /  </a:t>
            </a:r>
            <a:r>
              <a:rPr lang="en-US" sz="36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mr-IN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</a:t>
            </a:r>
          </a:p>
          <a:p>
            <a:pPr marL="1652588" lvl="1" indent="-342900" algn="l">
              <a:buFont typeface="Arial"/>
              <a:buChar char="•"/>
            </a:pP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-ER/-IR Verbs:</a:t>
            </a:r>
          </a:p>
          <a:p>
            <a:pPr marL="2116138" lvl="2" indent="-280988" algn="l">
              <a:buFont typeface="Arial"/>
              <a:buChar char="•"/>
            </a:pP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mr-IN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/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36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-an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</a:p>
        </p:txBody>
      </p:sp>
    </p:spTree>
    <p:extLst>
      <p:ext uri="{BB962C8B-B14F-4D97-AF65-F5344CB8AC3E}">
        <p14:creationId xmlns:p14="http://schemas.microsoft.com/office/powerpoint/2010/main" val="12791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Probar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(o-</a:t>
            </a:r>
            <a:r>
              <a:rPr lang="en-US" sz="40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mr-IN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try:</a:t>
            </a:r>
          </a:p>
          <a:p>
            <a:pPr marL="742950" indent="-742950" algn="l">
              <a:buAutoNum type="arabicPeriod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Present Tense: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endParaRPr lang="en-US" sz="4000" dirty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Drop the </a:t>
            </a:r>
            <a:r>
              <a:rPr lang="mr-IN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 opposite endings:</a:t>
            </a:r>
          </a:p>
          <a:p>
            <a:pPr marL="2278063" indent="-282575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endParaRPr lang="en-US" sz="40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78063" indent="-282575" algn="l">
              <a:spcAft>
                <a:spcPts val="1800"/>
              </a:spcAft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</a:t>
            </a:r>
            <a:endParaRPr lang="en-US" sz="40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2250" algn="l"/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Pruebe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té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14903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Comer </a:t>
            </a:r>
            <a:r>
              <a:rPr lang="mr-IN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eat:</a:t>
            </a:r>
          </a:p>
          <a:p>
            <a:pPr marL="742950" indent="-742950" algn="l">
              <a:buAutoNum type="arabicPeriod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Present Tense: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endParaRPr lang="en-US" sz="4000" dirty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Drop the </a:t>
            </a:r>
            <a:r>
              <a:rPr lang="mr-IN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com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 opposite endings:</a:t>
            </a:r>
          </a:p>
          <a:p>
            <a:pPr marL="2278063" indent="-282575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com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  <a:p>
            <a:pPr marL="2278063" indent="-282575" algn="l">
              <a:spcAft>
                <a:spcPts val="1800"/>
              </a:spcAft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</a:t>
            </a:r>
            <a:endParaRPr lang="en-US" sz="40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2250" algn="l"/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Coman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merienda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221701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Añadir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add:</a:t>
            </a:r>
          </a:p>
          <a:p>
            <a:pPr marL="742950" indent="-742950" algn="l">
              <a:buAutoNum type="arabicPeriod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Present Tense: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endParaRPr lang="en-US" sz="4000" dirty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Drop the </a:t>
            </a:r>
            <a:r>
              <a:rPr lang="mr-IN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742950" indent="-742950" algn="l">
              <a:buAutoNum type="arabicPeriod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 opposite endings:</a:t>
            </a:r>
          </a:p>
          <a:p>
            <a:pPr marL="2278063" indent="-282575" algn="l"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endParaRPr lang="en-US" sz="40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78063" indent="-282575" algn="l">
              <a:spcAft>
                <a:spcPts val="1200"/>
              </a:spcAft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.: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</a:t>
            </a:r>
            <a:endParaRPr lang="en-US" sz="40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2250" algn="l"/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añada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más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sal</a:t>
            </a:r>
            <a:r>
              <a:rPr lang="en-US" sz="4000" dirty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35362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¡Los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irregulares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presente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los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mismos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present tense irregulars are the same!)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Pensar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nse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nsen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(think!)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Volver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lva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lvan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(return!)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Hervir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(boil!)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Pedir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dan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(order!)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Fre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ír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Fr</a:t>
            </a:r>
            <a:r>
              <a:rPr lang="en-US" altLang="ja-JP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í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Fr</a:t>
            </a:r>
            <a:r>
              <a:rPr lang="en-US" altLang="ja-JP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í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an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altLang="ja-JP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(fry!)</a:t>
            </a:r>
          </a:p>
          <a:p>
            <a:pPr lvl="1" algn="l"/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Dormir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rma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rman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(sleep!)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Servir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altLang="ja-JP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rvan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altLang="ja-JP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(serve!)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331447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Spelling change note: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Seguir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(to follow) is an e-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i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verb. The “u” is dropped when making a command.</a:t>
            </a: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Seguir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an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315114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-CAR/-GAR/-ZAR verbs also apply.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-Car - c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qu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-Gar - g 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gu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z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c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Buscar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Bus</a:t>
            </a:r>
            <a:r>
              <a:rPr lang="en-US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</a:t>
            </a: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Bus</a:t>
            </a:r>
            <a:r>
              <a:rPr lang="en-US" altLang="ja-JP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quen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Almorzar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</a:t>
            </a:r>
            <a:r>
              <a:rPr lang="en-US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</a:t>
            </a:r>
            <a:r>
              <a:rPr lang="en-US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cen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Empezar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cen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Jugar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guen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Comenzar</a:t>
            </a:r>
            <a:r>
              <a:rPr lang="en-US" altLang="ja-JP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¡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</a:t>
            </a:r>
            <a:r>
              <a:rPr lang="en-US" sz="3400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</a:t>
            </a:r>
            <a:r>
              <a:rPr lang="en-US" sz="3400" u="sng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cen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292059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7556</TotalTime>
  <Words>946</Words>
  <Application>Microsoft Macintosh PowerPoint</Application>
  <PresentationFormat>On-screen Show (4:3)</PresentationFormat>
  <Paragraphs>151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Medium</vt:lpstr>
      <vt:lpstr>Office Theme</vt:lpstr>
      <vt:lpstr>Unidad 5</vt:lpstr>
      <vt:lpstr>El imperativo formal</vt:lpstr>
      <vt:lpstr>El imperativo formal</vt:lpstr>
      <vt:lpstr>Ejemplos</vt:lpstr>
      <vt:lpstr>Ejemplos</vt:lpstr>
      <vt:lpstr>Ejemplos</vt:lpstr>
      <vt:lpstr>Los verbos irregulares</vt:lpstr>
      <vt:lpstr>Los verbos irregulares</vt:lpstr>
      <vt:lpstr>Los verbos irregulares</vt:lpstr>
      <vt:lpstr>Los verbos irregulares</vt:lpstr>
      <vt:lpstr>Los verbos irregulares</vt:lpstr>
      <vt:lpstr>The Super Irregulars</vt:lpstr>
      <vt:lpstr>El imperativo formal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141</cp:revision>
  <cp:lastPrinted>2019-03-10T13:53:12Z</cp:lastPrinted>
  <dcterms:created xsi:type="dcterms:W3CDTF">2018-07-09T18:49:29Z</dcterms:created>
  <dcterms:modified xsi:type="dcterms:W3CDTF">2020-04-27T12:57:13Z</dcterms:modified>
</cp:coreProperties>
</file>