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8FBDB5"/>
    <a:srgbClr val="0E7087"/>
    <a:srgbClr val="073C47"/>
    <a:srgbClr val="123531"/>
    <a:srgbClr val="30A497"/>
    <a:srgbClr val="C3FFF4"/>
    <a:srgbClr val="1E2B21"/>
    <a:srgbClr val="5D845E"/>
    <a:srgbClr val="141B15"/>
    <a:srgbClr val="4F6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5DD4B-4786-744D-B83B-516C9C901843}" type="datetime1">
              <a:rPr lang="en-US" smtClean="0"/>
              <a:t>4/14/23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5 - Commands with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8BB3-91BE-7D43-86A7-9029AA0D8090}" type="datetime1">
              <a:rPr lang="en-US" smtClean="0"/>
              <a:t>4/14/23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5 - Commands with Pronouns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2B0C-DF4C-F042-A417-B3925D0B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09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72B0C-DF4C-F042-A417-B3925D0BDF1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5 - Commands with Pronouns</a:t>
            </a:r>
          </a:p>
        </p:txBody>
      </p:sp>
    </p:spTree>
    <p:extLst>
      <p:ext uri="{BB962C8B-B14F-4D97-AF65-F5344CB8AC3E}">
        <p14:creationId xmlns:p14="http://schemas.microsoft.com/office/powerpoint/2010/main" val="270293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Commands with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572B0C-DF4C-F042-A417-B3925D0BDF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5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1F3B-4D7A-9A4B-9086-4C8F4E52D54B}" type="datetime1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1457-C9DF-1448-9543-B298A00A2DF6}" type="datetime1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FC20-1ED2-2E42-B8AE-B6E4FD134298}" type="datetime1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0F91-C1D4-3140-B6A7-C687C14FB7E4}" type="datetime1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9956-D82A-1144-AEEF-EE62164707D4}" type="datetime1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19CE-6B72-6C46-B99D-E0CAB79A7202}" type="datetime1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448E-8CCF-B041-B274-2575BAE4E336}" type="datetime1">
              <a:rPr lang="en-US" smtClean="0"/>
              <a:t>4/14/23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9468-AF4D-3043-B8AB-B52EA2117ACA}" type="datetime1">
              <a:rPr lang="en-US" smtClean="0"/>
              <a:t>4/14/23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8F5-5DA8-F646-9055-73518BE04AAE}" type="datetime1">
              <a:rPr lang="en-US" smtClean="0"/>
              <a:t>4/14/23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CD38-A524-2F4B-8F5A-30DCA2C9DC5D}" type="datetime1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FA52-3740-854A-9DCF-ABDC07CB57F9}" type="datetime1">
              <a:rPr lang="en-US" smtClean="0"/>
              <a:t>4/14/23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FBDB5"/>
            </a:gs>
            <a:gs pos="100000">
              <a:srgbClr val="073C47"/>
            </a:gs>
            <a:gs pos="28000">
              <a:srgbClr val="0E708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05832-4F2F-A142-A75E-2D42CDA56302}" type="datetime1">
              <a:rPr lang="en-US" smtClean="0"/>
              <a:t>4/14/23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073C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4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  <a:ea typeface="ヒラギノ角ゴ Pro W3" charset="0"/>
                <a:cs typeface="ヒラギノ角ゴ Pro W3" charset="0"/>
              </a:rPr>
              <a:t>Colocaci</a:t>
            </a:r>
            <a:r>
              <a:rPr lang="en-US" altLang="ja-JP" sz="4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ón</a:t>
            </a:r>
            <a:r>
              <a:rPr lang="en-US" altLang="ja-JP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de los </a:t>
            </a:r>
            <a:r>
              <a:rPr lang="en-US" altLang="ja-JP" sz="4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pronombres</a:t>
            </a:r>
            <a:r>
              <a:rPr lang="en-US" altLang="ja-JP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altLang="ja-JP" sz="4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complemento</a:t>
            </a:r>
            <a:endParaRPr lang="en-US" altLang="ja-JP" sz="4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Placement of pronouns</a:t>
            </a:r>
          </a:p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Referring to things already mentioned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Ponerse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</a:t>
            </a:r>
          </a:p>
          <a:p>
            <a:pPr marL="1209675" indent="-3429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ó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nga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 </a:t>
            </a:r>
            <a:r>
              <a:rPr lang="en-US" sz="4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ropa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</a:p>
          <a:p>
            <a:pPr marL="2055813" indent="-3429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ó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nga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</a:t>
            </a:r>
            <a:r>
              <a:rPr lang="en-US" sz="4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209675" indent="-342900" algn="l">
              <a:buFont typeface="Arial"/>
              <a:buChar char="•"/>
            </a:pPr>
            <a:r>
              <a:rPr lang="en-US" sz="40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ponga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 </a:t>
            </a:r>
            <a:r>
              <a:rPr lang="en-US" sz="4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uniforme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2055813" indent="-342900" algn="l">
              <a:buFont typeface="Arial"/>
              <a:buChar char="•"/>
            </a:pP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ponga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pronombres</a:t>
            </a:r>
          </a:p>
        </p:txBody>
      </p:sp>
    </p:spTree>
    <p:extLst>
      <p:ext uri="{BB962C8B-B14F-4D97-AF65-F5344CB8AC3E}">
        <p14:creationId xmlns:p14="http://schemas.microsoft.com/office/powerpoint/2010/main" val="39871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222250" indent="-222250" algn="l">
              <a:lnSpc>
                <a:spcPct val="200000"/>
              </a:lnSpc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1.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Señores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¡__________! (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probarlas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</a:p>
          <a:p>
            <a:pPr marL="222250" indent="-222250" algn="l">
              <a:lnSpc>
                <a:spcPct val="200000"/>
              </a:lnSpc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2.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Señora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no __________ (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batirlo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).</a:t>
            </a:r>
          </a:p>
          <a:p>
            <a:pPr marL="222250" indent="-222250" algn="l">
              <a:lnSpc>
                <a:spcPct val="200000"/>
              </a:lnSpc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3.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Señor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____________ (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freírlas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</a:p>
          <a:p>
            <a:pPr marL="222250" indent="-222250" algn="l">
              <a:lnSpc>
                <a:spcPct val="200000"/>
              </a:lnSpc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4. ____________ (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seguirle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Uds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1676400"/>
            <a:ext cx="28601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>
                <a:ln>
                  <a:solidFill>
                    <a:srgbClr val="660066"/>
                  </a:solidFill>
                </a:ln>
              </a:rPr>
              <a:t>pruébenlas</a:t>
            </a:r>
            <a:endParaRPr lang="en-US" sz="3800" dirty="0">
              <a:ln>
                <a:solidFill>
                  <a:srgbClr val="660066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3048000"/>
            <a:ext cx="28601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n>
                  <a:solidFill>
                    <a:srgbClr val="660066"/>
                  </a:solidFill>
                </a:ln>
              </a:rPr>
              <a:t>lo </a:t>
            </a:r>
            <a:r>
              <a:rPr lang="en-US" sz="3800" dirty="0" err="1">
                <a:ln>
                  <a:solidFill>
                    <a:srgbClr val="660066"/>
                  </a:solidFill>
                </a:ln>
              </a:rPr>
              <a:t>bata</a:t>
            </a:r>
            <a:endParaRPr lang="en-US" sz="3800" dirty="0">
              <a:ln>
                <a:solidFill>
                  <a:srgbClr val="660066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4419600"/>
            <a:ext cx="28601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>
                <a:ln>
                  <a:solidFill>
                    <a:srgbClr val="660066"/>
                  </a:solidFill>
                </a:ln>
              </a:rPr>
              <a:t>fríalas</a:t>
            </a:r>
            <a:endParaRPr lang="en-US" sz="3800" dirty="0">
              <a:ln>
                <a:solidFill>
                  <a:srgbClr val="660066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715000"/>
            <a:ext cx="28601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>
                <a:ln>
                  <a:solidFill>
                    <a:srgbClr val="660066"/>
                  </a:solidFill>
                </a:ln>
              </a:rPr>
              <a:t>Síganle</a:t>
            </a:r>
            <a:endParaRPr lang="en-US" sz="3800" dirty="0">
              <a:ln>
                <a:solidFill>
                  <a:srgbClr val="660066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1832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222250" indent="-222250" algn="l">
              <a:lnSpc>
                <a:spcPct val="200000"/>
              </a:lnSpc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5.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Señoras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¡___________! (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añadirla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</a:p>
          <a:p>
            <a:pPr marL="222250" indent="-222250" algn="l">
              <a:lnSpc>
                <a:spcPct val="200000"/>
              </a:lnSpc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6. No ___________ (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servir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/la/les)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Ud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222250" indent="-222250" algn="l">
              <a:lnSpc>
                <a:spcPct val="200000"/>
              </a:lnSpc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7. _______________ (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lavarse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Uds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222250" indent="-222250" algn="l">
              <a:lnSpc>
                <a:spcPct val="200000"/>
              </a:lnSpc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8. No _____________ (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ducharse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Ud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1676400"/>
            <a:ext cx="28601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>
                <a:ln>
                  <a:solidFill>
                    <a:srgbClr val="660066"/>
                  </a:solidFill>
                </a:ln>
              </a:rPr>
              <a:t>añádanla</a:t>
            </a:r>
            <a:endParaRPr lang="en-US" sz="3800" dirty="0">
              <a:ln>
                <a:solidFill>
                  <a:srgbClr val="660066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3048000"/>
            <a:ext cx="28601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n>
                  <a:solidFill>
                    <a:srgbClr val="660066"/>
                  </a:solidFill>
                </a:ln>
              </a:rPr>
              <a:t>se la </a:t>
            </a:r>
            <a:r>
              <a:rPr lang="en-US" sz="3800" dirty="0" err="1">
                <a:ln>
                  <a:solidFill>
                    <a:srgbClr val="660066"/>
                  </a:solidFill>
                </a:ln>
              </a:rPr>
              <a:t>sirva</a:t>
            </a:r>
            <a:endParaRPr lang="en-US" sz="3800" dirty="0">
              <a:ln>
                <a:solidFill>
                  <a:srgbClr val="660066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343400"/>
            <a:ext cx="28601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err="1">
                <a:ln>
                  <a:solidFill>
                    <a:srgbClr val="660066"/>
                  </a:solidFill>
                </a:ln>
              </a:rPr>
              <a:t>Lávense</a:t>
            </a:r>
            <a:endParaRPr lang="en-US" sz="3800" dirty="0">
              <a:ln>
                <a:solidFill>
                  <a:srgbClr val="660066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5705146"/>
            <a:ext cx="28601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n>
                  <a:solidFill>
                    <a:srgbClr val="660066"/>
                  </a:solidFill>
                </a:ln>
              </a:rPr>
              <a:t>se </a:t>
            </a:r>
            <a:r>
              <a:rPr lang="en-US" sz="3800" dirty="0" err="1">
                <a:ln>
                  <a:solidFill>
                    <a:srgbClr val="660066"/>
                  </a:solidFill>
                </a:ln>
              </a:rPr>
              <a:t>duche</a:t>
            </a:r>
            <a:endParaRPr lang="en-US" sz="3800" dirty="0">
              <a:ln>
                <a:solidFill>
                  <a:srgbClr val="660066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354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82575" indent="-282575" algn="l">
              <a:spcAft>
                <a:spcPts val="2400"/>
              </a:spcAft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Remember: </a:t>
            </a:r>
            <a:r>
              <a:rPr lang="en-US" sz="4000" dirty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pronouns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replace nouns and help avoid repetition.</a:t>
            </a:r>
          </a:p>
          <a:p>
            <a:pPr marL="282575" indent="-282575" algn="l">
              <a:buFont typeface="Arial"/>
              <a:buChar char="•"/>
            </a:pP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Direct Objects: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receive action of verb.   </a:t>
            </a:r>
          </a:p>
          <a:p>
            <a:pPr marL="2459038" algn="l">
              <a:spcAft>
                <a:spcPts val="2400"/>
              </a:spcAft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Serví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u="sng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</a:t>
            </a:r>
            <a:r>
              <a:rPr lang="en-US" sz="4000" u="sng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u="sng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espinacas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282575" indent="-282575" algn="l">
              <a:buFont typeface="Arial"/>
              <a:buChar char="•"/>
            </a:pPr>
            <a:r>
              <a:rPr lang="en-US" sz="4000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Indirect Objects: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receive direct object. </a:t>
            </a:r>
          </a:p>
          <a:p>
            <a:pPr marL="1028700" algn="l" defTabSz="52388">
              <a:spcAft>
                <a:spcPts val="2400"/>
              </a:spcAft>
            </a:pPr>
            <a:r>
              <a:rPr lang="en-US" sz="4000" u="sng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serví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espinacas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u="sng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al </a:t>
            </a:r>
            <a:r>
              <a:rPr lang="en-US" sz="4000" u="sng" dirty="0" err="1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cliente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pronombres</a:t>
            </a: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r>
              <a:rPr lang="es-ES_tradn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D.O.P.s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926624"/>
              </p:ext>
            </p:extLst>
          </p:nvPr>
        </p:nvGraphicFramePr>
        <p:xfrm>
          <a:off x="1" y="1830874"/>
          <a:ext cx="9143998" cy="405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76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119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8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7938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84729"/>
              </p:ext>
            </p:extLst>
          </p:nvPr>
        </p:nvGraphicFramePr>
        <p:xfrm>
          <a:off x="260819" y="2653848"/>
          <a:ext cx="141558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34618"/>
              </p:ext>
            </p:extLst>
          </p:nvPr>
        </p:nvGraphicFramePr>
        <p:xfrm>
          <a:off x="1676400" y="2684328"/>
          <a:ext cx="132945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</a:t>
                      </a:r>
                      <a:endParaRPr lang="es-ES_tradnl" sz="22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84205"/>
              </p:ext>
            </p:extLst>
          </p:nvPr>
        </p:nvGraphicFramePr>
        <p:xfrm>
          <a:off x="260819" y="370003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05705"/>
              </p:ext>
            </p:extLst>
          </p:nvPr>
        </p:nvGraphicFramePr>
        <p:xfrm>
          <a:off x="1676400" y="3730515"/>
          <a:ext cx="209341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</a:t>
                      </a:r>
                      <a:r>
                        <a:rPr lang="en-US" sz="20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(familiar)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83262"/>
              </p:ext>
            </p:extLst>
          </p:nvPr>
        </p:nvGraphicFramePr>
        <p:xfrm>
          <a:off x="260819" y="4642551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Lo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806532"/>
              </p:ext>
            </p:extLst>
          </p:nvPr>
        </p:nvGraphicFramePr>
        <p:xfrm>
          <a:off x="1676400" y="4642551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It, him, 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99428"/>
              </p:ext>
            </p:extLst>
          </p:nvPr>
        </p:nvGraphicFramePr>
        <p:xfrm>
          <a:off x="260819" y="5156376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La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00129"/>
              </p:ext>
            </p:extLst>
          </p:nvPr>
        </p:nvGraphicFramePr>
        <p:xfrm>
          <a:off x="1676400" y="5217336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It, her, 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94796"/>
              </p:ext>
            </p:extLst>
          </p:nvPr>
        </p:nvGraphicFramePr>
        <p:xfrm>
          <a:off x="4495800" y="2653848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155702"/>
              </p:ext>
            </p:extLst>
          </p:nvPr>
        </p:nvGraphicFramePr>
        <p:xfrm>
          <a:off x="6096000" y="2684328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Us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06460"/>
              </p:ext>
            </p:extLst>
          </p:nvPr>
        </p:nvGraphicFramePr>
        <p:xfrm>
          <a:off x="4495800" y="370003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514631"/>
              </p:ext>
            </p:extLst>
          </p:nvPr>
        </p:nvGraphicFramePr>
        <p:xfrm>
          <a:off x="6096000" y="3730515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 </a:t>
                      </a:r>
                      <a:r>
                        <a:rPr lang="en-US" sz="20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(Spain)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11891"/>
              </p:ext>
            </p:extLst>
          </p:nvPr>
        </p:nvGraphicFramePr>
        <p:xfrm>
          <a:off x="4495800" y="4642551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996123"/>
              </p:ext>
            </p:extLst>
          </p:nvPr>
        </p:nvGraphicFramePr>
        <p:xfrm>
          <a:off x="6096000" y="4642551"/>
          <a:ext cx="286570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Them, you all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711014"/>
              </p:ext>
            </p:extLst>
          </p:nvPr>
        </p:nvGraphicFramePr>
        <p:xfrm>
          <a:off x="4495800" y="5156376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Las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715876"/>
              </p:ext>
            </p:extLst>
          </p:nvPr>
        </p:nvGraphicFramePr>
        <p:xfrm>
          <a:off x="6096000" y="5217336"/>
          <a:ext cx="286570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Them, you all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" y="4504734"/>
            <a:ext cx="9143998" cy="1409307"/>
          </a:xfrm>
          <a:prstGeom prst="round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" y="587294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bottom forms, lo/la/los/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tend to be used most frequently</a:t>
            </a:r>
          </a:p>
        </p:txBody>
      </p:sp>
    </p:spTree>
    <p:extLst>
      <p:ext uri="{BB962C8B-B14F-4D97-AF65-F5344CB8AC3E}">
        <p14:creationId xmlns:p14="http://schemas.microsoft.com/office/powerpoint/2010/main" val="256490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r>
              <a:rPr lang="es-ES_tradn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I.O.P.s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53484"/>
              </p:ext>
            </p:extLst>
          </p:nvPr>
        </p:nvGraphicFramePr>
        <p:xfrm>
          <a:off x="1" y="1730094"/>
          <a:ext cx="9143998" cy="405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76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119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8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7938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673411"/>
              </p:ext>
            </p:extLst>
          </p:nvPr>
        </p:nvGraphicFramePr>
        <p:xfrm>
          <a:off x="260819" y="2553068"/>
          <a:ext cx="141558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35121"/>
              </p:ext>
            </p:extLst>
          </p:nvPr>
        </p:nvGraphicFramePr>
        <p:xfrm>
          <a:off x="1676399" y="2583548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me</a:t>
                      </a:r>
                      <a:endParaRPr lang="es-ES_tradnl" sz="22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8009"/>
              </p:ext>
            </p:extLst>
          </p:nvPr>
        </p:nvGraphicFramePr>
        <p:xfrm>
          <a:off x="260819" y="359925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88281"/>
              </p:ext>
            </p:extLst>
          </p:nvPr>
        </p:nvGraphicFramePr>
        <p:xfrm>
          <a:off x="1676400" y="3629735"/>
          <a:ext cx="209341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 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47042"/>
              </p:ext>
            </p:extLst>
          </p:nvPr>
        </p:nvGraphicFramePr>
        <p:xfrm>
          <a:off x="260819" y="4635839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186027"/>
              </p:ext>
            </p:extLst>
          </p:nvPr>
        </p:nvGraphicFramePr>
        <p:xfrm>
          <a:off x="1676400" y="4635839"/>
          <a:ext cx="235190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 him/her/it/you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489815"/>
              </p:ext>
            </p:extLst>
          </p:nvPr>
        </p:nvGraphicFramePr>
        <p:xfrm>
          <a:off x="4495800" y="2553068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431812"/>
              </p:ext>
            </p:extLst>
          </p:nvPr>
        </p:nvGraphicFramePr>
        <p:xfrm>
          <a:off x="6096000" y="2583548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u</a:t>
                      </a:r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780035"/>
              </p:ext>
            </p:extLst>
          </p:nvPr>
        </p:nvGraphicFramePr>
        <p:xfrm>
          <a:off x="4495800" y="359925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378737"/>
              </p:ext>
            </p:extLst>
          </p:nvPr>
        </p:nvGraphicFramePr>
        <p:xfrm>
          <a:off x="6096000" y="3497147"/>
          <a:ext cx="3047999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y</a:t>
                      </a:r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ou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 </a:t>
                      </a:r>
                      <a:r>
                        <a:rPr lang="en-US" sz="20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(Spain)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950950"/>
              </p:ext>
            </p:extLst>
          </p:nvPr>
        </p:nvGraphicFramePr>
        <p:xfrm>
          <a:off x="4495800" y="4635839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222012"/>
              </p:ext>
            </p:extLst>
          </p:nvPr>
        </p:nvGraphicFramePr>
        <p:xfrm>
          <a:off x="6096000" y="4635839"/>
          <a:ext cx="286570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them/you all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03" y="5868348"/>
            <a:ext cx="818399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*Remember: Le/Les </a:t>
            </a:r>
            <a:r>
              <a:rPr lang="en-US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charset="0"/>
              </a:rPr>
              <a:t> Se when two </a:t>
            </a:r>
            <a:r>
              <a:rPr lang="en-US" sz="2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charset="0"/>
              </a:rPr>
              <a:t>Ls</a:t>
            </a:r>
            <a:r>
              <a:rPr lang="en-US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charset="0"/>
              </a:rPr>
              <a:t> in a row</a:t>
            </a:r>
          </a:p>
          <a:p>
            <a:pPr>
              <a:spcBef>
                <a:spcPts val="600"/>
              </a:spcBef>
            </a:pPr>
            <a:r>
              <a:rPr lang="en-US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charset="0"/>
              </a:rPr>
              <a:t>Ex: </a:t>
            </a:r>
            <a:r>
              <a:rPr lang="en-US" sz="2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charset="0"/>
              </a:rPr>
              <a:t>Yo</a:t>
            </a:r>
            <a:r>
              <a:rPr lang="en-US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charset="0"/>
              </a:rPr>
              <a:t> se los </a:t>
            </a:r>
            <a:r>
              <a:rPr lang="en-US" sz="2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charset="0"/>
              </a:rPr>
              <a:t>doy</a:t>
            </a:r>
            <a:r>
              <a:rPr lang="en-US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charset="0"/>
              </a:rPr>
              <a:t> a Marta.</a:t>
            </a:r>
            <a:endParaRPr lang="en-US" sz="2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120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3000"/>
              </a:spcAft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Add the pronouns onto the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end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of an </a:t>
            </a:r>
            <a:r>
              <a:rPr lang="en-US" sz="4000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affirmative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command.</a:t>
            </a:r>
          </a:p>
          <a:p>
            <a:pPr marL="342900" indent="-342900" algn="l">
              <a:spcAft>
                <a:spcPts val="3000"/>
              </a:spcAft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However, in a 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negative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command, the pronouns come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before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verb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 after the “no”.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pronombres con mandatos</a:t>
            </a:r>
          </a:p>
        </p:txBody>
      </p:sp>
    </p:spTree>
    <p:extLst>
      <p:ext uri="{BB962C8B-B14F-4D97-AF65-F5344CB8AC3E}">
        <p14:creationId xmlns:p14="http://schemas.microsoft.com/office/powerpoint/2010/main" val="312679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When attaching pronouns to </a:t>
            </a:r>
            <a:r>
              <a:rPr lang="en-US" sz="4000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affirmative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commands:</a:t>
            </a:r>
          </a:p>
          <a:p>
            <a:pPr marL="746125" indent="-342900" algn="l" defTabSz="746125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must add an </a:t>
            </a:r>
            <a:r>
              <a:rPr lang="en-US" sz="4000" dirty="0">
                <a:ln>
                  <a:solidFill>
                    <a:srgbClr val="FF66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accent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to a command of two or more syllables when attaching pronouns.</a:t>
            </a:r>
          </a:p>
          <a:p>
            <a:pPr marL="746125" indent="-342900" algn="l" defTabSz="746125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Add the accent to what </a:t>
            </a:r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the </a:t>
            </a:r>
            <a:r>
              <a:rPr lang="en-US" sz="4000" dirty="0">
                <a:ln>
                  <a:solidFill>
                    <a:srgbClr val="FF66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second to last syllable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of the verb.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pronombres</a:t>
            </a:r>
          </a:p>
        </p:txBody>
      </p:sp>
    </p:spTree>
    <p:extLst>
      <p:ext uri="{BB962C8B-B14F-4D97-AF65-F5344CB8AC3E}">
        <p14:creationId xmlns:p14="http://schemas.microsoft.com/office/powerpoint/2010/main" val="167297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03225" indent="-180975" algn="l">
              <a:lnSpc>
                <a:spcPct val="250000"/>
              </a:lnSpc>
              <a:buFont typeface="Arial"/>
              <a:buChar char="•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¡Lave </a:t>
            </a:r>
            <a:r>
              <a:rPr lang="en-US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 </a:t>
            </a:r>
            <a:r>
              <a:rPr lang="en-US" sz="4000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platos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! </a:t>
            </a:r>
          </a:p>
          <a:p>
            <a:pPr marL="403225" indent="-180975" algn="l">
              <a:lnSpc>
                <a:spcPct val="250000"/>
              </a:lnSpc>
              <a:buFont typeface="Arial"/>
              <a:buChar char="•"/>
            </a:pP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</a:t>
            </a:r>
            <a:r>
              <a:rPr lang="en-US" altLang="ja-JP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Hierva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altLang="ja-JP" sz="4000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zanahoria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 </a:t>
            </a:r>
          </a:p>
          <a:p>
            <a:pPr marL="403225" indent="-180975" algn="l">
              <a:lnSpc>
                <a:spcPct val="250000"/>
              </a:lnSpc>
              <a:buFont typeface="Arial"/>
              <a:buChar char="•"/>
            </a:pP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</a:t>
            </a:r>
            <a:r>
              <a:rPr lang="en-US" altLang="ja-JP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Sirva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altLang="ja-JP" sz="4000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postre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1898612"/>
            <a:ext cx="339403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2250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</a:t>
            </a:r>
            <a:r>
              <a:rPr lang="en-US" altLang="ja-JP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á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</a:t>
            </a:r>
            <a:r>
              <a:rPr lang="en-US" altLang="ja-JP" sz="4000" u="sng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los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1822412"/>
            <a:ext cx="20158" cy="110856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5738" y="2343114"/>
            <a:ext cx="705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</a:t>
            </a:r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last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200" y="2372722"/>
            <a:ext cx="942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Last syllable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1593812"/>
            <a:ext cx="2029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D.O.P. = los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3581400"/>
            <a:ext cx="339403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2250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ié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rva</a:t>
            </a:r>
            <a:r>
              <a:rPr lang="en-US" sz="4000" u="sng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!</a:t>
            </a:r>
            <a:endParaRPr lang="en-US" altLang="ja-JP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572172" y="3446200"/>
            <a:ext cx="22174" cy="110856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86600" y="4028444"/>
            <a:ext cx="705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</a:t>
            </a:r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last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73814" y="4054119"/>
            <a:ext cx="942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Last syllable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200" y="3276600"/>
            <a:ext cx="2029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D.O.P. = la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34482" y="5245500"/>
            <a:ext cx="339403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2250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í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rva</a:t>
            </a:r>
            <a:r>
              <a:rPr lang="en-US" sz="4000" u="sng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!</a:t>
            </a:r>
            <a:endParaRPr lang="en-US" altLang="ja-JP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301254" y="5110300"/>
            <a:ext cx="22174" cy="110856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9701" y="5664583"/>
            <a:ext cx="705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</a:t>
            </a:r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last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98920" y="5665637"/>
            <a:ext cx="942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Last syllable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49283" y="4940700"/>
            <a:ext cx="2029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D.O.P. = lo</a:t>
            </a:r>
          </a:p>
        </p:txBody>
      </p:sp>
    </p:spTree>
    <p:extLst>
      <p:ext uri="{BB962C8B-B14F-4D97-AF65-F5344CB8AC3E}">
        <p14:creationId xmlns:p14="http://schemas.microsoft.com/office/powerpoint/2010/main" val="383410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03225" indent="-180975" algn="l">
              <a:lnSpc>
                <a:spcPct val="250000"/>
              </a:lnSpc>
              <a:buFont typeface="Arial"/>
              <a:buChar char="•"/>
            </a:pP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</a:t>
            </a:r>
            <a:r>
              <a:rPr lang="en-US" altLang="ja-JP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Déme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altLang="ja-JP" sz="4000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receta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 </a:t>
            </a:r>
          </a:p>
          <a:p>
            <a:pPr marL="403225" indent="-180975" algn="l">
              <a:lnSpc>
                <a:spcPct val="250000"/>
              </a:lnSpc>
              <a:buFont typeface="Arial"/>
              <a:buChar char="•"/>
            </a:pP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</a:t>
            </a:r>
            <a:r>
              <a:rPr lang="en-US" altLang="ja-JP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Dígame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altLang="ja-JP" sz="4000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verdad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 </a:t>
            </a:r>
          </a:p>
          <a:p>
            <a:pPr marL="403225" indent="-180975" algn="l">
              <a:lnSpc>
                <a:spcPct val="250000"/>
              </a:lnSpc>
              <a:buFont typeface="Arial"/>
              <a:buChar char="•"/>
            </a:pP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¡No </a:t>
            </a:r>
            <a:r>
              <a:rPr lang="en-US" altLang="ja-JP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hierva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altLang="ja-JP" sz="4000" u="sng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arroz</a:t>
            </a:r>
            <a:r>
              <a:rPr lang="en-US" altLang="ja-JP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 </a:t>
            </a:r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0" y="1981200"/>
            <a:ext cx="339403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2250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</a:t>
            </a:r>
            <a:r>
              <a:rPr lang="en-US" altLang="ja-JP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</a:t>
            </a:r>
            <a:r>
              <a:rPr lang="en-US" altLang="ja-JP" sz="4000" dirty="0" err="1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</a:t>
            </a:r>
            <a:r>
              <a:rPr lang="en-US" altLang="ja-JP" sz="4000" u="sng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2667000"/>
            <a:ext cx="20682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 syllable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5632" y="1593812"/>
            <a:ext cx="2029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D.O.P. = la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29200" y="3505200"/>
            <a:ext cx="339403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2250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</a:t>
            </a:r>
            <a:r>
              <a:rPr lang="en-US" altLang="ja-JP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í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</a:t>
            </a:r>
            <a:r>
              <a:rPr lang="en-US" altLang="ja-JP" sz="4000" dirty="0" err="1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</a:t>
            </a:r>
            <a:r>
              <a:rPr lang="en-US" altLang="ja-JP" sz="4000" u="sng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170020" y="3486512"/>
            <a:ext cx="20158" cy="110856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9884" y="4040795"/>
            <a:ext cx="705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baseline="30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</a:t>
            </a:r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last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0020" y="4110897"/>
            <a:ext cx="942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Last syllable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82283" y="3257912"/>
            <a:ext cx="2029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D.O.P. = la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752600" y="3429000"/>
            <a:ext cx="0" cy="856930"/>
          </a:xfrm>
          <a:prstGeom prst="line">
            <a:avLst/>
          </a:prstGeom>
          <a:ln w="38100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95400" y="1828800"/>
            <a:ext cx="0" cy="856930"/>
          </a:xfrm>
          <a:prstGeom prst="line">
            <a:avLst/>
          </a:prstGeom>
          <a:ln w="38100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13604" y="4008931"/>
            <a:ext cx="942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IOP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95400" y="2362200"/>
            <a:ext cx="942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IOP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81600" y="5257800"/>
            <a:ext cx="386160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2250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¡No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hierva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35473" y="4881700"/>
            <a:ext cx="2029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D.O.P. = lo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4220" y="5921966"/>
            <a:ext cx="37693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Negative, don’t attach</a:t>
            </a:r>
          </a:p>
        </p:txBody>
      </p:sp>
    </p:spTree>
    <p:extLst>
      <p:ext uri="{BB962C8B-B14F-4D97-AF65-F5344CB8AC3E}">
        <p14:creationId xmlns:p14="http://schemas.microsoft.com/office/powerpoint/2010/main" val="177286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  <p:bldP spid="15" grpId="0"/>
      <p:bldP spid="16" grpId="0"/>
      <p:bldP spid="17" grpId="0"/>
      <p:bldP spid="20" grpId="1"/>
      <p:bldP spid="21" grpId="1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When using pronominal or reflexive verbs the same rules apply to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reflexive pronouns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342900" indent="-3429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Lavarse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</a:t>
            </a:r>
          </a:p>
          <a:p>
            <a:pPr marL="1209675" indent="-342900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á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manos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</a:p>
          <a:p>
            <a:pPr marL="1773238" indent="-280988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á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</a:t>
            </a:r>
            <a:r>
              <a:rPr lang="en-US" sz="4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209675" indent="-342900" algn="l">
              <a:buFont typeface="Arial"/>
              <a:buChar char="•"/>
            </a:pP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lave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 </a:t>
            </a:r>
            <a:r>
              <a:rPr lang="en-US" sz="4000" dirty="0" err="1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cara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</a:p>
          <a:p>
            <a:pPr marL="1773238" indent="-342900" algn="l">
              <a:buFont typeface="Arial"/>
              <a:buChar char="•"/>
            </a:pPr>
            <a:r>
              <a:rPr lang="en-US" sz="40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lave.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pronombres</a:t>
            </a:r>
          </a:p>
        </p:txBody>
      </p:sp>
    </p:spTree>
    <p:extLst>
      <p:ext uri="{BB962C8B-B14F-4D97-AF65-F5344CB8AC3E}">
        <p14:creationId xmlns:p14="http://schemas.microsoft.com/office/powerpoint/2010/main" val="116356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563</Words>
  <Application>Microsoft Macintosh PowerPoint</Application>
  <PresentationFormat>On-screen Show (4:3)</PresentationFormat>
  <Paragraphs>129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Medium</vt:lpstr>
      <vt:lpstr>Times New Roman</vt:lpstr>
      <vt:lpstr>Office Theme</vt:lpstr>
      <vt:lpstr>Unidad 5</vt:lpstr>
      <vt:lpstr>Los pronombres</vt:lpstr>
      <vt:lpstr>Direct Object Pronouns</vt:lpstr>
      <vt:lpstr>Indirect Object Pronouns</vt:lpstr>
      <vt:lpstr>Los pronombres con mandatos</vt:lpstr>
      <vt:lpstr>Los pronombres</vt:lpstr>
      <vt:lpstr>Ejemplos</vt:lpstr>
      <vt:lpstr>Ejemplos</vt:lpstr>
      <vt:lpstr>Los pronombres</vt:lpstr>
      <vt:lpstr>Los pronombres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72</cp:revision>
  <dcterms:created xsi:type="dcterms:W3CDTF">2018-07-09T18:49:29Z</dcterms:created>
  <dcterms:modified xsi:type="dcterms:W3CDTF">2023-04-14T14:58:19Z</dcterms:modified>
</cp:coreProperties>
</file>