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7" r:id="rId3"/>
    <p:sldId id="283" r:id="rId4"/>
    <p:sldId id="276" r:id="rId5"/>
    <p:sldId id="286" r:id="rId6"/>
    <p:sldId id="284" r:id="rId7"/>
    <p:sldId id="294" r:id="rId8"/>
    <p:sldId id="295" r:id="rId9"/>
    <p:sldId id="298" r:id="rId10"/>
    <p:sldId id="296" r:id="rId11"/>
    <p:sldId id="291" r:id="rId12"/>
    <p:sldId id="299" r:id="rId13"/>
    <p:sldId id="288" r:id="rId14"/>
    <p:sldId id="29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173B45"/>
    <a:srgbClr val="E2F6FF"/>
    <a:srgbClr val="BDFEB7"/>
    <a:srgbClr val="344834"/>
    <a:srgbClr val="547553"/>
    <a:srgbClr val="70A06F"/>
    <a:srgbClr val="B1FEAD"/>
    <a:srgbClr val="1A2B1B"/>
    <a:srgbClr val="487D4A"/>
    <a:srgbClr val="8FFF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6"/>
  </p:normalViewPr>
  <p:slideViewPr>
    <p:cSldViewPr snapToGrid="0" snapToObjects="1">
      <p:cViewPr varScale="1">
        <p:scale>
          <a:sx n="99" d="100"/>
          <a:sy n="99" d="100"/>
        </p:scale>
        <p:origin x="70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691C8-C2A2-1D45-83BA-CC4DB43DAC0F}" type="datetime1">
              <a:rPr lang="en-US" smtClean="0"/>
              <a:t>4/26/22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5 - Direct &amp; Indirect Object Pronouns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54137-C52F-F542-8D09-B4F25B2F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907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F3A184-C4C0-3A44-ACA4-2DF3D3841ABA}" type="datetime1">
              <a:rPr lang="en-US" smtClean="0"/>
              <a:t>4/26/22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5 - Direct &amp; Indirect Object Pronouns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C0B526-5F50-F54B-9B0F-33902C4CD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8429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0B526-5F50-F54B-9B0F-33902C4CD37D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Unidad 5 - Direct &amp; Indirect Object Pronouns</a:t>
            </a:r>
          </a:p>
        </p:txBody>
      </p:sp>
    </p:spTree>
    <p:extLst>
      <p:ext uri="{BB962C8B-B14F-4D97-AF65-F5344CB8AC3E}">
        <p14:creationId xmlns:p14="http://schemas.microsoft.com/office/powerpoint/2010/main" val="2504399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2A080-99C7-4647-9412-DB19347BC3C3}" type="datetime1">
              <a:rPr lang="en-US" smtClean="0"/>
              <a:t>4/26/22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0764-E292-8D4C-BE17-22812488F58A}" type="datetime1">
              <a:rPr lang="en-US" smtClean="0"/>
              <a:t>4/26/22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D16E-6AF3-A44B-8371-72571136E1F2}" type="datetime1">
              <a:rPr lang="en-US" smtClean="0"/>
              <a:t>4/26/22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7626-0AE2-EC4C-BCB7-088AF4E75536}" type="datetime1">
              <a:rPr lang="en-US" smtClean="0"/>
              <a:t>4/26/22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622AD-22D4-A84E-AF92-88770F464A2F}" type="datetime1">
              <a:rPr lang="en-US" smtClean="0"/>
              <a:t>4/26/22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13664-2ADB-BF4E-8ADB-0B7733F9FA4A}" type="datetime1">
              <a:rPr lang="en-US" smtClean="0"/>
              <a:t>4/26/22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982BE-5BD5-164C-AB3A-739928E9516E}" type="datetime1">
              <a:rPr lang="en-US" smtClean="0"/>
              <a:t>4/26/22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9767-EA7F-B74C-BE88-62160E50B3F3}" type="datetime1">
              <a:rPr lang="en-US" smtClean="0"/>
              <a:t>4/26/22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D6FF6-787C-084E-9713-B313E1E4B0BF}" type="datetime1">
              <a:rPr lang="en-US" smtClean="0"/>
              <a:t>4/26/22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DB30-1642-B04B-9D76-86A05C22BF47}" type="datetime1">
              <a:rPr lang="en-US" smtClean="0"/>
              <a:t>4/26/22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0461-3088-9344-B1DA-DBC73C119941}" type="datetime1">
              <a:rPr lang="en-US" smtClean="0"/>
              <a:t>4/26/22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51000">
              <a:schemeClr val="accent5">
                <a:lumMod val="75000"/>
              </a:schemeClr>
            </a:gs>
            <a:gs pos="100000">
              <a:srgbClr val="173B45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89098-7EE2-2F48-99F5-B0E8306701E6}" type="datetime1">
              <a:rPr lang="en-US" smtClean="0"/>
              <a:t>4/26/22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rgbClr val="173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/>
          <a:lstStyle/>
          <a:p>
            <a:r>
              <a:rPr lang="es-ES_tradnl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Repaso de los objetos directos e indirectos.</a:t>
            </a:r>
            <a:endParaRPr lang="es-ES_tradnl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5</a:t>
            </a:r>
          </a:p>
        </p:txBody>
      </p:sp>
    </p:spTree>
    <p:extLst>
      <p:ext uri="{BB962C8B-B14F-4D97-AF65-F5344CB8AC3E}">
        <p14:creationId xmlns:p14="http://schemas.microsoft.com/office/powerpoint/2010/main" val="2938669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173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Autofit/>
          </a:bodyPr>
          <a:lstStyle/>
          <a:p>
            <a:pPr marL="234950" indent="-234950" algn="l">
              <a:lnSpc>
                <a:spcPct val="90000"/>
              </a:lnSpc>
              <a:buFont typeface="Arial"/>
              <a:buChar char="•"/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Commands:</a:t>
            </a:r>
          </a:p>
          <a:p>
            <a:pPr marL="635000" indent="-234950" algn="l">
              <a:lnSpc>
                <a:spcPct val="90000"/>
              </a:lnSpc>
              <a:buFont typeface="Arial"/>
              <a:buChar char="•"/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Object pronouns must be </a:t>
            </a:r>
            <a:r>
              <a:rPr lang="en-US" dirty="0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attached to end 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of </a:t>
            </a:r>
            <a:r>
              <a:rPr lang="en-US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affirmative command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 With </a:t>
            </a:r>
            <a:r>
              <a:rPr lang="en-US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negative commands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they must come </a:t>
            </a:r>
            <a:r>
              <a:rPr lang="en-US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before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the conjugated verb. Same for </a:t>
            </a:r>
            <a:r>
              <a:rPr lang="en-US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reflexive pronouns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marL="1598613" indent="-234950" algn="l">
              <a:lnSpc>
                <a:spcPct val="90000"/>
              </a:lnSpc>
              <a:buFont typeface="Arial"/>
              <a:buChar char="•"/>
            </a:pP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Mézclelos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marL="1598613" indent="-234950" algn="l">
              <a:lnSpc>
                <a:spcPct val="90000"/>
              </a:lnSpc>
              <a:buFont typeface="Arial"/>
              <a:buChar char="•"/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No los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mezcle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marL="1598613" indent="-234950" algn="l">
              <a:lnSpc>
                <a:spcPct val="90000"/>
              </a:lnSpc>
              <a:buFont typeface="Arial"/>
              <a:buChar char="•"/>
            </a:pP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Lávese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las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manos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marL="1598613" indent="-234950" algn="l">
              <a:lnSpc>
                <a:spcPct val="90000"/>
              </a:lnSpc>
              <a:buFont typeface="Arial"/>
              <a:buChar char="•"/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No se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las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lave.</a:t>
            </a:r>
          </a:p>
          <a:p>
            <a:pPr marL="635000" indent="-234950" algn="l">
              <a:lnSpc>
                <a:spcPct val="90000"/>
              </a:lnSpc>
              <a:buFont typeface="Arial"/>
              <a:buChar char="•"/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You need to add an </a:t>
            </a:r>
            <a:r>
              <a:rPr lang="en-US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accent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to the stressed vowel.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Placement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of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Pronouns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777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173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1"/>
            <a:ext cx="9143999" cy="5715000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90000"/>
              </a:lnSpc>
              <a:spcAft>
                <a:spcPts val="1800"/>
              </a:spcAft>
              <a:buFont typeface="Wingdings" charset="2"/>
              <a:buChar char=""/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You cannot have two </a:t>
            </a:r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</a:t>
            </a:r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pronouns in a row. If this happens, the le or les will change to se. There is no plural of se, just se!</a:t>
            </a:r>
          </a:p>
          <a:p>
            <a:pPr marL="788988" lvl="1" algn="l">
              <a:lnSpc>
                <a:spcPct val="90000"/>
              </a:lnSpc>
              <a:spcAft>
                <a:spcPts val="1800"/>
              </a:spcAft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Example: le lo = se lo.    les la = se la.</a:t>
            </a:r>
          </a:p>
          <a:p>
            <a:pPr marL="457200" indent="-457200" algn="l">
              <a:lnSpc>
                <a:spcPct val="90000"/>
              </a:lnSpc>
              <a:spcAft>
                <a:spcPts val="1800"/>
              </a:spcAft>
              <a:buFont typeface="Wingdings" charset="2"/>
              <a:buChar char=""/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This is to avoid </a:t>
            </a:r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tongue twisters</a:t>
            </a:r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 (It is harder to say </a:t>
            </a:r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les los</a:t>
            </a:r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than </a:t>
            </a:r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se los</a:t>
            </a:r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).</a:t>
            </a:r>
          </a:p>
          <a:p>
            <a:pPr marL="457200" indent="-457200" algn="l">
              <a:lnSpc>
                <a:spcPct val="90000"/>
              </a:lnSpc>
              <a:buFont typeface="Wingdings" charset="2"/>
              <a:buChar char=""/>
            </a:pPr>
            <a:r>
              <a:rPr lang="en-US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Ejemplo</a:t>
            </a:r>
            <a:r>
              <a:rPr lang="en-US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: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lvl="1" algn="l">
              <a:lnSpc>
                <a:spcPct val="90000"/>
              </a:lnSpc>
            </a:pP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Yo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200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le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pedí</a:t>
            </a: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2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 </a:t>
            </a:r>
            <a:r>
              <a:rPr lang="en-US" altLang="ja-JP" sz="3200" dirty="0" err="1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cuenta</a:t>
            </a: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200" dirty="0">
                <a:ln>
                  <a:solidFill>
                    <a:srgbClr val="E46C0A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al </a:t>
            </a:r>
            <a:r>
              <a:rPr lang="en-US" altLang="ja-JP" sz="3200" dirty="0" err="1">
                <a:ln>
                  <a:solidFill>
                    <a:srgbClr val="E46C0A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camarero</a:t>
            </a: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lvl="1" algn="l">
              <a:lnSpc>
                <a:spcPct val="90000"/>
              </a:lnSpc>
            </a:pPr>
            <a:r>
              <a:rPr lang="en-US" altLang="ja-JP" sz="3200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Le</a:t>
            </a: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2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</a:t>
            </a: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pedí</a:t>
            </a: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lvl="1" algn="l">
              <a:lnSpc>
                <a:spcPct val="90000"/>
              </a:lnSpc>
            </a:pPr>
            <a:r>
              <a:rPr lang="en-US" altLang="ja-JP" sz="3200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Se</a:t>
            </a: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2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</a:t>
            </a: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pedí</a:t>
            </a: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Special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Note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5715000"/>
            <a:ext cx="1058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89887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173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28353"/>
            <a:ext cx="9143999" cy="4929647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1. ¿Les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puedes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llevar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el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té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a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esas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mujeres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?</a:t>
            </a:r>
            <a:endParaRPr lang="en-US" altLang="ja-JP" sz="3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>
              <a:lnSpc>
                <a:spcPct val="90000"/>
              </a:lnSpc>
            </a:pP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    </a:t>
            </a: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Sí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en-US" altLang="ja-JP" sz="3000" dirty="0">
                <a:ln>
                  <a:solidFill>
                    <a:srgbClr val="E46C0A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se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0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lo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puedo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llevar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</a:t>
            </a:r>
          </a:p>
          <a:p>
            <a:pPr marL="517525" algn="l">
              <a:lnSpc>
                <a:spcPct val="90000"/>
              </a:lnSpc>
              <a:spcAft>
                <a:spcPts val="6600"/>
              </a:spcAft>
            </a:pP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Sí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puedo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llev</a:t>
            </a:r>
            <a:r>
              <a:rPr lang="en-US" altLang="ja-JP" sz="3000" dirty="0" err="1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á</a:t>
            </a: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r</a:t>
            </a:r>
            <a:r>
              <a:rPr lang="en-US" altLang="ja-JP" sz="3000" dirty="0" err="1">
                <a:ln>
                  <a:solidFill>
                    <a:srgbClr val="FF66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se</a:t>
            </a:r>
            <a:r>
              <a:rPr lang="en-US" altLang="ja-JP" sz="3000" dirty="0" err="1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lo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algn="l">
              <a:lnSpc>
                <a:spcPct val="90000"/>
              </a:lnSpc>
            </a:pPr>
            <a:endParaRPr lang="en-US" altLang="ja-JP" sz="3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>
              <a:lnSpc>
                <a:spcPct val="90000"/>
              </a:lnSpc>
            </a:pP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2. ¿Me </a:t>
            </a: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serviste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la </a:t>
            </a: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tarta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de chocolate?</a:t>
            </a:r>
          </a:p>
          <a:p>
            <a:pPr algn="l">
              <a:lnSpc>
                <a:spcPct val="90000"/>
              </a:lnSpc>
            </a:pP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    </a:t>
            </a: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Sí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000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te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0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serví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algn="l">
              <a:lnSpc>
                <a:spcPct val="90000"/>
              </a:lnSpc>
            </a:pPr>
            <a:endParaRPr lang="en-US" altLang="ja-JP" sz="3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23040" y="1572500"/>
            <a:ext cx="682125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42352" y="1546862"/>
            <a:ext cx="5637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43100" y="1496499"/>
            <a:ext cx="10467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D.O.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73442" y="1496499"/>
            <a:ext cx="9467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n>
                  <a:solidFill>
                    <a:srgbClr val="E46C0A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I.O.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1649" y="1496499"/>
            <a:ext cx="11207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I.O.P.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90700" y="1143000"/>
            <a:ext cx="11207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29200" y="1143000"/>
            <a:ext cx="19235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les -&gt; se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11866" y="4327350"/>
            <a:ext cx="10467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D.O.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1649" y="4327350"/>
            <a:ext cx="9467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n>
                  <a:solidFill>
                    <a:srgbClr val="E46C0A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I.O.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59466" y="3973851"/>
            <a:ext cx="11207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9249" y="3973851"/>
            <a:ext cx="11207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</a:t>
            </a:r>
            <a:endParaRPr lang="en-US" sz="3000" dirty="0">
              <a:ln>
                <a:solidFill>
                  <a:srgbClr val="660066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556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173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28353"/>
            <a:ext cx="9143999" cy="4929647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3. ¿</a:t>
            </a: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Te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lavaste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la </a:t>
            </a: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cara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  <a:p>
            <a:pPr algn="l">
              <a:lnSpc>
                <a:spcPct val="90000"/>
              </a:lnSpc>
              <a:spcAft>
                <a:spcPts val="10800"/>
              </a:spcAft>
            </a:pP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Sí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en-US" altLang="ja-JP" sz="3000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me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0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lavé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algn="l">
              <a:lnSpc>
                <a:spcPct val="90000"/>
              </a:lnSpc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4. ¿Me vas a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dar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el flan?</a:t>
            </a:r>
          </a:p>
          <a:p>
            <a:pPr algn="l">
              <a:lnSpc>
                <a:spcPct val="90000"/>
              </a:lnSpc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  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Sí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, </a:t>
            </a:r>
            <a:r>
              <a:rPr lang="en-US" sz="3000" dirty="0" err="1">
                <a:ln>
                  <a:solidFill>
                    <a:srgbClr val="E46C0A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te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0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lo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voy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a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dar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 </a:t>
            </a:r>
          </a:p>
          <a:p>
            <a:pPr marL="400050" algn="l">
              <a:lnSpc>
                <a:spcPct val="90000"/>
              </a:lnSpc>
              <a:spcAft>
                <a:spcPts val="2400"/>
              </a:spcAft>
            </a:pP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Sí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,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voy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a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</a:t>
            </a:r>
            <a:r>
              <a:rPr lang="en-US" sz="3000" dirty="0" err="1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á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r</a:t>
            </a:r>
            <a:r>
              <a:rPr lang="en-US" sz="3000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te</a:t>
            </a:r>
            <a:r>
              <a:rPr lang="en-US" sz="3000" dirty="0" err="1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lo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94382" y="1599378"/>
            <a:ext cx="10467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D.O.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1649" y="1599378"/>
            <a:ext cx="9467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Ref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41982" y="1245879"/>
            <a:ext cx="11207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3337" y="1245879"/>
            <a:ext cx="11207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</a:t>
            </a:r>
          </a:p>
        </p:txBody>
      </p:sp>
    </p:spTree>
    <p:extLst>
      <p:ext uri="{BB962C8B-B14F-4D97-AF65-F5344CB8AC3E}">
        <p14:creationId xmlns:p14="http://schemas.microsoft.com/office/powerpoint/2010/main" val="394156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5" grpId="0"/>
      <p:bldP spid="16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173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7066"/>
            <a:ext cx="9143999" cy="5620934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5.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Cocine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los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espaguetis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algn="l">
              <a:lnSpc>
                <a:spcPct val="90000"/>
              </a:lnSpc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 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Coc</a:t>
            </a:r>
            <a:r>
              <a:rPr lang="en-US" sz="3000" dirty="0" err="1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í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ne</a:t>
            </a:r>
            <a:r>
              <a:rPr lang="en-US" sz="3000" dirty="0" err="1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los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 </a:t>
            </a:r>
          </a:p>
          <a:p>
            <a:pPr marL="282575" algn="l">
              <a:lnSpc>
                <a:spcPct val="90000"/>
              </a:lnSpc>
              <a:spcAft>
                <a:spcPts val="4800"/>
              </a:spcAft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No los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cocine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algn="l">
              <a:lnSpc>
                <a:spcPct val="90000"/>
              </a:lnSpc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6. ¿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Nos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das los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huevos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?</a:t>
            </a:r>
          </a:p>
          <a:p>
            <a:pPr algn="l">
              <a:lnSpc>
                <a:spcPct val="90000"/>
              </a:lnSpc>
              <a:spcAft>
                <a:spcPts val="5400"/>
              </a:spcAft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 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Sí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, </a:t>
            </a:r>
            <a:r>
              <a:rPr lang="en-US" sz="3000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se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0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los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doy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 </a:t>
            </a:r>
          </a:p>
          <a:p>
            <a:pPr algn="l">
              <a:lnSpc>
                <a:spcPct val="90000"/>
              </a:lnSpc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7. Command: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ponerse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/la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ropa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/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Ud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  <a:r>
              <a:rPr lang="en-US" sz="30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/affirmative</a:t>
            </a:r>
            <a:endParaRPr lang="en-US" sz="3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algn="l">
              <a:lnSpc>
                <a:spcPct val="90000"/>
              </a:lnSpc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 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</a:t>
            </a:r>
            <a:r>
              <a:rPr lang="en-US" sz="3000" dirty="0" err="1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ó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nga</a:t>
            </a:r>
            <a:r>
              <a:rPr lang="en-US" sz="30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se</a:t>
            </a:r>
            <a:r>
              <a:rPr lang="en-US" sz="3000" dirty="0" err="1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la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</a:p>
        </p:txBody>
      </p:sp>
    </p:spTree>
    <p:extLst>
      <p:ext uri="{BB962C8B-B14F-4D97-AF65-F5344CB8AC3E}">
        <p14:creationId xmlns:p14="http://schemas.microsoft.com/office/powerpoint/2010/main" val="137119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173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Definición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457200" indent="-457200" algn="l">
              <a:lnSpc>
                <a:spcPct val="90000"/>
              </a:lnSpc>
              <a:buFont typeface="Wingdings" charset="2"/>
              <a:buChar char=""/>
            </a:pP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 </a:t>
            </a:r>
            <a:r>
              <a:rPr lang="en-US" sz="3400" b="1" u="sng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direct object</a:t>
            </a:r>
            <a:r>
              <a:rPr lang="en-US" sz="3400" b="1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tells who or what receives the action of the verb.</a:t>
            </a:r>
          </a:p>
          <a:p>
            <a:pPr lvl="1" algn="l">
              <a:lnSpc>
                <a:spcPct val="90000"/>
              </a:lnSpc>
            </a:pP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Ejemplo</a:t>
            </a:r>
            <a:endParaRPr lang="en-US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  <a:p>
            <a:pPr lvl="2" algn="l">
              <a:lnSpc>
                <a:spcPct val="90000"/>
              </a:lnSpc>
            </a:pP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Compré</a:t>
            </a: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el </a:t>
            </a:r>
            <a:r>
              <a:rPr lang="en-US" altLang="ja-JP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filete</a:t>
            </a: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a la </a:t>
            </a:r>
            <a:r>
              <a:rPr lang="en-US" altLang="ja-JP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parilla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.</a:t>
            </a:r>
          </a:p>
          <a:p>
            <a:pPr lvl="2" algn="l">
              <a:lnSpc>
                <a:spcPct val="90000"/>
              </a:lnSpc>
            </a:pP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I bought the grilled steak.</a:t>
            </a:r>
          </a:p>
          <a:p>
            <a:pPr marL="457200" indent="-457200" algn="l">
              <a:lnSpc>
                <a:spcPct val="90000"/>
              </a:lnSpc>
              <a:buFont typeface="Wingdings" charset="2"/>
              <a:buChar char=""/>
            </a:pP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You can find the direct object (D.O.) by asking yourself this question:</a:t>
            </a:r>
          </a:p>
          <a:p>
            <a:pPr marL="835025" lvl="1" algn="l">
              <a:lnSpc>
                <a:spcPct val="90000"/>
              </a:lnSpc>
            </a:pP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What did I buy? I bought the </a:t>
            </a:r>
            <a:r>
              <a:rPr lang="en-US" sz="34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steak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Direct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vs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Indirect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Objects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772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173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Definición</a:t>
            </a: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endParaRPr lang="en-US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algn="l">
              <a:lnSpc>
                <a:spcPct val="90000"/>
              </a:lnSpc>
            </a:pP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An </a:t>
            </a:r>
            <a:r>
              <a:rPr lang="en-US" sz="3400" b="1" u="sng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indirect object</a:t>
            </a:r>
            <a:r>
              <a:rPr lang="en-US" sz="34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tells who receives the direct object. It tells </a:t>
            </a:r>
            <a:r>
              <a:rPr lang="ja-JP" alt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to whom</a:t>
            </a:r>
            <a:r>
              <a:rPr lang="ja-JP" alt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or </a:t>
            </a:r>
            <a:r>
              <a:rPr lang="ja-JP" alt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for whom</a:t>
            </a:r>
            <a:r>
              <a:rPr lang="ja-JP" alt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the action of the verb is done.</a:t>
            </a:r>
          </a:p>
          <a:p>
            <a:pPr lvl="1" algn="l">
              <a:lnSpc>
                <a:spcPct val="90000"/>
              </a:lnSpc>
            </a:pP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Ejemplo</a:t>
            </a:r>
            <a:endParaRPr lang="en-US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  <a:p>
            <a:pPr lvl="2" algn="l">
              <a:lnSpc>
                <a:spcPct val="90000"/>
              </a:lnSpc>
            </a:pP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Yo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le di el </a:t>
            </a: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menú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al </a:t>
            </a:r>
            <a:r>
              <a:rPr lang="en-US" sz="34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cliente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.</a:t>
            </a:r>
          </a:p>
          <a:p>
            <a:pPr lvl="2" algn="l">
              <a:lnSpc>
                <a:spcPct val="90000"/>
              </a:lnSpc>
            </a:pP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I gave the menu </a:t>
            </a:r>
            <a:r>
              <a:rPr lang="en-US" sz="34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to the client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.</a:t>
            </a:r>
          </a:p>
          <a:p>
            <a:pPr algn="l">
              <a:lnSpc>
                <a:spcPct val="90000"/>
              </a:lnSpc>
            </a:pP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You can find the indirect object (I.O.) by asking yourself this question:</a:t>
            </a:r>
          </a:p>
          <a:p>
            <a:pPr lvl="1" algn="l">
              <a:lnSpc>
                <a:spcPct val="90000"/>
              </a:lnSpc>
            </a:pPr>
            <a:r>
              <a:rPr lang="en-US" sz="34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To whom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did I give the menu? To the </a:t>
            </a:r>
            <a:r>
              <a:rPr lang="en-US" sz="34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client.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Direct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vs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Indirect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Objects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518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173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/>
          <a:lstStyle/>
          <a:p>
            <a:r>
              <a:rPr lang="es-ES_tradnl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D.O.P.s</a:t>
            </a:r>
            <a:r>
              <a:rPr lang="es-ES_tradn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Direct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Object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Pronouns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580529"/>
              </p:ext>
            </p:extLst>
          </p:nvPr>
        </p:nvGraphicFramePr>
        <p:xfrm>
          <a:off x="1" y="1830874"/>
          <a:ext cx="9143998" cy="4058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2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1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9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00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5768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119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0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7180"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7938"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3200" i="0" kern="1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091471"/>
              </p:ext>
            </p:extLst>
          </p:nvPr>
        </p:nvGraphicFramePr>
        <p:xfrm>
          <a:off x="260819" y="2653848"/>
          <a:ext cx="1415581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079">
                <a:tc>
                  <a:txBody>
                    <a:bodyPr/>
                    <a:lstStyle/>
                    <a:p>
                      <a:r>
                        <a:rPr lang="en-US" sz="360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Me</a:t>
                      </a:r>
                      <a:endParaRPr lang="es-ES_tradnl" sz="36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834502"/>
              </p:ext>
            </p:extLst>
          </p:nvPr>
        </p:nvGraphicFramePr>
        <p:xfrm>
          <a:off x="1676400" y="2684328"/>
          <a:ext cx="132945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9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Me</a:t>
                      </a:r>
                      <a:endParaRPr lang="es-ES_tradnl" sz="22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166152"/>
              </p:ext>
            </p:extLst>
          </p:nvPr>
        </p:nvGraphicFramePr>
        <p:xfrm>
          <a:off x="260819" y="3700035"/>
          <a:ext cx="97663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079">
                <a:tc>
                  <a:txBody>
                    <a:bodyPr/>
                    <a:lstStyle/>
                    <a:p>
                      <a:r>
                        <a:rPr lang="en-US" sz="360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Te</a:t>
                      </a:r>
                      <a:endParaRPr lang="es-ES_tradnl" sz="36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202083"/>
              </p:ext>
            </p:extLst>
          </p:nvPr>
        </p:nvGraphicFramePr>
        <p:xfrm>
          <a:off x="1676400" y="3730515"/>
          <a:ext cx="2093417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3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 </a:t>
                      </a:r>
                      <a:r>
                        <a:rPr lang="en-US" sz="20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(familiar)</a:t>
                      </a:r>
                      <a:endParaRPr lang="es-ES_tradnl" sz="20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633076"/>
              </p:ext>
            </p:extLst>
          </p:nvPr>
        </p:nvGraphicFramePr>
        <p:xfrm>
          <a:off x="260819" y="4642551"/>
          <a:ext cx="97663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079">
                <a:tc>
                  <a:txBody>
                    <a:bodyPr/>
                    <a:lstStyle/>
                    <a:p>
                      <a:r>
                        <a:rPr lang="en-US" sz="360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Lo</a:t>
                      </a:r>
                      <a:endParaRPr lang="es-ES_tradnl" sz="36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859557"/>
              </p:ext>
            </p:extLst>
          </p:nvPr>
        </p:nvGraphicFramePr>
        <p:xfrm>
          <a:off x="1676400" y="4642551"/>
          <a:ext cx="2351909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1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It, him, you</a:t>
                      </a:r>
                      <a:endParaRPr lang="es-ES_tradnl" sz="20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361718"/>
              </p:ext>
            </p:extLst>
          </p:nvPr>
        </p:nvGraphicFramePr>
        <p:xfrm>
          <a:off x="260819" y="5156376"/>
          <a:ext cx="97663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079">
                <a:tc>
                  <a:txBody>
                    <a:bodyPr/>
                    <a:lstStyle/>
                    <a:p>
                      <a:r>
                        <a:rPr lang="en-US" sz="360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La</a:t>
                      </a:r>
                      <a:endParaRPr lang="es-ES_tradnl" sz="36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895986"/>
              </p:ext>
            </p:extLst>
          </p:nvPr>
        </p:nvGraphicFramePr>
        <p:xfrm>
          <a:off x="1676400" y="5217336"/>
          <a:ext cx="2351909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1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It, her, you</a:t>
                      </a:r>
                      <a:endParaRPr lang="es-ES_tradnl" sz="20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449929"/>
              </p:ext>
            </p:extLst>
          </p:nvPr>
        </p:nvGraphicFramePr>
        <p:xfrm>
          <a:off x="4495800" y="2653848"/>
          <a:ext cx="97663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079">
                <a:tc>
                  <a:txBody>
                    <a:bodyPr/>
                    <a:lstStyle/>
                    <a:p>
                      <a:r>
                        <a:rPr lang="en-US" sz="360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</a:t>
                      </a:r>
                      <a:endParaRPr lang="es-ES_tradnl" sz="36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426946"/>
              </p:ext>
            </p:extLst>
          </p:nvPr>
        </p:nvGraphicFramePr>
        <p:xfrm>
          <a:off x="6096000" y="2684328"/>
          <a:ext cx="2351909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1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Us</a:t>
                      </a:r>
                      <a:endParaRPr lang="es-ES_tradnl" sz="20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369485"/>
              </p:ext>
            </p:extLst>
          </p:nvPr>
        </p:nvGraphicFramePr>
        <p:xfrm>
          <a:off x="4495800" y="3700035"/>
          <a:ext cx="97663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079">
                <a:tc>
                  <a:txBody>
                    <a:bodyPr/>
                    <a:lstStyle/>
                    <a:p>
                      <a:r>
                        <a:rPr lang="en-US" sz="360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Os</a:t>
                      </a:r>
                      <a:endParaRPr lang="es-ES_tradnl" sz="36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433238"/>
              </p:ext>
            </p:extLst>
          </p:nvPr>
        </p:nvGraphicFramePr>
        <p:xfrm>
          <a:off x="6096000" y="3730515"/>
          <a:ext cx="2351909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1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</a:t>
                      </a:r>
                      <a:r>
                        <a:rPr lang="en-US" sz="3200" i="1" baseline="0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all </a:t>
                      </a:r>
                      <a:r>
                        <a:rPr lang="en-US" sz="2000" i="1" baseline="0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(Spain)</a:t>
                      </a:r>
                      <a:endParaRPr lang="es-ES_tradnl" sz="20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909481"/>
              </p:ext>
            </p:extLst>
          </p:nvPr>
        </p:nvGraphicFramePr>
        <p:xfrm>
          <a:off x="4495800" y="4642551"/>
          <a:ext cx="97663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079">
                <a:tc>
                  <a:txBody>
                    <a:bodyPr/>
                    <a:lstStyle/>
                    <a:p>
                      <a:r>
                        <a:rPr lang="en-US" sz="360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Los</a:t>
                      </a:r>
                      <a:endParaRPr lang="es-ES_tradnl" sz="36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560497"/>
              </p:ext>
            </p:extLst>
          </p:nvPr>
        </p:nvGraphicFramePr>
        <p:xfrm>
          <a:off x="6096000" y="4642551"/>
          <a:ext cx="286570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Them, you all</a:t>
                      </a:r>
                      <a:endParaRPr lang="es-ES_tradnl" sz="20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070782"/>
              </p:ext>
            </p:extLst>
          </p:nvPr>
        </p:nvGraphicFramePr>
        <p:xfrm>
          <a:off x="4495800" y="5156376"/>
          <a:ext cx="97663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079">
                <a:tc>
                  <a:txBody>
                    <a:bodyPr/>
                    <a:lstStyle/>
                    <a:p>
                      <a:r>
                        <a:rPr lang="en-US" sz="360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Las</a:t>
                      </a:r>
                      <a:endParaRPr lang="es-ES_tradnl" sz="36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947009"/>
              </p:ext>
            </p:extLst>
          </p:nvPr>
        </p:nvGraphicFramePr>
        <p:xfrm>
          <a:off x="6096000" y="5217336"/>
          <a:ext cx="286570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Them, you all</a:t>
                      </a:r>
                      <a:endParaRPr lang="es-ES_tradnl" sz="20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" y="4504734"/>
            <a:ext cx="9143998" cy="1409307"/>
          </a:xfrm>
          <a:prstGeom prst="round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" y="5872946"/>
            <a:ext cx="91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bottom forms, lo/la/los/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las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tend to be used most frequently</a:t>
            </a:r>
          </a:p>
        </p:txBody>
      </p:sp>
    </p:spTree>
    <p:extLst>
      <p:ext uri="{BB962C8B-B14F-4D97-AF65-F5344CB8AC3E}">
        <p14:creationId xmlns:p14="http://schemas.microsoft.com/office/powerpoint/2010/main" val="8479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173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/>
          <a:lstStyle/>
          <a:p>
            <a:r>
              <a:rPr lang="es-ES_tradnl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I.O.P.s</a:t>
            </a:r>
            <a:r>
              <a:rPr lang="es-ES_tradn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Indirect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Object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Pronouns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245389"/>
              </p:ext>
            </p:extLst>
          </p:nvPr>
        </p:nvGraphicFramePr>
        <p:xfrm>
          <a:off x="1" y="1830874"/>
          <a:ext cx="9143998" cy="4058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2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1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9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00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5768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119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0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7180"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7938"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3200" i="0" kern="1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265242"/>
              </p:ext>
            </p:extLst>
          </p:nvPr>
        </p:nvGraphicFramePr>
        <p:xfrm>
          <a:off x="260819" y="2653848"/>
          <a:ext cx="1415581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079">
                <a:tc>
                  <a:txBody>
                    <a:bodyPr/>
                    <a:lstStyle/>
                    <a:p>
                      <a:r>
                        <a:rPr lang="en-US" sz="360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Me</a:t>
                      </a:r>
                      <a:endParaRPr lang="es-ES_tradnl" sz="36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269837"/>
              </p:ext>
            </p:extLst>
          </p:nvPr>
        </p:nvGraphicFramePr>
        <p:xfrm>
          <a:off x="1676399" y="2684328"/>
          <a:ext cx="2351909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1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To/for</a:t>
                      </a:r>
                      <a:r>
                        <a:rPr lang="en-US" sz="3200" i="1" baseline="0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me</a:t>
                      </a:r>
                      <a:endParaRPr lang="es-ES_tradnl" sz="22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160791"/>
              </p:ext>
            </p:extLst>
          </p:nvPr>
        </p:nvGraphicFramePr>
        <p:xfrm>
          <a:off x="260819" y="3700035"/>
          <a:ext cx="97663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079">
                <a:tc>
                  <a:txBody>
                    <a:bodyPr/>
                    <a:lstStyle/>
                    <a:p>
                      <a:r>
                        <a:rPr lang="en-US" sz="360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Te</a:t>
                      </a:r>
                      <a:endParaRPr lang="es-ES_tradnl" sz="36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662618"/>
              </p:ext>
            </p:extLst>
          </p:nvPr>
        </p:nvGraphicFramePr>
        <p:xfrm>
          <a:off x="1676400" y="3730515"/>
          <a:ext cx="2093417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3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To/for you</a:t>
                      </a:r>
                      <a:endParaRPr lang="es-ES_tradnl" sz="20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732933"/>
              </p:ext>
            </p:extLst>
          </p:nvPr>
        </p:nvGraphicFramePr>
        <p:xfrm>
          <a:off x="260819" y="4736619"/>
          <a:ext cx="97663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079">
                <a:tc>
                  <a:txBody>
                    <a:bodyPr/>
                    <a:lstStyle/>
                    <a:p>
                      <a:r>
                        <a:rPr lang="en-US" sz="360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Le</a:t>
                      </a:r>
                      <a:endParaRPr lang="es-ES_tradnl" sz="36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151215"/>
              </p:ext>
            </p:extLst>
          </p:nvPr>
        </p:nvGraphicFramePr>
        <p:xfrm>
          <a:off x="1676400" y="4736619"/>
          <a:ext cx="2351909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1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To/for him/her/it/you</a:t>
                      </a:r>
                      <a:endParaRPr lang="es-ES_tradnl" sz="20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479436"/>
              </p:ext>
            </p:extLst>
          </p:nvPr>
        </p:nvGraphicFramePr>
        <p:xfrm>
          <a:off x="4495800" y="2653848"/>
          <a:ext cx="97663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079">
                <a:tc>
                  <a:txBody>
                    <a:bodyPr/>
                    <a:lstStyle/>
                    <a:p>
                      <a:r>
                        <a:rPr lang="en-US" sz="360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</a:t>
                      </a:r>
                      <a:endParaRPr lang="es-ES_tradnl" sz="36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230489"/>
              </p:ext>
            </p:extLst>
          </p:nvPr>
        </p:nvGraphicFramePr>
        <p:xfrm>
          <a:off x="6096000" y="2684328"/>
          <a:ext cx="2351909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1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To us</a:t>
                      </a:r>
                      <a:endParaRPr lang="es-ES_tradnl" sz="20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58863"/>
              </p:ext>
            </p:extLst>
          </p:nvPr>
        </p:nvGraphicFramePr>
        <p:xfrm>
          <a:off x="4495800" y="3700035"/>
          <a:ext cx="97663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079">
                <a:tc>
                  <a:txBody>
                    <a:bodyPr/>
                    <a:lstStyle/>
                    <a:p>
                      <a:r>
                        <a:rPr lang="en-US" sz="360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Os</a:t>
                      </a:r>
                      <a:endParaRPr lang="es-ES_tradnl" sz="36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529054"/>
              </p:ext>
            </p:extLst>
          </p:nvPr>
        </p:nvGraphicFramePr>
        <p:xfrm>
          <a:off x="6096000" y="3730515"/>
          <a:ext cx="286570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To you</a:t>
                      </a:r>
                      <a:r>
                        <a:rPr lang="en-US" sz="3200" i="1" baseline="0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all </a:t>
                      </a:r>
                      <a:r>
                        <a:rPr lang="en-US" sz="2000" i="1" baseline="0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(Spain)</a:t>
                      </a:r>
                      <a:endParaRPr lang="es-ES_tradnl" sz="20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834385"/>
              </p:ext>
            </p:extLst>
          </p:nvPr>
        </p:nvGraphicFramePr>
        <p:xfrm>
          <a:off x="4495800" y="4736619"/>
          <a:ext cx="97663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079">
                <a:tc>
                  <a:txBody>
                    <a:bodyPr/>
                    <a:lstStyle/>
                    <a:p>
                      <a:r>
                        <a:rPr lang="en-US" sz="360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Les</a:t>
                      </a:r>
                      <a:endParaRPr lang="es-ES_tradnl" sz="36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720831"/>
              </p:ext>
            </p:extLst>
          </p:nvPr>
        </p:nvGraphicFramePr>
        <p:xfrm>
          <a:off x="6096000" y="4736619"/>
          <a:ext cx="286570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To/for</a:t>
                      </a:r>
                      <a:r>
                        <a:rPr lang="en-US" sz="3200" i="1" baseline="0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them/you all</a:t>
                      </a:r>
                      <a:endParaRPr lang="es-ES_tradnl" sz="20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701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173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Which is the direct object? Indirect?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457200" indent="-457200" algn="l">
              <a:lnSpc>
                <a:spcPct val="90000"/>
              </a:lnSpc>
              <a:buFont typeface="Wingdings" charset="2"/>
              <a:buChar char=""/>
            </a:pP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le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serví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la paella a la </a:t>
            </a: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mujer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457200" indent="-457200" algn="l">
              <a:lnSpc>
                <a:spcPct val="90000"/>
              </a:lnSpc>
              <a:buFont typeface="Wingdings" charset="2"/>
              <a:buChar char=""/>
            </a:pP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 served the paella to the woman.</a:t>
            </a:r>
          </a:p>
          <a:p>
            <a:pPr marL="1196975" lvl="1" indent="-161925" algn="l">
              <a:lnSpc>
                <a:spcPct val="90000"/>
              </a:lnSpc>
              <a:buFont typeface="Arial"/>
              <a:buChar char="•"/>
            </a:pPr>
            <a:r>
              <a:rPr lang="en-US" altLang="ja-JP" sz="3200" dirty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Subject</a:t>
            </a: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: </a:t>
            </a:r>
            <a:r>
              <a:rPr lang="en-US" altLang="ja-JP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</a:t>
            </a:r>
            <a:endParaRPr lang="en-US" altLang="ja-JP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1196975" lvl="1" indent="-161925" algn="l">
              <a:lnSpc>
                <a:spcPct val="90000"/>
              </a:lnSpc>
              <a:buFont typeface="Arial"/>
              <a:buChar char="•"/>
            </a:pPr>
            <a:r>
              <a:rPr lang="en-US" altLang="ja-JP" sz="3200" dirty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Verb</a:t>
            </a: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: </a:t>
            </a:r>
            <a:r>
              <a:rPr lang="en-US" altLang="ja-JP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serví</a:t>
            </a:r>
            <a:endParaRPr lang="en-US" altLang="ja-JP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1196975" lvl="1" indent="-161925" algn="l">
              <a:lnSpc>
                <a:spcPct val="90000"/>
              </a:lnSpc>
              <a:buFont typeface="Arial"/>
              <a:buChar char="•"/>
            </a:pPr>
            <a:r>
              <a:rPr lang="en-US" altLang="ja-JP" sz="32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Direct Object: </a:t>
            </a: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 paella (what I served)</a:t>
            </a:r>
          </a:p>
          <a:p>
            <a:pPr marL="1196975" lvl="1" indent="-161925" algn="l">
              <a:lnSpc>
                <a:spcPct val="90000"/>
              </a:lnSpc>
              <a:buFont typeface="Arial"/>
              <a:buChar char="•"/>
            </a:pPr>
            <a:r>
              <a:rPr lang="en-US" altLang="ja-JP" sz="3200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Indirect Object</a:t>
            </a: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: la </a:t>
            </a:r>
            <a:r>
              <a:rPr lang="en-US" altLang="ja-JP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mujer</a:t>
            </a: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(who I served it to)</a:t>
            </a:r>
          </a:p>
          <a:p>
            <a:pPr algn="l">
              <a:lnSpc>
                <a:spcPct val="90000"/>
              </a:lnSpc>
            </a:pPr>
            <a:endParaRPr lang="en-US" altLang="ja-JP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457200" indent="-457200" algn="l">
              <a:lnSpc>
                <a:spcPct val="90000"/>
              </a:lnSpc>
              <a:buFont typeface="Wingdings" charset="2"/>
              <a:buChar char=""/>
            </a:pP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 </a:t>
            </a: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camarero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le </a:t>
            </a: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trajo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el </a:t>
            </a: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caldo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a Pablo.</a:t>
            </a:r>
          </a:p>
          <a:p>
            <a:pPr marL="457200" indent="-457200" algn="l">
              <a:lnSpc>
                <a:spcPct val="90000"/>
              </a:lnSpc>
              <a:buFont typeface="Wingdings" charset="2"/>
              <a:buChar char=""/>
            </a:pP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The waiter brought the broth to Pablo.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Identifying Parts of Sentences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4006" y="4999706"/>
            <a:ext cx="11207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94097" y="5029200"/>
            <a:ext cx="11207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20580" y="5029200"/>
            <a:ext cx="11207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D.O.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42899" y="5043408"/>
            <a:ext cx="11207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n>
                  <a:solidFill>
                    <a:srgbClr val="E46C0A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I.O.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09800" y="5029200"/>
            <a:ext cx="11207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n>
                  <a:solidFill>
                    <a:srgbClr val="E46C0A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I.O.P.</a:t>
            </a:r>
          </a:p>
        </p:txBody>
      </p:sp>
    </p:spTree>
    <p:extLst>
      <p:ext uri="{BB962C8B-B14F-4D97-AF65-F5344CB8AC3E}">
        <p14:creationId xmlns:p14="http://schemas.microsoft.com/office/powerpoint/2010/main" val="9345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  <p:bldP spid="6" grpId="0"/>
      <p:bldP spid="8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173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Autofit/>
          </a:bodyPr>
          <a:lstStyle/>
          <a:p>
            <a:pPr marL="282575" indent="-282575" algn="l">
              <a:lnSpc>
                <a:spcPct val="90000"/>
              </a:lnSpc>
              <a:spcAft>
                <a:spcPts val="4800"/>
              </a:spcAft>
              <a:buFont typeface="Arial"/>
              <a:buChar char="•"/>
            </a:pP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When there is both an </a:t>
            </a:r>
            <a:r>
              <a:rPr lang="en-US" sz="3400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indirect object 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and </a:t>
            </a:r>
            <a:r>
              <a:rPr lang="en-US" sz="34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direct object 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pronoun</a:t>
            </a:r>
            <a:r>
              <a:rPr lang="en-US" sz="34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in a sentence, the IOP comes first.</a:t>
            </a:r>
          </a:p>
          <a:p>
            <a:pPr marL="282575" indent="-282575" algn="l">
              <a:lnSpc>
                <a:spcPct val="90000"/>
              </a:lnSpc>
              <a:buFont typeface="Arial"/>
              <a:buChar char="•"/>
            </a:pP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Regular Sentences (Present tense, past tense, etc.):</a:t>
            </a:r>
          </a:p>
          <a:p>
            <a:pPr marL="917575" indent="-282575" algn="l">
              <a:lnSpc>
                <a:spcPct val="90000"/>
              </a:lnSpc>
              <a:buFont typeface="Arial"/>
              <a:buChar char="•"/>
            </a:pP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Indirect and direct object pronouns come </a:t>
            </a:r>
            <a:r>
              <a:rPr lang="en-US" sz="3400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before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the conjugated verb in a regular sentence.</a:t>
            </a:r>
          </a:p>
          <a:p>
            <a:pPr marL="1598613" algn="l">
              <a:lnSpc>
                <a:spcPct val="90000"/>
              </a:lnSpc>
            </a:pPr>
            <a:r>
              <a:rPr lang="en-US" sz="3400" dirty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(S)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400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I.O.P.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  </a:t>
            </a:r>
            <a:r>
              <a:rPr lang="en-US" sz="34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D.O.P.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 </a:t>
            </a:r>
            <a:r>
              <a:rPr lang="en-US" sz="3400" dirty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Placement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of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Pronouns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20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173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Autofit/>
          </a:bodyPr>
          <a:lstStyle/>
          <a:p>
            <a:pPr marL="234950" indent="-234950" algn="l">
              <a:lnSpc>
                <a:spcPct val="90000"/>
              </a:lnSpc>
              <a:buFont typeface="Arial"/>
              <a:buChar char="•"/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Infinitives &amp; -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ando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/-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iendo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verbs:</a:t>
            </a:r>
          </a:p>
          <a:p>
            <a:pPr marL="635000" indent="-234950" algn="l">
              <a:lnSpc>
                <a:spcPct val="90000"/>
              </a:lnSpc>
              <a:buFont typeface="Arial"/>
              <a:buChar char="•"/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Indirect and direct object pronouns may be </a:t>
            </a:r>
            <a:r>
              <a:rPr lang="en-US" dirty="0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attached to the end 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of an infinitive or verb ending in </a:t>
            </a:r>
            <a:r>
              <a:rPr lang="mr-IN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–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ando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/-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iendo</a:t>
            </a:r>
            <a:r>
              <a:rPr lang="en-US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 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635000" indent="-234950" algn="l">
              <a:lnSpc>
                <a:spcPct val="90000"/>
              </a:lnSpc>
              <a:buFont typeface="Arial"/>
              <a:buChar char="•"/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OR they can come </a:t>
            </a:r>
            <a:r>
              <a:rPr lang="en-US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before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the conjugated verb.</a:t>
            </a:r>
          </a:p>
          <a:p>
            <a:pPr marL="1598613" indent="-234950" algn="l">
              <a:lnSpc>
                <a:spcPct val="90000"/>
              </a:lnSpc>
              <a:buFont typeface="Arial"/>
              <a:buChar char="•"/>
            </a:pPr>
            <a:r>
              <a:rPr lang="en-US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Me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los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vas a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pedir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marL="1598613" indent="-234950" algn="l">
              <a:lnSpc>
                <a:spcPct val="90000"/>
              </a:lnSpc>
              <a:buFont typeface="Arial"/>
              <a:buChar char="•"/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Vas a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ped</a:t>
            </a:r>
            <a:r>
              <a:rPr lang="en-US" dirty="0" err="1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í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r</a:t>
            </a:r>
            <a:r>
              <a:rPr lang="en-US" dirty="0" err="1">
                <a:ln>
                  <a:solidFill>
                    <a:srgbClr val="E46C0A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me</a:t>
            </a:r>
            <a:r>
              <a:rPr lang="en-US" dirty="0" err="1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los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marL="1598613" indent="-234950" algn="l">
              <a:lnSpc>
                <a:spcPct val="90000"/>
              </a:lnSpc>
              <a:buFont typeface="Arial"/>
              <a:buChar char="•"/>
            </a:pPr>
            <a:r>
              <a:rPr lang="en-US" dirty="0">
                <a:ln>
                  <a:solidFill>
                    <a:srgbClr val="E46C0A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Me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los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estás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pidiendo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marL="1598613" indent="-234950" algn="l">
              <a:lnSpc>
                <a:spcPct val="90000"/>
              </a:lnSpc>
              <a:buFont typeface="Arial"/>
              <a:buChar char="•"/>
            </a:pP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Estás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pidi</a:t>
            </a:r>
            <a:r>
              <a:rPr lang="en-US" dirty="0" err="1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é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ndo</a:t>
            </a:r>
            <a:r>
              <a:rPr lang="en-US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me</a:t>
            </a:r>
            <a:r>
              <a:rPr lang="en-US" dirty="0" err="1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los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Placement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of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Pronouns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728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173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Autofit/>
          </a:bodyPr>
          <a:lstStyle/>
          <a:p>
            <a:pPr marL="234950" indent="-234950" algn="l">
              <a:lnSpc>
                <a:spcPct val="90000"/>
              </a:lnSpc>
              <a:buFont typeface="Arial"/>
              <a:buChar char="•"/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Infinitives &amp; -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ando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/-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iendo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verbs:</a:t>
            </a:r>
          </a:p>
          <a:p>
            <a:pPr marL="635000" indent="-234950" algn="l">
              <a:lnSpc>
                <a:spcPct val="90000"/>
              </a:lnSpc>
              <a:buFont typeface="Arial"/>
              <a:buChar char="•"/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You need to add an </a:t>
            </a:r>
            <a:r>
              <a:rPr lang="en-US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accent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to the stressed vowel.</a:t>
            </a:r>
          </a:p>
          <a:p>
            <a:pPr marL="635000" indent="-234950" algn="l">
              <a:lnSpc>
                <a:spcPct val="90000"/>
              </a:lnSpc>
              <a:buFont typeface="Arial"/>
              <a:buChar char="•"/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For </a:t>
            </a:r>
            <a:r>
              <a:rPr lang="en-US" dirty="0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infinitives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, add an accent when attaching 2 pronouns. If attaching 1 pronoun, no accent. </a:t>
            </a:r>
          </a:p>
          <a:p>
            <a:pPr marL="1317625" indent="-236538" algn="l"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Vas a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compr</a:t>
            </a:r>
            <a:r>
              <a:rPr lang="en-US" sz="2800" dirty="0" err="1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á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rmela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28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vs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 Vas a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comprarla</a:t>
            </a:r>
            <a:endParaRPr lang="en-US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1317625" indent="-236538" algn="l"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Vas a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serv</a:t>
            </a:r>
            <a:r>
              <a:rPr lang="en-US" sz="2800" dirty="0" err="1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í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rmela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28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vs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Vas a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servirla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marL="635000" indent="-234950" algn="l">
              <a:lnSpc>
                <a:spcPct val="90000"/>
              </a:lnSpc>
              <a:buFont typeface="Arial"/>
              <a:buChar char="•"/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For </a:t>
            </a:r>
            <a:r>
              <a:rPr lang="mr-IN" dirty="0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–</a:t>
            </a:r>
            <a:r>
              <a:rPr lang="en-US" dirty="0" err="1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ando</a:t>
            </a:r>
            <a:r>
              <a:rPr lang="en-US" dirty="0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/-</a:t>
            </a:r>
            <a:r>
              <a:rPr lang="en-US" dirty="0" err="1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iendo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verbs add the accent whether using one or two pronouns.</a:t>
            </a:r>
          </a:p>
          <a:p>
            <a:pPr marL="1363663" indent="-234950" algn="l">
              <a:lnSpc>
                <a:spcPct val="90000"/>
              </a:lnSpc>
              <a:buFont typeface="Arial"/>
              <a:buChar char="•"/>
            </a:pP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Estás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compr</a:t>
            </a:r>
            <a:r>
              <a:rPr lang="en-US" sz="2800" dirty="0" err="1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á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ndolo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28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&amp;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Estás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sirvi</a:t>
            </a:r>
            <a:r>
              <a:rPr lang="en-US" sz="2800" dirty="0" err="1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é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ndomela</a:t>
            </a:r>
            <a:endParaRPr lang="en-US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400050" algn="l">
              <a:lnSpc>
                <a:spcPct val="90000"/>
              </a:lnSpc>
            </a:pP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Placement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of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Pronouns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072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3023</TotalTime>
  <Words>893</Words>
  <Application>Microsoft Macintosh PowerPoint</Application>
  <PresentationFormat>On-screen Show (4:3)</PresentationFormat>
  <Paragraphs>153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Franklin Gothic Medium</vt:lpstr>
      <vt:lpstr>Wingdings</vt:lpstr>
      <vt:lpstr>Office Theme</vt:lpstr>
      <vt:lpstr>Unidad 5</vt:lpstr>
      <vt:lpstr>Direct vs Indirect Objects</vt:lpstr>
      <vt:lpstr>Direct vs Indirect Objects</vt:lpstr>
      <vt:lpstr>Direct Object Pronouns</vt:lpstr>
      <vt:lpstr>Indirect Object Pronouns</vt:lpstr>
      <vt:lpstr>Identifying Parts of Sentences</vt:lpstr>
      <vt:lpstr>Placement of Pronouns</vt:lpstr>
      <vt:lpstr>Placement of Pronouns</vt:lpstr>
      <vt:lpstr>Placement of Pronouns</vt:lpstr>
      <vt:lpstr>Placement of Pronouns</vt:lpstr>
      <vt:lpstr>Special Note</vt:lpstr>
      <vt:lpstr>Prueba de práctica</vt:lpstr>
      <vt:lpstr>Prueba de práctica</vt:lpstr>
      <vt:lpstr>Prueba de práctica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80</cp:revision>
  <cp:lastPrinted>2019-03-20T20:02:33Z</cp:lastPrinted>
  <dcterms:created xsi:type="dcterms:W3CDTF">2018-07-09T18:49:29Z</dcterms:created>
  <dcterms:modified xsi:type="dcterms:W3CDTF">2022-04-27T15:57:13Z</dcterms:modified>
</cp:coreProperties>
</file>