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97" r:id="rId3"/>
    <p:sldId id="272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8" r:id="rId13"/>
    <p:sldId id="309" r:id="rId14"/>
    <p:sldId id="310" r:id="rId15"/>
    <p:sldId id="311" r:id="rId16"/>
    <p:sldId id="312" r:id="rId17"/>
    <p:sldId id="306" r:id="rId18"/>
    <p:sldId id="313" r:id="rId19"/>
    <p:sldId id="314" r:id="rId20"/>
    <p:sldId id="31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33112E"/>
    <a:srgbClr val="4B1743"/>
    <a:srgbClr val="5F3159"/>
    <a:srgbClr val="B076AD"/>
    <a:srgbClr val="6600CD"/>
    <a:srgbClr val="E5B3CE"/>
    <a:srgbClr val="FEC5E2"/>
    <a:srgbClr val="FEA7E1"/>
    <a:srgbClr val="FEA8F7"/>
    <a:srgbClr val="A02A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1" d="100"/>
          <a:sy n="51" d="100"/>
        </p:scale>
        <p:origin x="-175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9510A6-E80F-B84B-B074-F562144B051D}" type="datetime1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ísmo + Affirmative/Negative Words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5D49D-0D1A-E34F-9C01-08947D1304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8901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C4DA7-0A7B-D740-A082-0290DEF300CE}" type="datetime1">
              <a:rPr lang="en-US" smtClean="0"/>
              <a:t>3/12/19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5 - ísmo + Affirmative/Negative Words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3FF577-9B43-0A4F-9402-2CF2C27C4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2286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ísmo + Affirmative/Negative 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ísmo + Affirmative/Negative 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3FF577-9B43-0A4F-9402-2CF2C27C46E9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5 - ísmo + Affirmative/Negative Words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4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9689E-AF05-2B47-850F-D76FF7D20CF7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6BA78-A50F-5446-B32B-79C999D30F68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4BCD-9AB2-A34B-993C-2C4CF4BE2684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25F9C-9E70-A44E-BDEA-CF781F87A6D1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15C9-D82D-6041-BD8F-37FCCE995C9D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D8328-46F3-B743-844C-41A389C7AF83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27F37-DB1E-5842-8C17-99F5B39476B9}" type="datetime1">
              <a:rPr lang="en-US" smtClean="0"/>
              <a:t>3/12/19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895C50-B196-4E48-A85A-00C5C6E7AAAB}" type="datetime1">
              <a:rPr lang="en-US" smtClean="0"/>
              <a:t>3/12/19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257A5-FFE5-B849-96D7-72E4F2F3E073}" type="datetime1">
              <a:rPr lang="en-US" smtClean="0"/>
              <a:t>3/12/19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77A7E-7DEA-8A47-BCCC-3C0557D70F67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9F09A-1CBB-104E-B3B6-E962AC151511}" type="datetime1">
              <a:rPr lang="en-US" smtClean="0"/>
              <a:t>3/12/19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B076AD"/>
            </a:gs>
            <a:gs pos="57000">
              <a:srgbClr val="5F3159"/>
            </a:gs>
            <a:gs pos="100000">
              <a:srgbClr val="33112E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8267E-8484-2A45-A29B-CFCD8CD7B527}" type="datetime1">
              <a:rPr lang="en-US" smtClean="0"/>
              <a:t>3/12/19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 Emphasis to Adjectives &amp; Affirmative &amp; Negative Words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 &amp; Negative Words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773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Indefinite words refer to non-specific people, things, or situations and can be </a:t>
            </a:r>
            <a:r>
              <a:rPr lang="en-US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5714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 Words: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lgo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something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lguien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someone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lgún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alguno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some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either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iempre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always</a:t>
            </a:r>
          </a:p>
          <a:p>
            <a:pPr marL="1089025" indent="-227013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ambién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- also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4139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 Words: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ada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nothing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adie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 one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ingún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ninguno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none; not any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neither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…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nor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unca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never</a:t>
            </a:r>
          </a:p>
          <a:p>
            <a:pPr marL="1247775" indent="-158750" algn="l">
              <a:spcAft>
                <a:spcPts val="600"/>
              </a:spcAft>
              <a:buFont typeface="Arial"/>
              <a:buChar char="•"/>
            </a:pPr>
            <a:r>
              <a:rPr lang="en-US" sz="4000" b="1" dirty="0" err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ampoco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neither; either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266790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92500" lnSpcReduction="10000"/>
          </a:bodyPr>
          <a:lstStyle/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and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ninguno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 have different forms before </a:t>
            </a:r>
            <a:r>
              <a:rPr lang="en-US" sz="4000" dirty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masculine singular nouns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lguno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algún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ninguno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ningún</a:t>
            </a:r>
            <a:endParaRPr lang="en-US" sz="4000" dirty="0" smtClean="0">
              <a:ln>
                <a:solidFill>
                  <a:srgbClr val="FF000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635000" indent="-271463" algn="l" defTabSz="177800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Quieres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algún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filete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No, no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quiero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ningún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plato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con carne.</a:t>
            </a:r>
          </a:p>
          <a:p>
            <a:pPr marL="862013" indent="-227013" algn="l">
              <a:buFont typeface="Arial"/>
              <a:buChar char="•"/>
            </a:pP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you want some steak? No, I do not want any dish with meat.</a:t>
            </a:r>
            <a:endParaRPr lang="es-ES_tradnl" sz="40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264846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5275" indent="-2952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double negative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required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Spanish when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4000" i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comes before the verb.</a:t>
            </a:r>
          </a:p>
          <a:p>
            <a:pPr marL="295275" indent="-2952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Indefinite words that follow 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</a:t>
            </a:r>
            <a:r>
              <a:rPr lang="en-US" sz="4000" i="1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4000" i="1" dirty="0" smtClean="0">
                <a:ln>
                  <a:solidFill>
                    <a:srgbClr val="FFFF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</a:t>
            </a: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must be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52475" lvl="1" indent="-295275" algn="l">
              <a:buFont typeface="Arial"/>
              <a:buChar char="•"/>
            </a:pPr>
            <a:r>
              <a:rPr lang="en-US" sz="4000" u="sng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u="sng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  <a:endParaRPr lang="en-US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52475" lvl="1" indent="-295275" algn="l">
              <a:buFont typeface="Arial"/>
              <a:buChar char="•"/>
            </a:pP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 </a:t>
            </a:r>
            <a:r>
              <a:rPr lang="en-US" sz="40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not see anything</a:t>
            </a:r>
            <a:r>
              <a:rPr lang="en-US" sz="40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(“I don’t see nothing.”)</a:t>
            </a:r>
            <a:endParaRPr lang="es-ES_tradnl" sz="40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78556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295275" indent="-2952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When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alguien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or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nadie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is the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object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a verb, it is preceded by the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personal 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752475" lvl="1" indent="-295275" algn="l">
              <a:buFont typeface="Arial"/>
              <a:buChar char="•"/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¿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Conoces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alguien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España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 </a:t>
            </a:r>
            <a:endParaRPr lang="en-US" sz="4000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752475" lvl="1" indent="-295275" algn="l">
              <a:buFont typeface="Arial"/>
              <a:buChar char="•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no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conozco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nadie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España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1209675" lvl="2" indent="-295275" algn="l">
              <a:buFont typeface="Arial"/>
              <a:buChar char="•"/>
            </a:pP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 you know anyone from Spain? </a:t>
            </a:r>
            <a:endParaRPr lang="en-US" sz="3600" i="1" dirty="0" smtClean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209675" lvl="2" indent="-295275" algn="l">
              <a:buFont typeface="Arial"/>
              <a:buChar char="•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</a:t>
            </a:r>
            <a:r>
              <a:rPr lang="en-US" sz="3600" i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I do not know anyone from Spain.</a:t>
            </a:r>
            <a:endParaRPr lang="es-ES_tradnl" sz="3600" b="1" i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Affirmative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&amp;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Words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725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Answer each question </a:t>
            </a:r>
            <a:r>
              <a:rPr lang="en-US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negatively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339725" indent="-339725" algn="l">
              <a:spcAft>
                <a:spcPts val="6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¿Hay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alguien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puede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hervir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papas?</a:t>
            </a:r>
          </a:p>
          <a:p>
            <a:pPr marL="339725" indent="-339725" algn="l">
              <a:spcAft>
                <a:spcPts val="6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¿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Miraste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estudiantes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2819400"/>
            <a:ext cx="600808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hay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nadie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que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puede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hervir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las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papas.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52921" y="4967679"/>
            <a:ext cx="60080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miré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nadie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954899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¿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Alguna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persona me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puede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ayudar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¿Van a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pedir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el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filete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también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¿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Tienes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algún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problema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1752600"/>
            <a:ext cx="804989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Nadie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te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puede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ayudar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</a:p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Ninguna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persona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te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puede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ayudar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86707" y="5691801"/>
            <a:ext cx="68051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tengo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ningún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problema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7348" y="3757600"/>
            <a:ext cx="776167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Tampoco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van 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pedir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el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filete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</a:p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van 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pedir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el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filete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tampoco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4554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6. ¿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7.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sirve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langosta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¿no?</a:t>
            </a:r>
          </a:p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8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¿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Cocinaste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cebolla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u="sng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la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zanahoria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2921" y="1912182"/>
            <a:ext cx="60080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veo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nada.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598" y="5691801"/>
            <a:ext cx="82313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cociné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ni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la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cebolla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ni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la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zanahoria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 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218" y="3757600"/>
            <a:ext cx="680513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Nunca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nos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sirve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la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langosta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713178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n-US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 Emphasis to Adjectives</a:t>
            </a:r>
          </a:p>
          <a:p>
            <a:r>
              <a:rPr lang="en-US" sz="5000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endParaRPr lang="en-US" sz="5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5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935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9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¿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llega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alguien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?</a:t>
            </a:r>
          </a:p>
          <a:p>
            <a:pPr marL="339725" indent="-339725" algn="l">
              <a:spcAft>
                <a:spcPts val="90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10. </a:t>
            </a:r>
            <a:r>
              <a:rPr lang="en-US" sz="4000" b="1" u="sng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Siempre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pides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comida. ¿no?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52921" y="1912182"/>
            <a:ext cx="60080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No, 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llega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nadie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0218" y="3757600"/>
            <a:ext cx="6805137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No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pido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nada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.</a:t>
            </a:r>
          </a:p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Nunca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</a:t>
            </a:r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pido</a:t>
            </a:r>
            <a:r>
              <a:rPr lang="en-US" sz="3800" b="1" dirty="0" smtClean="0">
                <a:ln>
                  <a:solidFill>
                    <a:srgbClr val="6600CD"/>
                  </a:solidFill>
                </a:ln>
              </a:rPr>
              <a:t> comida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9763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571500" indent="-571500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some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can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attach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ending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b="1" dirty="0" err="1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(s).</a:t>
            </a:r>
          </a:p>
          <a:p>
            <a:pPr marL="571500" indent="-571500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like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“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very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”/”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”/ ”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extremely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”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English.</a:t>
            </a:r>
          </a:p>
          <a:p>
            <a:pPr marL="1028700" lvl="1" indent="-228600" algn="l">
              <a:spcAft>
                <a:spcPts val="1800"/>
              </a:spcAft>
              <a:buFont typeface="Arial"/>
              <a:buChar char="•"/>
            </a:pP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¡Esta cocina es </a:t>
            </a:r>
            <a:r>
              <a:rPr lang="es-ES_tradnl" sz="38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bellísima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 </a:t>
            </a:r>
            <a:endParaRPr lang="es-ES_tradnl" sz="38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028700" lvl="1" indent="-228600" algn="l">
              <a:spcAft>
                <a:spcPts val="1800"/>
              </a:spcAft>
              <a:buFont typeface="Arial"/>
              <a:buChar char="•"/>
            </a:pPr>
            <a:r>
              <a:rPr lang="es-ES_tradnl" sz="3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This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kitchen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very</a:t>
            </a:r>
            <a:r>
              <a:rPr lang="es-ES_tradnl" sz="38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very</a:t>
            </a:r>
            <a:r>
              <a:rPr lang="es-ES_tradnl" sz="38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8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beautiful</a:t>
            </a:r>
            <a:r>
              <a:rPr lang="es-ES_tradnl" sz="38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ends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in a </a:t>
            </a:r>
            <a:r>
              <a:rPr lang="es-ES_tradnl" sz="4000" b="1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vowel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drop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before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ending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bell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bell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bell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pretty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alt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alt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alt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tall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icant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picant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picant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spicy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300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 fontScale="92500"/>
          </a:bodyPr>
          <a:lstStyle/>
          <a:p>
            <a:pPr marL="339725" indent="-339725" algn="l">
              <a:spcAft>
                <a:spcPts val="6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consonant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or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have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these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spelling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before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(a)(s)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 </a:t>
            </a:r>
          </a:p>
          <a:p>
            <a:pPr marL="339725" indent="-339725" algn="l">
              <a:spcAft>
                <a:spcPts val="600"/>
              </a:spcAft>
              <a:buFont typeface="Arial"/>
              <a:buChar char="•"/>
            </a:pP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You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do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not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need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make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spelling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change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if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sound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stays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same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  <a:endParaRPr lang="es-ES_tradnl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6225" indent="-231775" algn="l">
              <a:spcAft>
                <a:spcPts val="600"/>
              </a:spcAft>
              <a:buFont typeface="Arial"/>
              <a:buChar char="•"/>
            </a:pPr>
            <a:r>
              <a:rPr lang="es-ES_tradnl" sz="40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endParaRPr lang="es-ES_tradnl" sz="3000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6225" indent="-231775" algn="l">
              <a:spcAft>
                <a:spcPts val="600"/>
              </a:spcAft>
              <a:buFont typeface="Arial"/>
              <a:buChar char="•"/>
            </a:pP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 </a:t>
            </a:r>
            <a:r>
              <a:rPr lang="es-ES_tradnl" sz="35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</a:t>
            </a:r>
            <a:endParaRPr lang="es-ES_tradnl" sz="3000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1546225" indent="-231775" algn="l">
              <a:spcAft>
                <a:spcPts val="600"/>
              </a:spcAft>
              <a:buFont typeface="Arial"/>
              <a:buChar char="•"/>
            </a:pPr>
            <a:r>
              <a:rPr lang="es-ES_tradnl" sz="40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</a:t>
            </a:r>
            <a:endParaRPr lang="es-ES_tradnl" sz="3000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8073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Spelling changes:</a:t>
            </a:r>
            <a:endParaRPr lang="es-ES_tradnl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27013" indent="-227013" algn="l" defTabSz="454025">
              <a:spcAft>
                <a:spcPts val="1800"/>
              </a:spcAft>
              <a:buFont typeface="Arial"/>
              <a:buChar char="•"/>
            </a:pPr>
            <a:r>
              <a:rPr lang="es-ES_tradnl" sz="4000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endParaRPr lang="es-ES_tradnl" sz="3000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</a:t>
            </a:r>
            <a:r>
              <a:rPr lang="es-ES_tradnl" sz="40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riqu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rich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fres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fres</a:t>
            </a:r>
            <a:r>
              <a:rPr lang="es-ES_tradnl" sz="40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qu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fresqu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fresh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3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33746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Spelling changes:</a:t>
            </a:r>
            <a:endParaRPr lang="es-ES_tradnl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31775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 </a:t>
            </a:r>
            <a:r>
              <a:rPr lang="es-ES_tradnl" sz="35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es-ES_tradnl" sz="40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</a:t>
            </a:r>
            <a:endParaRPr lang="es-ES_tradnl" sz="3000" b="1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</a:t>
            </a:r>
            <a:r>
              <a:rPr lang="es-ES_tradnl" sz="4000" b="1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</a:t>
            </a:r>
            <a:r>
              <a:rPr lang="es-ES_tradnl" sz="40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lar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gu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ísima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long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8140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spcAft>
                <a:spcPts val="1800"/>
              </a:spcAft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Spelling changes:</a:t>
            </a:r>
            <a:endParaRPr lang="es-ES_tradnl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231775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c</a:t>
            </a:r>
            <a:endParaRPr lang="es-ES_tradnl" sz="3000" b="1" i="1" dirty="0" smtClean="0">
              <a:ln>
                <a:solidFill>
                  <a:srgbClr val="FFFF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571500" indent="-23177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feli</a:t>
            </a:r>
            <a:r>
              <a:rPr lang="es-ES_tradnl" sz="4000" b="1" dirty="0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500" b="1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feli</a:t>
            </a:r>
            <a:r>
              <a:rPr lang="es-ES_tradnl" sz="4000" b="1" dirty="0" err="1" smtClean="0">
                <a:ln>
                  <a:solidFill>
                    <a:srgbClr val="FFFF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</a:t>
            </a:r>
            <a:r>
              <a:rPr lang="es-ES_tradnl" sz="35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felic</a:t>
            </a:r>
            <a:r>
              <a:rPr lang="es-ES_tradnl" sz="4000" b="1" dirty="0" smtClean="0">
                <a:ln>
                  <a:solidFill>
                    <a:srgbClr val="0000FF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ísimo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really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3000" b="1" i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happy</a:t>
            </a:r>
            <a:r>
              <a:rPr lang="es-ES_tradnl" sz="3000" b="1" i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endParaRPr lang="es-ES_tradnl" sz="4000" b="1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Adding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Emphasis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Adjectives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25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3311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1. Las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fresas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son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_________ 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dulce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.**</a:t>
            </a:r>
            <a:endParaRPr lang="en-US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2. La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ensalada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4000" b="1" dirty="0" err="1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es</a:t>
            </a:r>
            <a:r>
              <a:rPr lang="en-US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___________ (fresco)</a:t>
            </a: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.</a:t>
            </a: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3. La tortilla es ____________ (rico).</a:t>
            </a: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4. El ajo es ____________ (sabroso).</a:t>
            </a:r>
          </a:p>
          <a:p>
            <a:pPr marL="339725" indent="-339725" algn="l">
              <a:spcAft>
                <a:spcPts val="1800"/>
              </a:spcAft>
              <a:buFont typeface="Arial"/>
              <a:buChar char="•"/>
            </a:pPr>
            <a:r>
              <a:rPr lang="es-ES_tradnl" sz="4000" b="1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5. Los ingredientes son ___________ (picante).</a:t>
            </a:r>
            <a:endParaRPr lang="en-US" sz="4000" b="1" dirty="0" smtClean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 de 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38600" y="1143000"/>
            <a:ext cx="27891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dulcísimas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95800" y="2057400"/>
            <a:ext cx="27891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fresquísima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86200" y="3048000"/>
            <a:ext cx="27891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riquísima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71800" y="3962400"/>
            <a:ext cx="278911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sabrosísimo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0" y="4953000"/>
            <a:ext cx="3280946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800" b="1" dirty="0" err="1" smtClean="0">
                <a:ln>
                  <a:solidFill>
                    <a:srgbClr val="6600CD"/>
                  </a:solidFill>
                </a:ln>
              </a:rPr>
              <a:t>picantísimos</a:t>
            </a:r>
            <a:endParaRPr lang="en-US" sz="3800" b="1" dirty="0">
              <a:ln>
                <a:solidFill>
                  <a:srgbClr val="6600CD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001647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7382</TotalTime>
  <Words>811</Words>
  <Application>Microsoft Macintosh PowerPoint</Application>
  <PresentationFormat>On-screen Show (4:3)</PresentationFormat>
  <Paragraphs>116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Unidad 5</vt:lpstr>
      <vt:lpstr>Unidad 5</vt:lpstr>
      <vt:lpstr>Adding Emphasis to Adjectives</vt:lpstr>
      <vt:lpstr>Adding Emphasis to Adjectives</vt:lpstr>
      <vt:lpstr>Adding Emphasis to Adjectives</vt:lpstr>
      <vt:lpstr>Adding Emphasis to Adjectives</vt:lpstr>
      <vt:lpstr>Adding Emphasis to Adjectives</vt:lpstr>
      <vt:lpstr>Adding Emphasis to Adjectives</vt:lpstr>
      <vt:lpstr>Prueba de práctica</vt:lpstr>
      <vt:lpstr>Unidad 5</vt:lpstr>
      <vt:lpstr>Affirmative &amp; Negative Words</vt:lpstr>
      <vt:lpstr>Affirmative &amp; Negative Words</vt:lpstr>
      <vt:lpstr>Affirmative &amp; Negative Words</vt:lpstr>
      <vt:lpstr>Affirmative &amp; Negative Words</vt:lpstr>
      <vt:lpstr>Affirmative &amp; Negative Words</vt:lpstr>
      <vt:lpstr>Affirmative &amp; Negative Words</vt:lpstr>
      <vt:lpstr>Prueba de práctica</vt:lpstr>
      <vt:lpstr>Prueba de práctica</vt:lpstr>
      <vt:lpstr>Prueba de práctica</vt:lpstr>
      <vt:lpstr>Prueba de práctica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83</cp:revision>
  <cp:lastPrinted>2019-03-11T12:03:46Z</cp:lastPrinted>
  <dcterms:created xsi:type="dcterms:W3CDTF">2018-07-09T18:49:29Z</dcterms:created>
  <dcterms:modified xsi:type="dcterms:W3CDTF">2019-03-12T17:29:51Z</dcterms:modified>
</cp:coreProperties>
</file>