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4" r:id="rId3"/>
    <p:sldId id="296" r:id="rId4"/>
    <p:sldId id="301" r:id="rId5"/>
    <p:sldId id="300" r:id="rId6"/>
    <p:sldId id="302" r:id="rId7"/>
    <p:sldId id="311" r:id="rId8"/>
    <p:sldId id="308" r:id="rId9"/>
    <p:sldId id="309" r:id="rId10"/>
    <p:sldId id="305" r:id="rId11"/>
    <p:sldId id="303" r:id="rId12"/>
    <p:sldId id="306" r:id="rId13"/>
    <p:sldId id="307" r:id="rId14"/>
    <p:sldId id="312" r:id="rId15"/>
    <p:sldId id="31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BC4EE"/>
    <a:srgbClr val="DCD3FF"/>
    <a:srgbClr val="4A385F"/>
    <a:srgbClr val="292034"/>
    <a:srgbClr val="FFFFE2"/>
    <a:srgbClr val="572B04"/>
    <a:srgbClr val="173B45"/>
    <a:srgbClr val="E2F6FF"/>
    <a:srgbClr val="BDFEB7"/>
    <a:srgbClr val="3448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D94F6-2BE4-CD45-8F0D-1B60A00AEF40}" type="datetime1">
              <a:rPr lang="en-US" smtClean="0"/>
              <a:t>2/5/20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4 - Preterite Irregulars, car/gar/zar, and i to 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572FB-BCE1-F34D-8D7D-6155D61DC2E6}" type="datetime1">
              <a:rPr lang="en-US" smtClean="0"/>
              <a:t>2/5/20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4 - Preterite Irregulars, car/gar/zar, and i to 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68A7E-12F8-704F-B159-D633E08D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1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4 - Preterite Irregulars, car/gar/zar, and i to y</a:t>
            </a:r>
          </a:p>
        </p:txBody>
      </p:sp>
    </p:spTree>
    <p:extLst>
      <p:ext uri="{BB962C8B-B14F-4D97-AF65-F5344CB8AC3E}">
        <p14:creationId xmlns:p14="http://schemas.microsoft.com/office/powerpoint/2010/main" val="1059811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4 - Preterite Irregulars, car/gar/zar, and i to y</a:t>
            </a:r>
          </a:p>
        </p:txBody>
      </p:sp>
    </p:spTree>
    <p:extLst>
      <p:ext uri="{BB962C8B-B14F-4D97-AF65-F5344CB8AC3E}">
        <p14:creationId xmlns:p14="http://schemas.microsoft.com/office/powerpoint/2010/main" val="105981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229AAA-F74E-F64E-8BEE-531CD7C0245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Preterite Irregulars, car/gar/zar, and i to 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229AAA-F74E-F64E-8BEE-531CD7C0245A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Preterite Irregulars, car/gar/zar, and i to 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4 - Preterite Irregulars, car/gar/zar, and i to y</a:t>
            </a:r>
          </a:p>
        </p:txBody>
      </p:sp>
    </p:spTree>
    <p:extLst>
      <p:ext uri="{BB962C8B-B14F-4D97-AF65-F5344CB8AC3E}">
        <p14:creationId xmlns:p14="http://schemas.microsoft.com/office/powerpoint/2010/main" val="1059811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Preterite Irregulars, car/gar/zar, and i to 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97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Preterite Irregulars, car/gar/zar, and i to 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12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Preterite Irregulars, car/gar/zar, and i to 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1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4E2E-647F-0E4A-8BD2-F76CB9019810}" type="datetime1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1C9D-7491-C54A-BD7E-BF0182AB6A0A}" type="datetime1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D5C9-1A60-9843-8B18-1A724B77A875}" type="datetime1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ADC4-77CF-5347-9A2B-EC43A92EA0BB}" type="datetime1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D09C-255F-2C43-B9E8-DB42610738CF}" type="datetime1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9F21-8E31-1D4E-A5D6-A28EF392EBE2}" type="datetime1">
              <a:rPr lang="en-US" smtClean="0"/>
              <a:t>2/5/20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20BB-C378-5E4B-9B35-572214A083CC}" type="datetime1">
              <a:rPr lang="en-US" smtClean="0"/>
              <a:t>2/5/20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7223-5B1F-0B4D-8EE0-3FB3E15D7E1B}" type="datetime1">
              <a:rPr lang="en-US" smtClean="0"/>
              <a:t>2/5/20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C312-E5A9-3A4E-9F25-06526B09FD81}" type="datetime1">
              <a:rPr lang="en-US" smtClean="0"/>
              <a:t>2/5/20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6B5B-DBF7-BD46-814E-3E9A7C19A85C}" type="datetime1">
              <a:rPr lang="en-US" smtClean="0"/>
              <a:t>2/5/20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E7AC-F500-BB4F-ACDC-451EE10FF1CE}" type="datetime1">
              <a:rPr lang="en-US" smtClean="0"/>
              <a:t>2/5/20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2000">
              <a:schemeClr val="accent4">
                <a:lumMod val="75000"/>
              </a:schemeClr>
            </a:gs>
            <a:gs pos="100000">
              <a:srgbClr val="292034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4F841-089A-164C-AA3A-D21B4D900469}" type="datetime1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de los verbos </a:t>
            </a:r>
            <a:r>
              <a:rPr lang="mr-IN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car, -gar, -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zar</a:t>
            </a:r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los 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irregulares</a:t>
            </a:r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y los 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endParaRPr lang="es-ES_tradnl" sz="4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4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endParaRPr lang="es-ES_tradnl" sz="4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4</a:t>
            </a:r>
          </a:p>
        </p:txBody>
      </p:sp>
    </p:spTree>
    <p:extLst>
      <p:ext uri="{BB962C8B-B14F-4D97-AF65-F5344CB8AC3E}">
        <p14:creationId xmlns:p14="http://schemas.microsoft.com/office/powerpoint/2010/main" val="1397404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74664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Verbs such as leer (to read) and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construir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(to build) change the </a:t>
            </a:r>
            <a:r>
              <a:rPr lang="en-US" sz="36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to </a:t>
            </a:r>
            <a:r>
              <a:rPr lang="en-US" sz="36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in the </a:t>
            </a:r>
            <a:r>
              <a:rPr lang="en-US" sz="36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3</a:t>
            </a:r>
            <a:r>
              <a:rPr lang="en-US" sz="36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rd</a:t>
            </a:r>
            <a:r>
              <a:rPr lang="en-US" sz="36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person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él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ella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Ud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and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ellos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ellas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Uds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forms) of the preterite.</a:t>
            </a:r>
          </a:p>
          <a:p>
            <a:pPr algn="l">
              <a:spcAft>
                <a:spcPts val="600"/>
              </a:spcAft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This happens anytime you would end up with three vowels in a row.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60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Construir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build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87502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9349"/>
              </p:ext>
            </p:extLst>
          </p:nvPr>
        </p:nvGraphicFramePr>
        <p:xfrm>
          <a:off x="1560384" y="2327901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construí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879693"/>
              </p:ext>
            </p:extLst>
          </p:nvPr>
        </p:nvGraphicFramePr>
        <p:xfrm>
          <a:off x="1447800" y="3505200"/>
          <a:ext cx="258029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0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construiste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898077"/>
              </p:ext>
            </p:extLst>
          </p:nvPr>
        </p:nvGraphicFramePr>
        <p:xfrm>
          <a:off x="1560384" y="4707453"/>
          <a:ext cx="246771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constru</a:t>
                      </a:r>
                      <a:r>
                        <a:rPr lang="en-US" sz="4000" i="0" noProof="0" dirty="0" err="1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</a:t>
                      </a:r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ó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307322"/>
              </p:ext>
            </p:extLst>
          </p:nvPr>
        </p:nvGraphicFramePr>
        <p:xfrm>
          <a:off x="6248400" y="2362200"/>
          <a:ext cx="3071004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construimos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54670"/>
              </p:ext>
            </p:extLst>
          </p:nvPr>
        </p:nvGraphicFramePr>
        <p:xfrm>
          <a:off x="6172200" y="3505200"/>
          <a:ext cx="315381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3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construisteis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218853"/>
              </p:ext>
            </p:extLst>
          </p:nvPr>
        </p:nvGraphicFramePr>
        <p:xfrm>
          <a:off x="6137983" y="4707453"/>
          <a:ext cx="3181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constru</a:t>
                      </a:r>
                      <a:r>
                        <a:rPr lang="en-US" sz="4000" noProof="0" dirty="0" err="1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eron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" y="4500670"/>
            <a:ext cx="9143998" cy="125925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6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Leer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read*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205621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121639"/>
              </p:ext>
            </p:extLst>
          </p:nvPr>
        </p:nvGraphicFramePr>
        <p:xfrm>
          <a:off x="1560384" y="2327901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leí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451662"/>
              </p:ext>
            </p:extLst>
          </p:nvPr>
        </p:nvGraphicFramePr>
        <p:xfrm>
          <a:off x="1447800" y="3505200"/>
          <a:ext cx="258029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0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leíste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86901"/>
              </p:ext>
            </p:extLst>
          </p:nvPr>
        </p:nvGraphicFramePr>
        <p:xfrm>
          <a:off x="1560384" y="4707453"/>
          <a:ext cx="246771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r>
                        <a:rPr lang="en-US" sz="4000" i="0" noProof="0" dirty="0" err="1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</a:t>
                      </a:r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ó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494918"/>
              </p:ext>
            </p:extLst>
          </p:nvPr>
        </p:nvGraphicFramePr>
        <p:xfrm>
          <a:off x="6248400" y="2362200"/>
          <a:ext cx="3071004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leímos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60120"/>
              </p:ext>
            </p:extLst>
          </p:nvPr>
        </p:nvGraphicFramePr>
        <p:xfrm>
          <a:off x="6393325" y="3505200"/>
          <a:ext cx="252322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leísteis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982864"/>
              </p:ext>
            </p:extLst>
          </p:nvPr>
        </p:nvGraphicFramePr>
        <p:xfrm>
          <a:off x="6393325" y="4707453"/>
          <a:ext cx="275067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r>
                        <a:rPr lang="en-US" sz="4000" noProof="0" dirty="0" err="1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eron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" y="4500670"/>
            <a:ext cx="9143998" cy="125925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5791200"/>
            <a:ext cx="8364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*Note: leer has an accented </a:t>
            </a:r>
            <a:r>
              <a:rPr lang="en-US" sz="3000" dirty="0" err="1"/>
              <a:t>í</a:t>
            </a:r>
            <a:r>
              <a:rPr lang="en-US" sz="3000" dirty="0"/>
              <a:t> for </a:t>
            </a:r>
            <a:r>
              <a:rPr lang="en-US" sz="3000" dirty="0" err="1"/>
              <a:t>yo</a:t>
            </a:r>
            <a:r>
              <a:rPr lang="en-US" sz="3000" dirty="0"/>
              <a:t>, </a:t>
            </a:r>
            <a:r>
              <a:rPr lang="en-US" sz="3000" dirty="0" err="1"/>
              <a:t>tú</a:t>
            </a:r>
            <a:r>
              <a:rPr lang="en-US" sz="3000" dirty="0"/>
              <a:t>, </a:t>
            </a:r>
            <a:r>
              <a:rPr lang="en-US" sz="3000" dirty="0" err="1"/>
              <a:t>nosotros</a:t>
            </a:r>
            <a:r>
              <a:rPr lang="en-US" sz="3000" dirty="0"/>
              <a:t>, </a:t>
            </a:r>
            <a:r>
              <a:rPr lang="en-US" sz="3000" dirty="0" err="1"/>
              <a:t>vosotros</a:t>
            </a:r>
            <a:r>
              <a:rPr lang="en-US" sz="3000" dirty="0"/>
              <a:t> in order to break the vowel sounds.</a:t>
            </a:r>
          </a:p>
        </p:txBody>
      </p:sp>
    </p:spTree>
    <p:extLst>
      <p:ext uri="{BB962C8B-B14F-4D97-AF65-F5344CB8AC3E}">
        <p14:creationId xmlns:p14="http://schemas.microsoft.com/office/powerpoint/2010/main" val="161463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73096"/>
            <a:ext cx="8961300" cy="544456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Oír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to hear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Construir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to build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Leer </a:t>
            </a:r>
            <a:r>
              <a:rPr lang="mr-IN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to read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Creer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to believe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Distribuir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to distribute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Caer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</a:t>
            </a:r>
            <a:r>
              <a:rPr lang="en-US" altLang="ja-JP" sz="3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caerse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to fall/to fall down</a:t>
            </a:r>
            <a:endParaRPr lang="en-US" altLang="ja-JP" sz="3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Lista de verbos</a:t>
            </a:r>
          </a:p>
        </p:txBody>
      </p:sp>
    </p:spTree>
    <p:extLst>
      <p:ext uri="{BB962C8B-B14F-4D97-AF65-F5344CB8AC3E}">
        <p14:creationId xmlns:p14="http://schemas.microsoft.com/office/powerpoint/2010/main" val="3371663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73096"/>
            <a:ext cx="8961300" cy="544456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1.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Él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__________ (leer) la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leyenda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49263" algn="l">
              <a:lnSpc>
                <a:spcPct val="90000"/>
              </a:lnSpc>
              <a:spcAft>
                <a:spcPts val="1800"/>
              </a:spcAft>
            </a:pPr>
            <a:r>
              <a:rPr lang="en-US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He read the legend.</a:t>
            </a:r>
            <a:endParaRPr lang="en-US" altLang="ja-JP" sz="3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2. Ella ___________ (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oír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la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canción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352425" lvl="1" indent="104775" algn="l">
              <a:lnSpc>
                <a:spcPct val="90000"/>
              </a:lnSpc>
              <a:spcAft>
                <a:spcPts val="1800"/>
              </a:spcAft>
            </a:pP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She heard the song.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3.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Ellas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__________ (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caerse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).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390525" algn="l">
              <a:lnSpc>
                <a:spcPct val="90000"/>
              </a:lnSpc>
              <a:spcAft>
                <a:spcPts val="1800"/>
              </a:spcAft>
            </a:pP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They fell down.</a:t>
            </a:r>
            <a:endParaRPr lang="en-US" altLang="ja-JP" sz="2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4.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Uds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___________ (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construir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el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edificio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390525" algn="l">
              <a:lnSpc>
                <a:spcPct val="90000"/>
              </a:lnSpc>
            </a:pP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all built the building.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219200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leyó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2590800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oyó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3886200"/>
            <a:ext cx="292217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se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cayeron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5334000"/>
            <a:ext cx="287604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contruyeron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7759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</a:t>
            </a:r>
            <a:endParaRPr lang="es-ES_tradnl" sz="4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4</a:t>
            </a:r>
          </a:p>
        </p:txBody>
      </p:sp>
    </p:spTree>
    <p:extLst>
      <p:ext uri="{BB962C8B-B14F-4D97-AF65-F5344CB8AC3E}">
        <p14:creationId xmlns:p14="http://schemas.microsoft.com/office/powerpoint/2010/main" val="362147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terminaciones de verbos -AR</a:t>
            </a:r>
          </a:p>
          <a:p>
            <a:pPr algn="l"/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Verbos -AR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70205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55051"/>
              </p:ext>
            </p:extLst>
          </p:nvPr>
        </p:nvGraphicFramePr>
        <p:xfrm>
          <a:off x="1560384" y="2327901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975705"/>
              </p:ext>
            </p:extLst>
          </p:nvPr>
        </p:nvGraphicFramePr>
        <p:xfrm>
          <a:off x="1560384" y="3505200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aste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750309"/>
              </p:ext>
            </p:extLst>
          </p:nvPr>
        </p:nvGraphicFramePr>
        <p:xfrm>
          <a:off x="1560384" y="4707453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ó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659521"/>
              </p:ext>
            </p:extLst>
          </p:nvPr>
        </p:nvGraphicFramePr>
        <p:xfrm>
          <a:off x="6332232" y="2327901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amos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568200"/>
              </p:ext>
            </p:extLst>
          </p:nvPr>
        </p:nvGraphicFramePr>
        <p:xfrm>
          <a:off x="6332232" y="3505200"/>
          <a:ext cx="230560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asteis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690220"/>
              </p:ext>
            </p:extLst>
          </p:nvPr>
        </p:nvGraphicFramePr>
        <p:xfrm>
          <a:off x="6332232" y="4707453"/>
          <a:ext cx="21905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aron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18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terminaciones de verbos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ER/-IR</a:t>
            </a:r>
          </a:p>
          <a:p>
            <a:pPr algn="l"/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Verbos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ER/-IR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61296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706499"/>
              </p:ext>
            </p:extLst>
          </p:nvPr>
        </p:nvGraphicFramePr>
        <p:xfrm>
          <a:off x="1560384" y="2327901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70104"/>
              </p:ext>
            </p:extLst>
          </p:nvPr>
        </p:nvGraphicFramePr>
        <p:xfrm>
          <a:off x="1560384" y="3505200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723146"/>
              </p:ext>
            </p:extLst>
          </p:nvPr>
        </p:nvGraphicFramePr>
        <p:xfrm>
          <a:off x="1560384" y="4707453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ió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054944"/>
              </p:ext>
            </p:extLst>
          </p:nvPr>
        </p:nvGraphicFramePr>
        <p:xfrm>
          <a:off x="6332232" y="2327901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81232"/>
              </p:ext>
            </p:extLst>
          </p:nvPr>
        </p:nvGraphicFramePr>
        <p:xfrm>
          <a:off x="6332232" y="3505200"/>
          <a:ext cx="230560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32011"/>
              </p:ext>
            </p:extLst>
          </p:nvPr>
        </p:nvGraphicFramePr>
        <p:xfrm>
          <a:off x="6332232" y="4707453"/>
          <a:ext cx="21905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ieron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01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74664"/>
          </a:xfrm>
        </p:spPr>
        <p:txBody>
          <a:bodyPr>
            <a:normAutofit lnSpcReduction="10000"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Verbs that end in –CAR, -GAR or –ZAR will make spelling changes in the </a:t>
            </a:r>
            <a:r>
              <a:rPr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form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only.</a:t>
            </a:r>
          </a:p>
          <a:p>
            <a:pPr algn="l"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-CAR</a:t>
            </a:r>
          </a:p>
          <a:p>
            <a:pPr lvl="1" algn="l"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qu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            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Buscar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busqué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-GAR</a:t>
            </a:r>
          </a:p>
          <a:p>
            <a:pPr lvl="1" algn="l"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g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gu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           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Llegar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llegué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-ZAR</a:t>
            </a:r>
          </a:p>
          <a:p>
            <a:pPr lvl="1" algn="l"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z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             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Comenzar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comencé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CAR, -GAR, -ZAR</a:t>
            </a:r>
          </a:p>
        </p:txBody>
      </p:sp>
    </p:spTree>
    <p:extLst>
      <p:ext uri="{BB962C8B-B14F-4D97-AF65-F5344CB8AC3E}">
        <p14:creationId xmlns:p14="http://schemas.microsoft.com/office/powerpoint/2010/main" val="284830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5410200" cy="548640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 to do/make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Hic-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Venir</a:t>
            </a: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 to come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Vin-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Querer</a:t>
            </a: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 To want </a:t>
            </a:r>
            <a:r>
              <a:rPr lang="en-US" sz="18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(tried/refused)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Quis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 To have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Tuv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Estar</a:t>
            </a: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 To be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Estuv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Andar</a:t>
            </a: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 To walk (through)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Anduv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95800" y="1143000"/>
            <a:ext cx="4944714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1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 To put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Pus-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1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Poder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 To be able to </a:t>
            </a: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(managed)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2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Pud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Saber</a:t>
            </a: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 To know </a:t>
            </a:r>
            <a:r>
              <a:rPr lang="en-US" sz="20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(found out)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Sup-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000" b="1" u="sng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1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To say/tell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2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Dij</a:t>
            </a:r>
            <a:endParaRPr lang="en-US" sz="25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 </a:t>
            </a:r>
            <a:r>
              <a:rPr lang="mr-IN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bring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en-US" sz="2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Traj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Conducir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drive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en-US" sz="2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Conduj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Lista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894E97-7691-9A45-9BB3-701C2A3A76B7}"/>
              </a:ext>
            </a:extLst>
          </p:cNvPr>
          <p:cNvSpPr txBox="1"/>
          <p:nvPr/>
        </p:nvSpPr>
        <p:spPr>
          <a:xfrm>
            <a:off x="7670800" y="4292600"/>
            <a:ext cx="133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rgbClr val="00B0F0"/>
                  </a:solidFill>
                </a:ln>
              </a:rPr>
              <a:t>**J Group</a:t>
            </a:r>
          </a:p>
          <a:p>
            <a:r>
              <a:rPr lang="en-US" dirty="0" err="1">
                <a:ln>
                  <a:solidFill>
                    <a:srgbClr val="00B0F0"/>
                  </a:solidFill>
                </a:ln>
              </a:rPr>
              <a:t>Ellos</a:t>
            </a:r>
            <a:r>
              <a:rPr lang="en-US" dirty="0">
                <a:ln>
                  <a:solidFill>
                    <a:srgbClr val="00B0F0"/>
                  </a:solidFill>
                </a:ln>
              </a:rPr>
              <a:t> -</a:t>
            </a:r>
            <a:r>
              <a:rPr lang="en-US" dirty="0" err="1">
                <a:ln>
                  <a:solidFill>
                    <a:srgbClr val="00B0F0"/>
                  </a:solidFill>
                </a:ln>
              </a:rPr>
              <a:t>eron</a:t>
            </a:r>
            <a:endParaRPr lang="en-US" dirty="0">
              <a:ln>
                <a:solidFill>
                  <a:srgbClr val="00B0F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2398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4" grpId="0" build="p" bldLvl="5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8311" y="1637535"/>
            <a:ext cx="4419600" cy="17549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000" b="1" u="sng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 Endings:</a:t>
            </a:r>
          </a:p>
          <a:p>
            <a:pPr marL="1543050" indent="-741363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0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-e			-</a:t>
            </a:r>
            <a:r>
              <a:rPr lang="en-US" sz="30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imos</a:t>
            </a:r>
            <a:endParaRPr lang="en-US" sz="30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543050" indent="-741363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0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sz="30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iste</a:t>
            </a:r>
            <a:r>
              <a:rPr lang="en-US" sz="30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	-</a:t>
            </a:r>
            <a:r>
              <a:rPr lang="en-US" sz="30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isteis</a:t>
            </a:r>
            <a:endParaRPr lang="en-US" sz="30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543050" indent="-741363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0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-o			-</a:t>
            </a:r>
            <a:r>
              <a:rPr lang="en-US" sz="30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ieron</a:t>
            </a:r>
            <a:endParaRPr lang="en-US" sz="30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Lista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790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73096"/>
            <a:ext cx="8961300" cy="544456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1.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__________ (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venir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a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las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ruinas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ayer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49263" algn="l">
              <a:lnSpc>
                <a:spcPct val="90000"/>
              </a:lnSpc>
              <a:spcAft>
                <a:spcPts val="1800"/>
              </a:spcAft>
            </a:pPr>
            <a:r>
              <a:rPr lang="en-US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came to the ruins yesterday.</a:t>
            </a:r>
            <a:endParaRPr lang="en-US" altLang="ja-JP" sz="3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2.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___________ (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querer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ruinas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352425" lvl="1" indent="104775" algn="l">
              <a:lnSpc>
                <a:spcPct val="90000"/>
              </a:lnSpc>
              <a:spcAft>
                <a:spcPts val="1800"/>
              </a:spcAft>
            </a:pP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tried* to see the ruins.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3. Ella me __________ (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decir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fue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390525" algn="l">
              <a:lnSpc>
                <a:spcPct val="90000"/>
              </a:lnSpc>
              <a:spcAft>
                <a:spcPts val="1800"/>
              </a:spcAft>
            </a:pP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She told me that she went.</a:t>
            </a:r>
            <a:endParaRPr lang="en-US" altLang="ja-JP" sz="2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4. ¿ ________ (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traer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cerámicas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390525" algn="l">
              <a:lnSpc>
                <a:spcPct val="90000"/>
              </a:lnSpc>
            </a:pP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Did you bring the ceramics?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219200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vine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2590800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quisiste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3886200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dijo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494" y="5366597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trajiste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214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73096"/>
            <a:ext cx="8961300" cy="544456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5.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__________ (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almorzar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en el café.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49263" algn="l">
              <a:lnSpc>
                <a:spcPct val="90000"/>
              </a:lnSpc>
              <a:spcAft>
                <a:spcPts val="1800"/>
              </a:spcAft>
            </a:pPr>
            <a:r>
              <a:rPr lang="en-US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ate lunch at the café.</a:t>
            </a:r>
            <a:endParaRPr lang="en-US" altLang="ja-JP" sz="3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6.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___________ (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pagar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la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cuenta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352425" lvl="1" indent="104775" algn="l">
              <a:lnSpc>
                <a:spcPct val="90000"/>
              </a:lnSpc>
              <a:spcAft>
                <a:spcPts val="1800"/>
              </a:spcAft>
            </a:pP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paid the bill.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7.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no________ (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empezar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la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excavación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390525" algn="l">
              <a:lnSpc>
                <a:spcPct val="90000"/>
              </a:lnSpc>
              <a:spcAft>
                <a:spcPts val="1800"/>
              </a:spcAft>
            </a:pP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didn’t begin the excavation.</a:t>
            </a:r>
            <a:endParaRPr lang="en-US" altLang="ja-JP" sz="2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8. ¿ ________ (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ponerse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camisa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390525" algn="l">
              <a:lnSpc>
                <a:spcPct val="90000"/>
              </a:lnSpc>
            </a:pP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Did you put on the shirt?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219200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almorcé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590800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pagué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3962400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empecé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494" y="5366597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Te</a:t>
            </a:r>
            <a:r>
              <a:rPr lang="en-US" sz="3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pusiste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9623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10710</TotalTime>
  <Words>853</Words>
  <Application>Microsoft Macintosh PowerPoint</Application>
  <PresentationFormat>On-screen Show (4:3)</PresentationFormat>
  <Paragraphs>198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Franklin Gothic Medium</vt:lpstr>
      <vt:lpstr>Wingdings</vt:lpstr>
      <vt:lpstr>Office Theme</vt:lpstr>
      <vt:lpstr>Unidad 4</vt:lpstr>
      <vt:lpstr>Unidad 4</vt:lpstr>
      <vt:lpstr>El pretérito – Verbos -AR</vt:lpstr>
      <vt:lpstr>El pretérito – Verbos –ER/-IR</vt:lpstr>
      <vt:lpstr>Verbos –CAR, -GAR, -ZAR</vt:lpstr>
      <vt:lpstr>PowerPoint Presentation</vt:lpstr>
      <vt:lpstr>PowerPoint Presentation</vt:lpstr>
      <vt:lpstr>Prueba de práctica</vt:lpstr>
      <vt:lpstr>Prueba de práctica</vt:lpstr>
      <vt:lpstr>Unidad 4</vt:lpstr>
      <vt:lpstr>Los verbos iy</vt:lpstr>
      <vt:lpstr>Los verbos iy</vt:lpstr>
      <vt:lpstr>Los verbos iy</vt:lpstr>
      <vt:lpstr>Lista de verbos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97</cp:revision>
  <cp:lastPrinted>2019-01-28T16:47:59Z</cp:lastPrinted>
  <dcterms:created xsi:type="dcterms:W3CDTF">2018-07-09T18:49:29Z</dcterms:created>
  <dcterms:modified xsi:type="dcterms:W3CDTF">2020-02-05T17:52:31Z</dcterms:modified>
</cp:coreProperties>
</file>