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331" r:id="rId4"/>
    <p:sldId id="332" r:id="rId5"/>
    <p:sldId id="334" r:id="rId6"/>
    <p:sldId id="335" r:id="rId7"/>
    <p:sldId id="338" r:id="rId8"/>
    <p:sldId id="336" r:id="rId9"/>
    <p:sldId id="333" r:id="rId10"/>
    <p:sldId id="341" r:id="rId11"/>
    <p:sldId id="337" r:id="rId12"/>
    <p:sldId id="298" r:id="rId13"/>
    <p:sldId id="340" r:id="rId14"/>
    <p:sldId id="33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4C7FF"/>
    <a:srgbClr val="584373"/>
    <a:srgbClr val="F100FF"/>
    <a:srgbClr val="CBC4EE"/>
    <a:srgbClr val="DCD3FF"/>
    <a:srgbClr val="4A385F"/>
    <a:srgbClr val="292034"/>
    <a:srgbClr val="FFFFE2"/>
    <a:srgbClr val="572B04"/>
    <a:srgbClr val="173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0589B-F114-C743-BF94-501A80988811}" type="datetime1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Imperfect vs Preterite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481A-BACA-6E48-9A1C-DE896A9DA0A1}" type="datetime1">
              <a:rPr lang="en-US" smtClean="0"/>
              <a:t>3/3/23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Imperfect vs Preterite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68A7E-12F8-704F-B159-D633E08D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1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Imperfect vs Preterite</a:t>
            </a:r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E06E-55E4-034B-842A-7AC80836DAAD}" type="datetime1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3EF8-6115-4340-9325-32056E6A09DF}" type="datetime1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8931-4E22-B646-87E4-FF23A0976E55}" type="datetime1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2185-D8A4-B345-9BB2-F0E5377A822B}" type="datetime1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4330-C9DA-D045-A444-C2250A312032}" type="datetime1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1343-0B42-5F48-9148-8557268C3357}" type="datetime1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C54-3690-104E-B78B-DAB5839B3DD8}" type="datetime1">
              <a:rPr lang="en-US" smtClean="0"/>
              <a:t>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FE33-0DCF-2E47-8495-E7E150D78F44}" type="datetime1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BD8-EAE2-FD4F-9749-BBD8CF74FC74}" type="datetime1">
              <a:rPr lang="en-US" smtClean="0"/>
              <a:t>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7C8-3C19-2847-BB56-2ABDEC6EA3C7}" type="datetime1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A1B8-CF19-844C-B620-A26B9FA676CA}" type="datetime1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2000">
              <a:schemeClr val="accent4">
                <a:lumMod val="75000"/>
              </a:schemeClr>
            </a:gs>
            <a:gs pos="100000">
              <a:srgbClr val="292034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7CAD-08ED-F847-8E21-424C2D7CE532}" type="datetime1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pretérito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el imperfect</a:t>
            </a:r>
            <a:endParaRPr lang="es-ES_tradnl" sz="5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 and imperfect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4488" lvl="1" indent="-285750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Sometimes the two verbs will be in the </a:t>
            </a:r>
            <a:r>
              <a:rPr lang="en-US" sz="32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same tense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1379538" lvl="1" indent="-285750" algn="l">
              <a:buFont typeface="Arial"/>
              <a:buChar char="•"/>
            </a:pPr>
            <a:r>
              <a:rPr lang="en-US" sz="32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Cuando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mi amigo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llegó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miramos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televisión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juntos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1836738" lvl="2" indent="-285750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When my friend arrived, we watched TV together. Events are one after another (My friend arrived. Then we watched TV.)</a:t>
            </a:r>
          </a:p>
          <a:p>
            <a:pPr marL="1379538" lvl="1" indent="-285750" algn="l">
              <a:buFont typeface="Arial"/>
              <a:buChar char="•"/>
            </a:pPr>
            <a:r>
              <a:rPr lang="en-US" altLang="ja-JP" sz="32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Cuando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2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era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joven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, </a:t>
            </a:r>
            <a:r>
              <a:rPr lang="en-US" altLang="ja-JP" sz="32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lloraba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todos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los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días.</a:t>
            </a:r>
          </a:p>
          <a:p>
            <a:pPr marL="1836738" lvl="2" indent="-285750" algn="l"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When I was little, I used to cry every day. Happened at a non-specific time when I was little – not an interruption.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8738" lvl="1" algn="l"/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 y el pretérito juntos</a:t>
            </a:r>
          </a:p>
        </p:txBody>
      </p:sp>
    </p:spTree>
    <p:extLst>
      <p:ext uri="{BB962C8B-B14F-4D97-AF65-F5344CB8AC3E}">
        <p14:creationId xmlns:p14="http://schemas.microsoft.com/office/powerpoint/2010/main" val="403208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290513" indent="-290513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Telling Time = Imperfect</a:t>
            </a:r>
          </a:p>
          <a:p>
            <a:pPr marL="747713" lvl="2" indent="-290513" algn="l">
              <a:spcAft>
                <a:spcPts val="600"/>
              </a:spcAft>
              <a:buFont typeface="Arial"/>
              <a:buChar char="•"/>
            </a:pP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Eran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las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cinco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y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cuarto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290513" indent="-290513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 that happened AT that specific time = Preterite</a:t>
            </a:r>
          </a:p>
          <a:p>
            <a:pPr marL="747713" lvl="2" indent="-290513" algn="l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las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cinco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y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cuarto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comí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un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sándwich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290513" indent="-290513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Weather = Imperfect</a:t>
            </a:r>
          </a:p>
          <a:p>
            <a:pPr marL="747713" lvl="2" indent="-290513" algn="l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Ayer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hacía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calor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290513" indent="-290513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Description (usually) = Imperfect</a:t>
            </a:r>
          </a:p>
          <a:p>
            <a:pPr marL="747713" lvl="2" indent="-290513" algn="l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La casa era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roja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290513" indent="-290513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Mental activities/conditions = Imperfect</a:t>
            </a:r>
          </a:p>
          <a:p>
            <a:pPr marL="747713" lvl="2" indent="-290513" algn="l">
              <a:buFont typeface="Arial"/>
              <a:buChar char="•"/>
            </a:pP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deseaba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dormir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Key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15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marL="514350" indent="-514350" algn="l">
              <a:spcAft>
                <a:spcPts val="2400"/>
              </a:spcAft>
              <a:buAutoNum type="arabicPeriod"/>
            </a:pP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Ayer 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________________ (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al 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museo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14350" indent="-514350" algn="l">
              <a:spcAft>
                <a:spcPts val="2400"/>
              </a:spcAft>
              <a:buAutoNum type="arabicPeriod"/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princesa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 (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hermosa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spcAft>
                <a:spcPts val="2400"/>
              </a:spcAft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El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guerrero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_________________ (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pelear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con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enemigo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año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pasado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spcAft>
                <a:spcPts val="2400"/>
              </a:spcAft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4. Ayer_______________ (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calor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había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lluvia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2400"/>
              </a:spcAft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5. _______________ (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dos de la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tarde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1143000"/>
            <a:ext cx="3251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FF0000"/>
                  </a:solidFill>
                </a:ln>
              </a:rPr>
              <a:t>(P-specific time)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fui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1981200"/>
            <a:ext cx="31895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0000FF"/>
                  </a:solidFill>
                </a:ln>
              </a:rPr>
              <a:t>(I - description)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era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2819400"/>
            <a:ext cx="374105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FF0000"/>
                  </a:solidFill>
                </a:ln>
              </a:rPr>
              <a:t>(P-specific time)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peleó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4191000"/>
            <a:ext cx="3251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0000FF"/>
                  </a:solidFill>
                </a:ln>
              </a:rPr>
              <a:t>(I-weather)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hacía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486400"/>
            <a:ext cx="35160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0000FF"/>
                  </a:solidFill>
                </a:ln>
              </a:rPr>
              <a:t>(I-telling time)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eran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229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  <p:bldP spid="4" grpId="0"/>
      <p:bldP spid="8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algn="l">
              <a:spcAft>
                <a:spcPts val="6600"/>
              </a:spcAft>
            </a:pPr>
            <a:r>
              <a:rPr lang="en-US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6. 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Muchas</a:t>
            </a:r>
            <a:r>
              <a:rPr lang="en-US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veces</a:t>
            </a:r>
            <a:r>
              <a:rPr lang="en-US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él</a:t>
            </a:r>
            <a:r>
              <a:rPr lang="en-US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________________________ (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caminar</a:t>
            </a:r>
            <a:r>
              <a:rPr lang="en-US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al 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edificio</a:t>
            </a:r>
            <a:r>
              <a:rPr lang="en-US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la 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acera</a:t>
            </a:r>
            <a:r>
              <a:rPr lang="en-US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spcAft>
                <a:spcPts val="6600"/>
              </a:spcAft>
            </a:pP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7. El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emperador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____________________ (comer)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cuando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 (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empezar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la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batalla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spcAft>
                <a:spcPts val="6600"/>
              </a:spcAft>
            </a:pP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8.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_______________________ (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hablar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contigo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cuando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teléfono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_________________ (sonar).</a:t>
            </a:r>
            <a:endParaRPr lang="en-US" altLang="ja-JP" sz="3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1219200"/>
            <a:ext cx="63705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FF0000"/>
                  </a:solidFill>
                </a:ln>
              </a:rPr>
              <a:t>(I-repeated/non-specific)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caminaba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048000"/>
            <a:ext cx="45139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0000FF"/>
                  </a:solidFill>
                </a:ln>
              </a:rPr>
              <a:t>(I</a:t>
            </a:r>
            <a:r>
              <a:rPr lang="mr-IN" sz="2500" dirty="0">
                <a:ln>
                  <a:solidFill>
                    <a:srgbClr val="0000FF"/>
                  </a:solidFill>
                </a:ln>
              </a:rPr>
              <a:t>–</a:t>
            </a:r>
            <a:r>
              <a:rPr lang="en-US" sz="2500" dirty="0">
                <a:ln>
                  <a:solidFill>
                    <a:srgbClr val="0000FF"/>
                  </a:solidFill>
                </a:ln>
              </a:rPr>
              <a:t>what was going on)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comía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913086"/>
            <a:ext cx="49965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0000FF"/>
                  </a:solidFill>
                </a:ln>
              </a:rPr>
              <a:t>(I-what was going on)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hablaba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3733800"/>
            <a:ext cx="3940629" cy="84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500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</a:rPr>
              <a:t>(</a:t>
            </a:r>
            <a:r>
              <a:rPr lang="en-US" sz="2500" dirty="0">
                <a:ln>
                  <a:solidFill>
                    <a:srgbClr val="FF0000"/>
                  </a:solidFill>
                </a:ln>
              </a:rPr>
              <a:t>P</a:t>
            </a:r>
            <a:r>
              <a:rPr lang="mr-IN" sz="2500" dirty="0">
                <a:ln>
                  <a:solidFill>
                    <a:srgbClr val="FF0000"/>
                  </a:solidFill>
                </a:ln>
              </a:rPr>
              <a:t>–</a:t>
            </a:r>
            <a:r>
              <a:rPr lang="en-US" sz="2500" dirty="0">
                <a:ln>
                  <a:solidFill>
                    <a:srgbClr val="FF0000"/>
                  </a:solidFill>
                </a:ln>
              </a:rPr>
              <a:t>interrupting action)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empezó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5562600"/>
            <a:ext cx="3940629" cy="84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500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</a:rPr>
              <a:t>(</a:t>
            </a:r>
            <a:r>
              <a:rPr lang="en-US" sz="2500" dirty="0">
                <a:ln>
                  <a:solidFill>
                    <a:srgbClr val="FF0000"/>
                  </a:solidFill>
                </a:ln>
              </a:rPr>
              <a:t>P</a:t>
            </a:r>
            <a:r>
              <a:rPr lang="mr-IN" sz="2500" dirty="0">
                <a:ln>
                  <a:solidFill>
                    <a:srgbClr val="FF0000"/>
                  </a:solidFill>
                </a:ln>
              </a:rPr>
              <a:t>–</a:t>
            </a:r>
            <a:r>
              <a:rPr lang="en-US" sz="2500" dirty="0">
                <a:ln>
                  <a:solidFill>
                    <a:srgbClr val="FF0000"/>
                  </a:solidFill>
                </a:ln>
              </a:rPr>
              <a:t>interrupting action)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sonó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0140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  <p:bldP spid="4" grpId="0"/>
      <p:bldP spid="8" grpId="0"/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algn="l">
              <a:spcAft>
                <a:spcPts val="3600"/>
              </a:spcAft>
            </a:pP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9. El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pasado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____________________ (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comprar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estatua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hermosa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3600"/>
              </a:spcAft>
            </a:pP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10. El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guerrero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_________________ (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ganar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batallas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mucho.</a:t>
            </a:r>
          </a:p>
          <a:p>
            <a:pPr algn="l">
              <a:spcAft>
                <a:spcPts val="3600"/>
              </a:spcAft>
            </a:pP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11. De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vez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cuando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___________________ (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beber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refrescos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3600"/>
              </a:spcAft>
            </a:pP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12. La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semana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pasada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___________________ (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beber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agua</a:t>
            </a:r>
            <a:r>
              <a:rPr lang="en-US" altLang="ja-JP" sz="3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1219200"/>
            <a:ext cx="470262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FF0000"/>
                  </a:solidFill>
                </a:ln>
              </a:rPr>
              <a:t>(P-specific time)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compré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4468" y="2590800"/>
            <a:ext cx="425446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0000FF"/>
                  </a:solidFill>
                </a:ln>
              </a:rPr>
              <a:t>(I-repeated)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ganaba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4114800"/>
            <a:ext cx="48465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0000FF"/>
                  </a:solidFill>
                </a:ln>
              </a:rPr>
              <a:t>(I-non-specific time)</a:t>
            </a:r>
            <a:r>
              <a:rPr lang="en-US" sz="2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bebías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5562600"/>
            <a:ext cx="470262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n>
                  <a:solidFill>
                    <a:srgbClr val="FF0000"/>
                  </a:solidFill>
                </a:ln>
              </a:rPr>
              <a:t>(P-specific time) </a:t>
            </a:r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bebiste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5961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  <p:bldP spid="11" grpId="0"/>
      <p:bldP spid="12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Hay dos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formas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principales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pasado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pret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érito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371600" lvl="2" indent="-457200" algn="l">
              <a:spcAft>
                <a:spcPts val="6000"/>
              </a:spcAft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Actions completed in the past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028700" lvl="1" indent="-571500" algn="l">
              <a:buFont typeface="Arial"/>
              <a:buChar char="•"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imperfecto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371600" lvl="2" indent="-457200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Continuous, habitual, recurring/repeated action in the past or description.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pasado</a:t>
            </a: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4488" lvl="1" indent="-287338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Express events/actions in the past that began or ended at a </a:t>
            </a:r>
            <a:r>
              <a:rPr lang="en-US" sz="32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specific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time in the past.</a:t>
            </a:r>
          </a:p>
          <a:p>
            <a:pPr marL="344488" lvl="1" indent="-287338" algn="l">
              <a:spcAft>
                <a:spcPts val="1200"/>
              </a:spcAft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Actions that are </a:t>
            </a:r>
            <a:r>
              <a:rPr lang="en-US" sz="32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complete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or can put on a </a:t>
            </a:r>
            <a:r>
              <a:rPr lang="en-US" sz="32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time-line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979488" lvl="2" indent="-282575" algn="l">
              <a:buFont typeface="Arial"/>
              <a:buChar char="•"/>
            </a:pP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Anoche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Carmen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fue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 México.</a:t>
            </a:r>
          </a:p>
          <a:p>
            <a:pPr marL="979488" lvl="2" indent="-282575" algn="l">
              <a:buFont typeface="Arial"/>
              <a:buChar char="•"/>
            </a:pP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Después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visitó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excavación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nueva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979488" lvl="2" indent="-282575" algn="l">
              <a:spcAft>
                <a:spcPts val="3000"/>
              </a:spcAft>
              <a:buFont typeface="Arial"/>
              <a:buChar char="•"/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 </a:t>
            </a:r>
            <a:r>
              <a:rPr lang="en-US" altLang="ja-JP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vio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ruinas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civilización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antigua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979488" lvl="2" indent="-282575" algn="l">
              <a:buFont typeface="Arial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guerra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empezó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sz="3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1846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 del pretérito</a:t>
            </a:r>
          </a:p>
        </p:txBody>
      </p:sp>
    </p:spTree>
    <p:extLst>
      <p:ext uri="{BB962C8B-B14F-4D97-AF65-F5344CB8AC3E}">
        <p14:creationId xmlns:p14="http://schemas.microsoft.com/office/powerpoint/2010/main" val="9979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4488" lvl="1" indent="-285750" algn="l"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Express </a:t>
            </a:r>
            <a:r>
              <a:rPr lang="en-US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habitual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dirty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continuous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or </a:t>
            </a:r>
            <a:r>
              <a:rPr lang="en-US" dirty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repeated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actions/events in the past.</a:t>
            </a:r>
          </a:p>
          <a:p>
            <a:pPr marL="344488" lvl="1" indent="-285750" algn="l"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Things that happened regularly in the past. Used for giving </a:t>
            </a:r>
            <a:r>
              <a:rPr lang="en-US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background description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or </a:t>
            </a:r>
            <a:r>
              <a:rPr lang="en-US" dirty="0">
                <a:ln>
                  <a:solidFill>
                    <a:schemeClr val="accent3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on-going/unfinished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actions. </a:t>
            </a:r>
          </a:p>
          <a:p>
            <a:pPr marL="344488" lvl="1" indent="-285750" algn="l"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The moment when the action began or ended is unimportant. The time may be 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non-specific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906463" lvl="2" indent="-285750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Carmen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iba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 México </a:t>
            </a:r>
            <a:r>
              <a:rPr lang="en-US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con </a:t>
            </a:r>
            <a:r>
              <a:rPr lang="en-US" sz="28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frecuencia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906463" lvl="2" indent="-285750" algn="l">
              <a:buFont typeface="Arial"/>
              <a:buChar char="•"/>
            </a:pPr>
            <a:r>
              <a:rPr lang="en-US" sz="2800" dirty="0" err="1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Cada</a:t>
            </a:r>
            <a:r>
              <a:rPr lang="en-US" sz="2800" dirty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2800" dirty="0" err="1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</a:t>
            </a:r>
            <a:r>
              <a:rPr lang="en-US" altLang="ja-JP" sz="2800" dirty="0" err="1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ía</a:t>
            </a:r>
            <a:r>
              <a:rPr lang="en-US" altLang="ja-JP" sz="2800" dirty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compraba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cosas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necesitaba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906463" lvl="2" indent="-285750" algn="l">
              <a:buFont typeface="Arial"/>
              <a:buChar char="•"/>
            </a:pPr>
            <a:r>
              <a:rPr lang="en-US" altLang="ja-JP" sz="28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Casi</a:t>
            </a:r>
            <a:r>
              <a:rPr lang="en-US" altLang="ja-JP" sz="2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siempre</a:t>
            </a:r>
            <a:r>
              <a:rPr lang="en-US" altLang="ja-JP" sz="2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pagaba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con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tarjeta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crédito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906463" lvl="2" indent="-285750" algn="l"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Los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guerreros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no </a:t>
            </a:r>
            <a:r>
              <a:rPr lang="en-US" sz="28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tenían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miedo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del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enemigo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 del imperfecto</a:t>
            </a:r>
          </a:p>
        </p:txBody>
      </p:sp>
    </p:spTree>
    <p:extLst>
      <p:ext uri="{BB962C8B-B14F-4D97-AF65-F5344CB8AC3E}">
        <p14:creationId xmlns:p14="http://schemas.microsoft.com/office/powerpoint/2010/main" val="275826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Comparaciones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96397" y="994683"/>
            <a:ext cx="4371975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ja-JP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ja-JP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Repeated, habitual</a:t>
            </a:r>
            <a:endParaRPr lang="en-US" altLang="ja-JP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6538" indent="-236538" algn="l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Iban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 cine </a:t>
            </a:r>
            <a:r>
              <a:rPr lang="en-US" altLang="ja-JP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todos</a:t>
            </a: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los </a:t>
            </a:r>
            <a:r>
              <a:rPr lang="en-US" altLang="ja-JP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sábados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236538" indent="-236538" algn="l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altLang="ja-JP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Casi</a:t>
            </a: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siempre</a:t>
            </a: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sentaban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236538" indent="-236538" algn="l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altLang="ja-JP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Todas</a:t>
            </a: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noches</a:t>
            </a: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acostaban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tarde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44572" y="1328058"/>
            <a:ext cx="4191000" cy="36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altLang="ja-JP" sz="32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Completed Action</a:t>
            </a:r>
            <a:endParaRPr lang="en-US" altLang="ja-JP" sz="3200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  <a:buFontTx/>
              <a:buChar char="•"/>
            </a:pP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Fueron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 cine </a:t>
            </a:r>
            <a:r>
              <a:rPr lang="en-US" altLang="ja-JP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altLang="ja-JP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sábado</a:t>
            </a:r>
            <a:r>
              <a:rPr lang="en-US" altLang="ja-JP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pasado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ts val="2400"/>
              </a:spcAft>
              <a:buFontTx/>
              <a:buChar char="•"/>
            </a:pPr>
            <a:r>
              <a:rPr lang="en-US" altLang="ja-JP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Ayer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sentaron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ts val="2400"/>
              </a:spcAft>
              <a:buFontTx/>
              <a:buChar char="•"/>
            </a:pPr>
            <a:r>
              <a:rPr lang="en-US" altLang="ja-JP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Anoche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acostaron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temprano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89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90513" indent="-290513" algn="l">
              <a:spcAft>
                <a:spcPts val="24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Verbs that deal with </a:t>
            </a:r>
            <a:r>
              <a:rPr lang="en-US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mental activities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or conditions are generally used in the imperfect.</a:t>
            </a:r>
          </a:p>
          <a:p>
            <a:pPr marL="290513" indent="-290513" algn="l">
              <a:spcAft>
                <a:spcPts val="24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Any </a:t>
            </a:r>
            <a:r>
              <a:rPr lang="en-US" dirty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description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generally in the imperfect when it describes a past state or when giving background information.</a:t>
            </a:r>
          </a:p>
          <a:p>
            <a:pPr marL="290513" indent="-290513" algn="l">
              <a:spcAft>
                <a:spcPts val="24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Use the imperfect for: </a:t>
            </a:r>
            <a:r>
              <a:rPr lang="en-US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weather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telling time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dirty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general background description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dirty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on-going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or </a:t>
            </a:r>
            <a:r>
              <a:rPr lang="en-US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repeated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events.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 del imperfecto</a:t>
            </a:r>
          </a:p>
        </p:txBody>
      </p:sp>
    </p:spTree>
    <p:extLst>
      <p:ext uri="{BB962C8B-B14F-4D97-AF65-F5344CB8AC3E}">
        <p14:creationId xmlns:p14="http://schemas.microsoft.com/office/powerpoint/2010/main" val="40608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</a:t>
            </a:r>
            <a:r>
              <a:rPr lang="en-US" sz="36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mental activities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 will almost always be in  the imperfect tense: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Creer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believe		</a:t>
            </a: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Desear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desire</a:t>
            </a: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Querer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 - to want</a:t>
            </a: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ganas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- to feel like</a:t>
            </a: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Pensar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think</a:t>
            </a: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Preferir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prefer</a:t>
            </a: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Poder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 - to be able to</a:t>
            </a:r>
          </a:p>
          <a:p>
            <a:pPr lvl="4" algn="l">
              <a:lnSpc>
                <a:spcPct val="90000"/>
              </a:lnSpc>
              <a:buFontTx/>
              <a:buChar char="•"/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Saber* - to know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 del imperfecto</a:t>
            </a:r>
          </a:p>
        </p:txBody>
      </p:sp>
    </p:spTree>
    <p:extLst>
      <p:ext uri="{BB962C8B-B14F-4D97-AF65-F5344CB8AC3E}">
        <p14:creationId xmlns:p14="http://schemas.microsoft.com/office/powerpoint/2010/main" val="36041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2400"/>
              </a:spcAft>
              <a:buFontTx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Special Meanings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</a:t>
            </a:r>
            <a:r>
              <a:rPr lang="en-US" altLang="ja-JP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érito</a:t>
            </a:r>
            <a:r>
              <a:rPr lang="en-US" altLang="ja-JP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					</a:t>
            </a:r>
            <a:r>
              <a:rPr lang="en-US" altLang="ja-JP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Imperfecto</a:t>
            </a:r>
            <a:endParaRPr lang="en-US" altLang="ja-JP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found out				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Sabía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knew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Quise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tried						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Quería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wanted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Pude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managed to			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Podía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was able to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Conocí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met						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Conocía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I knew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Imperfecto vs. Pretérito</a:t>
            </a:r>
          </a:p>
        </p:txBody>
      </p:sp>
    </p:spTree>
    <p:extLst>
      <p:ext uri="{BB962C8B-B14F-4D97-AF65-F5344CB8AC3E}">
        <p14:creationId xmlns:p14="http://schemas.microsoft.com/office/powerpoint/2010/main" val="191122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4488" lvl="1" indent="-285750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You can apply </a:t>
            </a:r>
            <a:r>
              <a:rPr lang="en-US" sz="32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both tenses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talk about two overlapping events.</a:t>
            </a:r>
          </a:p>
          <a:p>
            <a:pPr marL="344488" lvl="1" indent="-285750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The </a:t>
            </a:r>
            <a:r>
              <a:rPr lang="en-US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preterite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for the </a:t>
            </a:r>
            <a:r>
              <a:rPr lang="en-US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that occurred.</a:t>
            </a:r>
          </a:p>
          <a:p>
            <a:pPr marL="344488" lvl="1" indent="-285750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The </a:t>
            </a:r>
            <a:r>
              <a:rPr lang="en-US" sz="32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imperfect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for what </a:t>
            </a:r>
            <a:r>
              <a:rPr lang="en-US" sz="32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was going on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at the time.</a:t>
            </a:r>
          </a:p>
          <a:p>
            <a:pPr marL="1379538" lvl="1" indent="-285750" algn="l">
              <a:buFont typeface="Arial"/>
              <a:buChar char="•"/>
            </a:pPr>
            <a:r>
              <a:rPr lang="en-US" sz="32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Cuando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guerra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terminó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Santa Ana </a:t>
            </a:r>
            <a:r>
              <a:rPr lang="en-US" sz="32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era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presidente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 México.</a:t>
            </a:r>
          </a:p>
          <a:p>
            <a:pPr marL="1379538" lvl="1" indent="-285750" algn="l"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2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estudiaba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2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cuando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Julia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entr</a:t>
            </a:r>
            <a:r>
              <a:rPr lang="en-US" altLang="ja-JP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ó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1379538" lvl="1" indent="-285750" algn="l">
              <a:buFont typeface="Arial"/>
              <a:buChar char="•"/>
            </a:pP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leía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cuando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teléfono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sonó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8738" lvl="1" algn="l"/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 y el pretérito juntos</a:t>
            </a:r>
          </a:p>
        </p:txBody>
      </p:sp>
    </p:spTree>
    <p:extLst>
      <p:ext uri="{BB962C8B-B14F-4D97-AF65-F5344CB8AC3E}">
        <p14:creationId xmlns:p14="http://schemas.microsoft.com/office/powerpoint/2010/main" val="257476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13655</TotalTime>
  <Words>866</Words>
  <Application>Microsoft Macintosh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Medium</vt:lpstr>
      <vt:lpstr>Office Theme</vt:lpstr>
      <vt:lpstr>Unidad 4</vt:lpstr>
      <vt:lpstr>El pasado</vt:lpstr>
      <vt:lpstr>Usos del pretérito</vt:lpstr>
      <vt:lpstr>Usos del imperfecto</vt:lpstr>
      <vt:lpstr>Comparaciones</vt:lpstr>
      <vt:lpstr>Usos del imperfecto</vt:lpstr>
      <vt:lpstr>Usos del imperfecto</vt:lpstr>
      <vt:lpstr>Imperfecto vs. Pretérito</vt:lpstr>
      <vt:lpstr>El imperfecto y el pretérito juntos</vt:lpstr>
      <vt:lpstr>El imperfecto y el pretérito juntos</vt:lpstr>
      <vt:lpstr>Key Examples</vt:lpstr>
      <vt:lpstr>Prueba de práctica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129</cp:revision>
  <cp:lastPrinted>2019-02-01T19:47:18Z</cp:lastPrinted>
  <dcterms:created xsi:type="dcterms:W3CDTF">2018-07-09T18:49:29Z</dcterms:created>
  <dcterms:modified xsi:type="dcterms:W3CDTF">2023-03-03T17:53:37Z</dcterms:modified>
</cp:coreProperties>
</file>