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75" r:id="rId4"/>
    <p:sldId id="273" r:id="rId5"/>
    <p:sldId id="260" r:id="rId6"/>
    <p:sldId id="276" r:id="rId7"/>
    <p:sldId id="280" r:id="rId8"/>
    <p:sldId id="277" r:id="rId9"/>
    <p:sldId id="278" r:id="rId10"/>
    <p:sldId id="279" r:id="rId11"/>
    <p:sldId id="281" r:id="rId12"/>
    <p:sldId id="266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FEF"/>
    <a:srgbClr val="CEDFFF"/>
    <a:srgbClr val="C8FAFF"/>
    <a:srgbClr val="15458F"/>
    <a:srgbClr val="B1E9FF"/>
    <a:srgbClr val="91CCFF"/>
    <a:srgbClr val="0E2547"/>
    <a:srgbClr val="133466"/>
    <a:srgbClr val="376CB8"/>
    <a:srgbClr val="74A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D7284-3AA3-6D4C-989B-B33B58452B85}" type="datetime1">
              <a:rPr lang="en-US" smtClean="0"/>
              <a:t>12/13/18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Stem-Changing Preterite Verbs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D3E3B-2DD2-994C-A838-68A87F9F4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9844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F6EEA-09F9-A540-8CDF-5B8F1D320CDB}" type="datetime1">
              <a:rPr lang="en-US" smtClean="0"/>
              <a:t>12/13/18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Stem-Changing Preterite Verbs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92192-E712-BB4E-BAA1-73E86B0E0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989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2192-E712-BB4E-BAA1-73E86B0E013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Stem-Changing Preterite Verbs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76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2192-E712-BB4E-BAA1-73E86B0E0139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Stem-Changing Preterite Verbs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76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2192-E712-BB4E-BAA1-73E86B0E0139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Stem-Changing Preterite Verbs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7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3BFF-D29C-5C46-AABE-572C958A0BD1}" type="datetime1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BE62C-4A79-DC46-BEAB-6FCAFDEF83D5}" type="datetime1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54E0-2987-C04F-8255-F61695EA8324}" type="datetime1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71B7-7788-0F42-B3EF-FA6CF77F0887}" type="datetime1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718D-F62A-214A-8C6E-E08183E55F7E}" type="datetime1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2097-890A-5947-A840-F543F63B9FF1}" type="datetime1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B21E-B581-2D4D-9982-903CDEFB1971}" type="datetime1">
              <a:rPr lang="en-US" smtClean="0"/>
              <a:t>12/13/18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D6F0-1C02-904D-A0F5-0A7E838B81C5}" type="datetime1">
              <a:rPr lang="en-US" smtClean="0"/>
              <a:t>12/13/18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32C3-A088-404B-8C83-BA4FEB64700C}" type="datetime1">
              <a:rPr lang="en-US" smtClean="0"/>
              <a:t>12/13/18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15FA-8382-3144-84F4-4A0CAFDDEE3D}" type="datetime1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B64F-49BE-954D-BEBD-9569A1534844}" type="datetime1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1E9FF"/>
            </a:gs>
            <a:gs pos="48000">
              <a:srgbClr val="376CB8"/>
            </a:gs>
            <a:gs pos="100000">
              <a:srgbClr val="0E254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3A94F-673B-964C-8EAF-916E91522893}" type="datetime1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del pretérito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 Verbs in the Preterite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3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ormir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sleep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en-US" sz="5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5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508640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52307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dormí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59284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dormiste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01393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i="0" noProof="0" dirty="0" err="1" smtClean="0">
                          <a:solidFill>
                            <a:schemeClr val="accent2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rmió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25304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dormimos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42066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dormisteis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96521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3200" noProof="0" dirty="0" err="1" smtClean="0">
                          <a:solidFill>
                            <a:srgbClr val="C0504D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rmieron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" y="4495800"/>
            <a:ext cx="9143999" cy="1236514"/>
          </a:xfrm>
          <a:prstGeom prst="rect">
            <a:avLst/>
          </a:prstGeom>
          <a:noFill/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2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06427"/>
          </a:xfrm>
        </p:spPr>
        <p:txBody>
          <a:bodyPr>
            <a:noAutofit/>
          </a:bodyPr>
          <a:lstStyle/>
          <a:p>
            <a:pPr marL="398463" indent="-398463" algn="l">
              <a:buFont typeface="Wingdings" charset="2"/>
              <a:buChar char=""/>
            </a:pP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 with o-</a:t>
            </a:r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the preterite 3</a:t>
            </a:r>
            <a:r>
              <a:rPr lang="en-US" sz="3500" baseline="30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rd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person:</a:t>
            </a:r>
          </a:p>
          <a:p>
            <a:pPr marL="398463" lvl="1" indent="-174625" algn="l">
              <a:buFont typeface="Arial"/>
              <a:buChar char="•"/>
            </a:pP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Dormir</a:t>
            </a:r>
            <a:r>
              <a:rPr lang="es-ES_tradnl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dormí, d</a:t>
            </a:r>
            <a:r>
              <a:rPr lang="es-ES_tradnl" sz="3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rmió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sleep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398463" lvl="1" indent="-174625" algn="l">
              <a:buFont typeface="Arial"/>
              <a:buChar char="•"/>
            </a:pP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Morir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morí, m</a:t>
            </a:r>
            <a:r>
              <a:rPr lang="es-ES_tradnl" sz="3400" dirty="0" smtClean="0">
                <a:solidFill>
                  <a:srgbClr val="C05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rió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die)</a:t>
            </a:r>
          </a:p>
          <a:p>
            <a:pPr marL="571500" indent="-571500" algn="l">
              <a:buFont typeface="Wingdings" charset="2"/>
              <a:buChar char=""/>
            </a:pPr>
            <a:endParaRPr lang="es-ES_tradnl" sz="35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en-US" sz="4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90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lnSpcReduction="10000"/>
          </a:bodyPr>
          <a:lstStyle/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_____________ (pedir) ellos en el mercado?</a:t>
            </a:r>
          </a:p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 ____________ (dormir</a:t>
            </a:r>
            <a:r>
              <a:rPr lang="es-ES_tradnl" sz="36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</a:t>
            </a: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temprano anoche.</a:t>
            </a:r>
          </a:p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 _____________ (preferir) comprar el traje de rayas.</a:t>
            </a:r>
          </a:p>
          <a:p>
            <a:pPr marL="514350" indent="-514350" algn="l">
              <a:lnSpc>
                <a:spcPct val="130000"/>
              </a:lnSpc>
              <a:buAutoNum type="arabicPeriod"/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Uds. ______________ (vestirse) en ropa nueva.</a:t>
            </a:r>
            <a:endParaRPr lang="es-ES_tradnl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219200"/>
            <a:ext cx="28633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pidieron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99" y="2590800"/>
            <a:ext cx="324148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n</a:t>
            </a:r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os</a:t>
            </a:r>
            <a:r>
              <a:rPr lang="en-US" sz="35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</a:t>
            </a:r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dormimos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114800"/>
            <a:ext cx="324148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prefirió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2659" y="5532473"/>
            <a:ext cx="324148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s</a:t>
            </a:r>
            <a:r>
              <a:rPr lang="en-US" sz="35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e </a:t>
            </a:r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vistieron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1696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>
              <a:lnSpc>
                <a:spcPct val="130000"/>
              </a:lnSpc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Silvia ______________ (competir) en el campeonato la semana pasada.</a:t>
            </a:r>
          </a:p>
          <a:p>
            <a:pPr algn="l">
              <a:lnSpc>
                <a:spcPct val="130000"/>
              </a:lnSpc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Mis amigos _____________ (divertirse) mucho ayer.</a:t>
            </a:r>
          </a:p>
          <a:p>
            <a:pPr algn="l">
              <a:lnSpc>
                <a:spcPct val="130000"/>
              </a:lnSpc>
            </a:pPr>
            <a:r>
              <a:rPr lang="es-ES_tradnl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Ud. _____________ (repetir) “disculpe.”</a:t>
            </a:r>
            <a:endParaRPr lang="es-ES_tradnl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219200"/>
            <a:ext cx="28633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compitió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2819400"/>
            <a:ext cx="28633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se </a:t>
            </a:r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divirtieron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1705" y="4341532"/>
            <a:ext cx="286333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repitió</a:t>
            </a:r>
            <a:endParaRPr lang="en-US" sz="35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704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06427"/>
          </a:xfrm>
        </p:spPr>
        <p:txBody>
          <a:bodyPr>
            <a:noAutofit/>
          </a:bodyPr>
          <a:lstStyle/>
          <a:p>
            <a:pPr marL="571500" indent="-571500" algn="l">
              <a:spcAft>
                <a:spcPts val="3000"/>
              </a:spcAft>
              <a:buFont typeface="Wingdings" charset="2"/>
              <a:buChar char=""/>
            </a:pP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 that there are Stem-changing verbs in the present tense: 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2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2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2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n-US" sz="2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In the present tense these verbs changed in </a:t>
            </a:r>
            <a:r>
              <a:rPr lang="en-US" sz="3500" dirty="0" smtClean="0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boot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50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06427"/>
          </a:xfrm>
        </p:spPr>
        <p:txBody>
          <a:bodyPr>
            <a:noAutofit/>
          </a:bodyPr>
          <a:lstStyle/>
          <a:p>
            <a:pPr marL="571500" indent="-571500" algn="l">
              <a:spcAft>
                <a:spcPts val="3000"/>
              </a:spcAft>
              <a:buFont typeface="Wingdings" charset="2"/>
              <a:buChar char=""/>
            </a:pP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are also Stem-changing </a:t>
            </a:r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 (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2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2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the preterite tense. However, these changes only happen on the “</a:t>
            </a:r>
            <a:r>
              <a:rPr lang="en-US" sz="35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bottom floor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of the verb chart or the </a:t>
            </a:r>
            <a:r>
              <a:rPr lang="en-US" sz="35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lang="en-US" sz="3500" baseline="300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rd</a:t>
            </a:r>
            <a:r>
              <a:rPr lang="en-US" sz="35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person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Ud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and 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ellas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Uds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forms.</a:t>
            </a:r>
          </a:p>
          <a:p>
            <a:pPr marL="571500" indent="-571500" algn="l">
              <a:spcAft>
                <a:spcPts val="3000"/>
              </a:spcAft>
              <a:buFont typeface="Wingdings" charset="2"/>
              <a:buChar char=""/>
            </a:pPr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verbs use the </a:t>
            </a:r>
            <a:r>
              <a:rPr lang="en-US" sz="35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regular endings </a:t>
            </a:r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the preterite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  <a:endParaRPr lang="es-ES_tradnl" sz="35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513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6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6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48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6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es-ES_tradnl" sz="6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en el pretérito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079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Pedir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ask for; to order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en-US" sz="5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5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12255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79454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pedí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168637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pediste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22719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i="0" noProof="0" dirty="0" err="1" smtClean="0">
                          <a:solidFill>
                            <a:srgbClr val="C0504D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dió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49215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pedimos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296680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pedisteis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193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3200" noProof="0" dirty="0" err="1" smtClean="0">
                          <a:solidFill>
                            <a:schemeClr val="accent2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dieron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" y="4495800"/>
            <a:ext cx="9143999" cy="1236514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Preferir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prefer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en-US" sz="5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5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93490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118874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preferí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314694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preferiste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38927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</a:t>
                      </a:r>
                      <a:r>
                        <a:rPr lang="en-US" sz="3200" i="0" noProof="0" dirty="0" err="1" smtClean="0">
                          <a:solidFill>
                            <a:schemeClr val="accent2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rió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725269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preferimos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76372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preferisteis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077093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pref</a:t>
                      </a:r>
                      <a:r>
                        <a:rPr lang="en-US" sz="3200" noProof="0" dirty="0" err="1" smtClean="0">
                          <a:solidFill>
                            <a:srgbClr val="C0504D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rieron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" y="4495800"/>
            <a:ext cx="9143999" cy="1236514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21653" y="5896464"/>
            <a:ext cx="6996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*If there are two </a:t>
            </a:r>
            <a:r>
              <a:rPr lang="en-US" sz="3000" dirty="0" err="1" smtClean="0"/>
              <a:t>Es</a:t>
            </a:r>
            <a:r>
              <a:rPr lang="en-US" sz="3000" dirty="0" smtClean="0"/>
              <a:t>, change the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one!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3210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Vestirse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get dressed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en-US" sz="5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5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es-ES_tradnl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76200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545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FE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F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458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C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531913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 </a:t>
                      </a:r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vestí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220318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te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vestiste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81647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se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i="0" noProof="0" dirty="0" err="1" smtClean="0">
                          <a:solidFill>
                            <a:srgbClr val="C0504D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stió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958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vestimos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05811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vestisteis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72628"/>
              </p:ext>
            </p:extLst>
          </p:nvPr>
        </p:nvGraphicFramePr>
        <p:xfrm>
          <a:off x="6332231" y="4495800"/>
          <a:ext cx="281176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se 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3200" noProof="0" dirty="0" err="1" smtClean="0">
                          <a:solidFill>
                            <a:srgbClr val="C0504D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stieron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" y="4495800"/>
            <a:ext cx="9143999" cy="1236514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57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06427"/>
          </a:xfrm>
        </p:spPr>
        <p:txBody>
          <a:bodyPr>
            <a:noAutofit/>
          </a:bodyPr>
          <a:lstStyle/>
          <a:p>
            <a:pPr marL="398463" indent="-398463" algn="l">
              <a:buFont typeface="Wingdings" charset="2"/>
              <a:buChar char=""/>
            </a:pP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 with e-</a:t>
            </a:r>
            <a:r>
              <a:rPr lang="en-US" sz="35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the preterite 3</a:t>
            </a:r>
            <a:r>
              <a:rPr lang="en-US" sz="3500" baseline="30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rd</a:t>
            </a:r>
            <a:r>
              <a:rPr lang="en-US" sz="35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person:</a:t>
            </a:r>
          </a:p>
          <a:p>
            <a:pPr marL="398463" lvl="1" indent="-174625" algn="l">
              <a:buFont typeface="Arial"/>
              <a:buChar char="•"/>
            </a:pP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Pedir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pedí, p</a:t>
            </a:r>
            <a:r>
              <a:rPr lang="es-ES_tradnl" sz="3400" dirty="0" smtClean="0">
                <a:solidFill>
                  <a:srgbClr val="C05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dió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order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ask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398463" lvl="1" indent="-174625" algn="l">
              <a:buFont typeface="Arial"/>
              <a:buChar char="•"/>
            </a:pP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Servir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serví, s</a:t>
            </a:r>
            <a:r>
              <a:rPr lang="es-ES_tradnl" sz="3400" dirty="0" smtClean="0">
                <a:solidFill>
                  <a:srgbClr val="C05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rvió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serve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398463" lvl="1" indent="-174625" algn="l">
              <a:buFont typeface="Arial"/>
              <a:buChar char="•"/>
            </a:pP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Preferir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preferí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</a:t>
            </a:r>
            <a:r>
              <a:rPr lang="en-US" sz="3400" dirty="0" err="1" smtClean="0">
                <a:solidFill>
                  <a:srgbClr val="C05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rió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prefer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398463" lvl="1" indent="-174625" algn="l">
              <a:buFont typeface="Arial"/>
              <a:buChar char="•"/>
            </a:pP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Competir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competí, comp</a:t>
            </a:r>
            <a:r>
              <a:rPr lang="es-ES_tradnl" sz="3400" dirty="0" smtClean="0">
                <a:solidFill>
                  <a:srgbClr val="C05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tió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compete)</a:t>
            </a:r>
          </a:p>
          <a:p>
            <a:pPr marL="398463" lvl="1" indent="-174625" algn="l">
              <a:buFont typeface="Arial"/>
              <a:buChar char="•"/>
            </a:pP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Seguir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seguí, s</a:t>
            </a:r>
            <a:r>
              <a:rPr lang="es-ES_tradnl" sz="3400" dirty="0" smtClean="0">
                <a:solidFill>
                  <a:srgbClr val="C05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guió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follow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398463" lvl="1" indent="-174625" algn="l">
              <a:buFont typeface="Arial"/>
              <a:buChar char="•"/>
            </a:pP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Repetir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repetí, rep</a:t>
            </a:r>
            <a:r>
              <a:rPr lang="es-ES_tradnl" sz="3400" dirty="0" smtClean="0">
                <a:solidFill>
                  <a:srgbClr val="C05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tió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repeat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398463" lvl="1" indent="-174625" algn="l">
              <a:buFont typeface="Arial"/>
              <a:buChar char="•"/>
            </a:pP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Vestirse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vestí, </a:t>
            </a:r>
            <a:r>
              <a:rPr lang="es-ES_tradnl" sz="3400" u="sng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</a:t>
            </a:r>
            <a:r>
              <a:rPr lang="es-ES_tradnl" sz="3400" dirty="0" smtClean="0">
                <a:solidFill>
                  <a:srgbClr val="C05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stió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get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dressed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398463" lvl="1" indent="-174625" algn="l">
              <a:buFont typeface="Arial"/>
              <a:buChar char="•"/>
            </a:pP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Divertirse </a:t>
            </a:r>
            <a:r>
              <a:rPr lang="mr-IN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 divertí, se div</a:t>
            </a:r>
            <a:r>
              <a:rPr lang="es-ES_tradnl" sz="3400" dirty="0" smtClean="0">
                <a:solidFill>
                  <a:srgbClr val="C0504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rtió (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fun</a:t>
            </a:r>
            <a:r>
              <a:rPr lang="es-ES_tradnl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571500" indent="-571500" algn="l">
              <a:buFont typeface="Wingdings" charset="2"/>
              <a:buChar char=""/>
            </a:pPr>
            <a:endParaRPr lang="es-ES_tradnl" sz="35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en-US" sz="4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521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0E25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</a:t>
            </a:r>
            <a:r>
              <a:rPr lang="en-US" sz="6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  <a:r>
              <a:rPr lang="en-US" sz="6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6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48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6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Wingdings"/>
              </a:rPr>
              <a:t>u</a:t>
            </a:r>
            <a:endParaRPr lang="es-ES_tradnl" sz="6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en el pretérito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6154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572</Words>
  <Application>Microsoft Macintosh PowerPoint</Application>
  <PresentationFormat>On-screen Show (4:3)</PresentationFormat>
  <Paragraphs>133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Unidad 3</vt:lpstr>
      <vt:lpstr>Los verbos de cambio</vt:lpstr>
      <vt:lpstr>Los verbos de cambio</vt:lpstr>
      <vt:lpstr>Los verbos de cambio radical en el pretérito</vt:lpstr>
      <vt:lpstr>Los verbos ei</vt:lpstr>
      <vt:lpstr>Los verbos ei</vt:lpstr>
      <vt:lpstr>Los verbos ei</vt:lpstr>
      <vt:lpstr>Los verbos ei</vt:lpstr>
      <vt:lpstr>Los verbos de cambio radical en el pretérito</vt:lpstr>
      <vt:lpstr>Los verbos ou</vt:lpstr>
      <vt:lpstr>Los verbos ou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42</cp:revision>
  <dcterms:created xsi:type="dcterms:W3CDTF">2018-07-09T18:49:29Z</dcterms:created>
  <dcterms:modified xsi:type="dcterms:W3CDTF">2018-12-13T13:06:34Z</dcterms:modified>
</cp:coreProperties>
</file>