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7" r:id="rId3"/>
    <p:sldId id="308" r:id="rId4"/>
    <p:sldId id="310" r:id="rId5"/>
    <p:sldId id="311" r:id="rId6"/>
    <p:sldId id="296" r:id="rId7"/>
    <p:sldId id="312" r:id="rId8"/>
    <p:sldId id="313" r:id="rId9"/>
    <p:sldId id="326" r:id="rId10"/>
    <p:sldId id="314" r:id="rId11"/>
    <p:sldId id="315" r:id="rId12"/>
    <p:sldId id="328" r:id="rId13"/>
    <p:sldId id="316" r:id="rId14"/>
    <p:sldId id="317" r:id="rId15"/>
    <p:sldId id="32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9" r:id="rId25"/>
    <p:sldId id="298" r:id="rId26"/>
    <p:sldId id="33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4C7FF"/>
    <a:srgbClr val="584373"/>
    <a:srgbClr val="F100FF"/>
    <a:srgbClr val="CBC4EE"/>
    <a:srgbClr val="DCD3FF"/>
    <a:srgbClr val="4A385F"/>
    <a:srgbClr val="292034"/>
    <a:srgbClr val="FFFFE2"/>
    <a:srgbClr val="572B04"/>
    <a:srgbClr val="173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19247-6F85-2F40-A348-D521D73EB927}" type="datetime1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Irregular Preterite Verbs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464EA-4A4E-FC4B-A9AB-1356283361FE}" type="datetime1">
              <a:rPr lang="en-US" smtClean="0"/>
              <a:t>12/10/18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Irregular Preterite Verbs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8A7E-12F8-704F-B159-D633E08D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1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Irregular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3 - Irregular Preterite Verbs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Irregular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Irregular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Irregular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Irregular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229AAA-F74E-F64E-8BEE-531CD7C0245A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1 - Preterite Irregulars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104-44B9-3B42-A280-38FA37012142}" type="datetime1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E168-8E2E-1046-AE37-E0C07A483814}" type="datetime1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757-C6A0-B543-AF7B-0E82FA855F49}" type="datetime1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19C-3F5B-6C40-AF0A-3C4BA569886F}" type="datetime1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D612-70CD-C447-BD52-007294E3CE43}" type="datetime1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7149-9F59-754A-A9FC-07A02A8D81F1}" type="datetime1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E147-434D-D342-80E9-DC962ACC0051}" type="datetime1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DDD-D3B2-5246-9D1F-1FF640EDD06F}" type="datetime1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D72B-CB0F-694A-B9BF-E50121F78708}" type="datetime1">
              <a:rPr lang="en-US" smtClean="0"/>
              <a:t>12/10/18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5119-7A54-9346-9769-11707086AAE1}" type="datetime1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8E9-0432-A04D-85E2-4BA9881A1920}" type="datetime1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2000">
              <a:schemeClr val="accent4">
                <a:lumMod val="75000"/>
              </a:schemeClr>
            </a:gs>
            <a:gs pos="100000">
              <a:srgbClr val="292034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C6431-9D96-4F4C-8034-53B3078B5230}" type="datetime1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5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irregulares</a:t>
            </a:r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del </a:t>
            </a:r>
            <a:r>
              <a:rPr lang="en-US" sz="5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pretérito</a:t>
            </a:r>
            <a:endParaRPr lang="es-ES_tradnl" sz="5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4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4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Preterite Verbs</a:t>
            </a:r>
            <a:r>
              <a:rPr lang="es-ES_tradnl" sz="4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Group Irregulars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76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37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</a:t>
            </a:r>
            <a:r>
              <a:rPr lang="en-US" sz="37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7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7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 able to (Managed to/Failed to)</a:t>
            </a:r>
          </a:p>
          <a:p>
            <a:r>
              <a:rPr lang="en-US" sz="37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</a:t>
            </a:r>
            <a:r>
              <a:rPr lang="en-US" sz="37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37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P</a:t>
            </a:r>
            <a:r>
              <a:rPr lang="en-US" sz="37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n-US" sz="37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d</a:t>
            </a:r>
            <a:r>
              <a:rPr lang="en-US" sz="37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37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10600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36225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pud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10447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pud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24613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pud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72173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pud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258924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pud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08084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pud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1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Saber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has special meanings in the preterite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spcAft>
                <a:spcPts val="5400"/>
              </a:spcAft>
              <a:defRPr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This is because the preterite is for </a:t>
            </a:r>
            <a:r>
              <a:rPr lang="en-US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ACTIONS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that are done with in the past.</a:t>
            </a:r>
            <a:endParaRPr lang="en-US" altLang="ja-JP" sz="14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altLang="ja-JP" sz="36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Pude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parar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(After </a:t>
            </a:r>
            <a:r>
              <a:rPr lang="en-US" altLang="ja-JP" sz="3600" b="1" i="1" dirty="0">
                <a:solidFill>
                  <a:srgbClr val="A40C1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trying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I managed to stop</a:t>
            </a:r>
          </a:p>
          <a:p>
            <a:pPr>
              <a:defRPr/>
            </a:pP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 </a:t>
            </a:r>
            <a:r>
              <a:rPr lang="en-US" altLang="ja-JP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pude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hacerlo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(I </a:t>
            </a:r>
            <a:r>
              <a:rPr lang="en-US" altLang="ja-JP" sz="3600" b="1" i="1" dirty="0">
                <a:solidFill>
                  <a:srgbClr val="A40C1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tried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but) I  </a:t>
            </a:r>
            <a:r>
              <a:rPr lang="en-US" altLang="ja-JP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failed to 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do it.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965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put (</a:t>
            </a:r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Ponerse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put on)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P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s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96132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02007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pus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98913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pus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214556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pus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40939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pus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3771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pus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49855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pus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65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know (I found out)</a:t>
            </a:r>
          </a:p>
          <a:p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S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p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714178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20280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sup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132487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sup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55392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sup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02214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sup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49474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sup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73146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sup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1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Saber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has special meanings in the preterite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This is because the preterite is for </a:t>
            </a:r>
            <a:r>
              <a:rPr lang="en-US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ACTIONS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that are done with in the past.</a:t>
            </a:r>
          </a:p>
          <a:p>
            <a:pPr>
              <a:lnSpc>
                <a:spcPct val="90000"/>
              </a:lnSpc>
              <a:defRPr/>
            </a:pPr>
            <a:endParaRPr lang="en-US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Supe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cuanto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cuesta - 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</a:t>
            </a:r>
            <a:r>
              <a:rPr lang="en-US" sz="36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found out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how much it costs.</a:t>
            </a:r>
            <a:endParaRPr lang="en-US" sz="3600" b="1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38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UV Group Irregulars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11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 (I received/got)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T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uv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UV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22301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126423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tuv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31781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tuv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18100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129994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627754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97807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tuv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4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Est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uv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UV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12216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69120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estuv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36455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estuv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39724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229426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85751"/>
              </p:ext>
            </p:extLst>
          </p:nvPr>
        </p:nvGraphicFramePr>
        <p:xfrm>
          <a:off x="6332232" y="4234227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1023"/>
              </p:ext>
            </p:extLst>
          </p:nvPr>
        </p:nvGraphicFramePr>
        <p:xfrm>
          <a:off x="6332231" y="543648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estuv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8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Andar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walk (</a:t>
            </a:r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through)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Andar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And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uv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UV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89643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44316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anduv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33136"/>
              </p:ext>
            </p:extLst>
          </p:nvPr>
        </p:nvGraphicFramePr>
        <p:xfrm>
          <a:off x="1560383" y="4234227"/>
          <a:ext cx="248532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3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anduv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32794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anduv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18472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anduv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15449"/>
              </p:ext>
            </p:extLst>
          </p:nvPr>
        </p:nvGraphicFramePr>
        <p:xfrm>
          <a:off x="6332232" y="4234227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anduv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13470"/>
              </p:ext>
            </p:extLst>
          </p:nvPr>
        </p:nvGraphicFramePr>
        <p:xfrm>
          <a:off x="6332231" y="543648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anduv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77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82575" indent="-28257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saber, and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irregular in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preterite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tense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282575" indent="-28257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form the preterite of these verbs, you must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 their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stems and add irregular preterite endings.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282575" indent="-282575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Each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these verbs has a unique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stem-group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the preterite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but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 all take the same endings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pPr>
              <a:spcAft>
                <a:spcPts val="4200"/>
              </a:spcAft>
            </a:pPr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</a:t>
            </a:r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Group Irregulars</a:t>
            </a:r>
          </a:p>
          <a:p>
            <a:r>
              <a:rPr lang="en-US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*Use </a:t>
            </a:r>
            <a:r>
              <a:rPr lang="mr-IN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eron</a:t>
            </a:r>
            <a:r>
              <a:rPr lang="en-US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</a:t>
            </a:r>
            <a:r>
              <a:rPr lang="en-US" sz="5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5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ellas</a:t>
            </a:r>
            <a:r>
              <a:rPr lang="en-US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5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Uds</a:t>
            </a:r>
            <a:r>
              <a:rPr lang="en-US" sz="5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253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say/tell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Di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j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65585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47971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dij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167050"/>
              </p:ext>
            </p:extLst>
          </p:nvPr>
        </p:nvGraphicFramePr>
        <p:xfrm>
          <a:off x="1560383" y="4234227"/>
          <a:ext cx="248532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3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dij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550226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58684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35620"/>
              </p:ext>
            </p:extLst>
          </p:nvPr>
        </p:nvGraphicFramePr>
        <p:xfrm>
          <a:off x="6332232" y="4234227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59741"/>
              </p:ext>
            </p:extLst>
          </p:nvPr>
        </p:nvGraphicFramePr>
        <p:xfrm>
          <a:off x="6332231" y="543648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dij</a:t>
                      </a:r>
                      <a:r>
                        <a:rPr lang="en-US" sz="4000" noProof="0" dirty="0" err="1" smtClean="0">
                          <a:solidFill>
                            <a:srgbClr val="FF66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29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</a:p>
          <a:p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Tra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j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986309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99084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traj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95327"/>
              </p:ext>
            </p:extLst>
          </p:nvPr>
        </p:nvGraphicFramePr>
        <p:xfrm>
          <a:off x="1560383" y="4234227"/>
          <a:ext cx="248532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3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traj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29110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57269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61660"/>
              </p:ext>
            </p:extLst>
          </p:nvPr>
        </p:nvGraphicFramePr>
        <p:xfrm>
          <a:off x="6332232" y="4234227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45915"/>
              </p:ext>
            </p:extLst>
          </p:nvPr>
        </p:nvGraphicFramePr>
        <p:xfrm>
          <a:off x="6332231" y="543648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traj</a:t>
                      </a:r>
                      <a:r>
                        <a:rPr lang="en-US" sz="4000" noProof="0" dirty="0" err="1" smtClean="0">
                          <a:solidFill>
                            <a:srgbClr val="FF66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69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Conducir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drive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Conducir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Condu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j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7406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758418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conduj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66371"/>
              </p:ext>
            </p:extLst>
          </p:nvPr>
        </p:nvGraphicFramePr>
        <p:xfrm>
          <a:off x="1560383" y="4234227"/>
          <a:ext cx="248532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3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conduj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05513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conduj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18797"/>
              </p:ext>
            </p:extLst>
          </p:nvPr>
        </p:nvGraphicFramePr>
        <p:xfrm>
          <a:off x="6332232" y="3056928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conduj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86523"/>
              </p:ext>
            </p:extLst>
          </p:nvPr>
        </p:nvGraphicFramePr>
        <p:xfrm>
          <a:off x="6332232" y="4234227"/>
          <a:ext cx="281176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8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conduj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68044"/>
              </p:ext>
            </p:extLst>
          </p:nvPr>
        </p:nvGraphicFramePr>
        <p:xfrm>
          <a:off x="6332231" y="5436480"/>
          <a:ext cx="281176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conduj</a:t>
                      </a:r>
                      <a:r>
                        <a:rPr lang="en-US" sz="4000" noProof="0" dirty="0" err="1" smtClean="0">
                          <a:solidFill>
                            <a:srgbClr val="FF66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5410200" cy="54864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3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do/make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Hic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Venir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come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Vin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Querer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want </a:t>
            </a:r>
            <a:r>
              <a:rPr lang="en-US" sz="18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(tried/refused)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Quis</a:t>
            </a:r>
            <a:endParaRPr lang="en-US" sz="2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3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have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Tuv</a:t>
            </a:r>
            <a:endParaRPr lang="en-US" sz="2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1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be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Estuv</a:t>
            </a:r>
            <a:endParaRPr lang="en-US" sz="2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Andar</a:t>
            </a: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 To walk (through)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Anduv</a:t>
            </a:r>
            <a:endParaRPr lang="en-US" sz="2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95800" y="1143000"/>
            <a:ext cx="494471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n-US" sz="3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To put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Pus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</a:t>
            </a: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n-US" sz="2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To be able to </a:t>
            </a:r>
            <a:r>
              <a:rPr lang="en-US" sz="1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(managed)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25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Pud</a:t>
            </a:r>
            <a:endParaRPr lang="en-US" sz="25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Saber*</a:t>
            </a:r>
            <a:r>
              <a:rPr lang="en-US" sz="3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To know </a:t>
            </a:r>
            <a:r>
              <a:rPr lang="en-US" sz="20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(found out)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Sup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30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n-US" sz="2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say/tell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25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Dij</a:t>
            </a:r>
            <a:endParaRPr lang="en-US" sz="25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95800" y="4874470"/>
            <a:ext cx="4419600" cy="17549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Endings:</a:t>
            </a:r>
          </a:p>
          <a:p>
            <a:pPr marL="1543050" indent="-7413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			-</a:t>
            </a:r>
            <a:r>
              <a:rPr lang="en-US" sz="3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imos</a:t>
            </a:r>
            <a:endParaRPr lang="en-US" sz="3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3050" indent="-7413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3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iste</a:t>
            </a:r>
            <a:r>
              <a:rPr lang="en-US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	-</a:t>
            </a:r>
            <a:r>
              <a:rPr lang="en-US" sz="3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isteis</a:t>
            </a:r>
            <a:endParaRPr lang="en-US" sz="3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3050" indent="-7413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-o			-</a:t>
            </a:r>
            <a:r>
              <a:rPr lang="en-US" sz="3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ieron</a:t>
            </a:r>
            <a:endParaRPr lang="en-US" sz="3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Lista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05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61300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__________ (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mi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tarea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49263" algn="l">
              <a:lnSpc>
                <a:spcPct val="90000"/>
              </a:lnSpc>
              <a:spcAft>
                <a:spcPts val="1800"/>
              </a:spcAft>
            </a:pPr>
            <a:r>
              <a:rPr lang="en-US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did my homework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___________ (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tener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falda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nueva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2425" lvl="1" indent="10477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had/got a new skirt.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Ella __________ (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estar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en casa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ayer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9052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She was at home yesterday.</a:t>
            </a:r>
            <a:endParaRPr lang="en-US" altLang="ja-JP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4. ¿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________ (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poner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mi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cartera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390525" algn="l">
              <a:lnSpc>
                <a:spcPct val="90000"/>
              </a:lnSpc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Where did you put my wallet?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hice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5908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tuviste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8862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estuvo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334000"/>
            <a:ext cx="21085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pusiste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2295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/>
      <p:bldP spid="8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3096"/>
            <a:ext cx="8987692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__________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por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escuela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49263" algn="l">
              <a:lnSpc>
                <a:spcPct val="90000"/>
              </a:lnSpc>
              <a:spcAft>
                <a:spcPts val="2400"/>
              </a:spcAft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walked through the school yesterday.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________ a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cinco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mi casa.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2425" lvl="1" indent="104775" algn="l">
              <a:lnSpc>
                <a:spcPct val="90000"/>
              </a:lnSpc>
              <a:spcAft>
                <a:spcPts val="1800"/>
              </a:spcAft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They came to my house at five.</a:t>
            </a:r>
            <a:endParaRPr lang="en-US" altLang="ja-JP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____________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comprar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traje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390525" algn="l">
              <a:lnSpc>
                <a:spcPct val="90000"/>
              </a:lnSpc>
              <a:spcAft>
                <a:spcPts val="2400"/>
              </a:spcAft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We wanted/tried to buy a suit.</a:t>
            </a:r>
            <a:endParaRPr lang="en-US" altLang="ja-JP" sz="2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4. ________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comprar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pintura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muy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fina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390525" algn="l">
              <a:lnSpc>
                <a:spcPct val="90000"/>
              </a:lnSpc>
            </a:pPr>
            <a:r>
              <a:rPr lang="en-US" altLang="ja-JP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managed to buy a fine painting.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24439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rgbClr val="E46C0A"/>
                  </a:solidFill>
                </a:ln>
              </a:rPr>
              <a:t>Anduve</a:t>
            </a:r>
            <a:endParaRPr lang="en-US" sz="3500" dirty="0">
              <a:ln>
                <a:solidFill>
                  <a:srgbClr val="E46C0A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667000"/>
            <a:ext cx="24439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smtClean="0">
                <a:ln>
                  <a:solidFill>
                    <a:srgbClr val="E46C0A"/>
                  </a:solidFill>
                </a:ln>
              </a:rPr>
              <a:t>Vinieron</a:t>
            </a:r>
            <a:endParaRPr lang="en-US" sz="3500" dirty="0">
              <a:ln>
                <a:solidFill>
                  <a:srgbClr val="E46C0A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038600"/>
            <a:ext cx="24439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rgbClr val="E46C0A"/>
                  </a:solidFill>
                </a:ln>
              </a:rPr>
              <a:t>Quisimos</a:t>
            </a:r>
            <a:endParaRPr lang="en-US" sz="3500" dirty="0">
              <a:ln>
                <a:solidFill>
                  <a:srgbClr val="E46C0A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486400"/>
            <a:ext cx="24439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rgbClr val="E46C0A"/>
                  </a:solidFill>
                </a:ln>
              </a:rPr>
              <a:t>Pudiste</a:t>
            </a:r>
            <a:endParaRPr lang="en-US" sz="3500" dirty="0">
              <a:ln>
                <a:solidFill>
                  <a:srgbClr val="E46C0A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9986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82575" indent="-282575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are 4 categories of these irregulars in the preterite: </a:t>
            </a:r>
          </a:p>
          <a:p>
            <a:pPr algn="l"/>
            <a:endParaRPr lang="en-US" sz="3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20411"/>
              </p:ext>
            </p:extLst>
          </p:nvPr>
        </p:nvGraphicFramePr>
        <p:xfrm>
          <a:off x="70566" y="2831506"/>
          <a:ext cx="896170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427"/>
                <a:gridCol w="2240427"/>
                <a:gridCol w="2240427"/>
                <a:gridCol w="2240427"/>
              </a:tblGrid>
              <a:tr h="6254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group</a:t>
                      </a:r>
                      <a:endParaRPr lang="en-US" sz="4000" dirty="0"/>
                    </a:p>
                  </a:txBody>
                  <a:tcPr>
                    <a:solidFill>
                      <a:srgbClr val="5843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U Group</a:t>
                      </a:r>
                      <a:endParaRPr lang="en-US" sz="4000" dirty="0"/>
                    </a:p>
                  </a:txBody>
                  <a:tcPr>
                    <a:solidFill>
                      <a:srgbClr val="5843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UV Group</a:t>
                      </a:r>
                      <a:endParaRPr lang="en-US" sz="4000" dirty="0"/>
                    </a:p>
                  </a:txBody>
                  <a:tcPr>
                    <a:solidFill>
                      <a:srgbClr val="5843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J Group</a:t>
                      </a:r>
                      <a:endParaRPr lang="en-US" sz="4000" dirty="0"/>
                    </a:p>
                  </a:txBody>
                  <a:tcPr>
                    <a:solidFill>
                      <a:srgbClr val="584373"/>
                    </a:solidFill>
                  </a:tcPr>
                </a:tc>
              </a:tr>
              <a:tr h="1394469">
                <a:tc>
                  <a:txBody>
                    <a:bodyPr/>
                    <a:lstStyle/>
                    <a:p>
                      <a:r>
                        <a:rPr lang="en-US" sz="3500" dirty="0" err="1" smtClean="0"/>
                        <a:t>Hacer</a:t>
                      </a:r>
                      <a:r>
                        <a:rPr lang="en-US" sz="3500" dirty="0" smtClean="0"/>
                        <a:t>*</a:t>
                      </a:r>
                    </a:p>
                    <a:p>
                      <a:r>
                        <a:rPr lang="en-US" sz="3500" dirty="0" err="1" smtClean="0"/>
                        <a:t>Venir</a:t>
                      </a:r>
                      <a:endParaRPr lang="en-US" sz="3500" dirty="0" smtClean="0"/>
                    </a:p>
                    <a:p>
                      <a:r>
                        <a:rPr lang="en-US" sz="3500" dirty="0" err="1" smtClean="0"/>
                        <a:t>Querer</a:t>
                      </a:r>
                      <a:endParaRPr lang="en-US" sz="3500" dirty="0"/>
                    </a:p>
                  </a:txBody>
                  <a:tcPr>
                    <a:solidFill>
                      <a:srgbClr val="D4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err="1" smtClean="0"/>
                        <a:t>Poder</a:t>
                      </a:r>
                      <a:r>
                        <a:rPr lang="en-US" sz="3500" dirty="0" smtClean="0"/>
                        <a:t>*</a:t>
                      </a:r>
                    </a:p>
                    <a:p>
                      <a:r>
                        <a:rPr lang="en-US" sz="3500" dirty="0" err="1" smtClean="0"/>
                        <a:t>Poner</a:t>
                      </a:r>
                      <a:r>
                        <a:rPr lang="en-US" sz="3500" dirty="0" smtClean="0"/>
                        <a:t>*</a:t>
                      </a:r>
                    </a:p>
                    <a:p>
                      <a:r>
                        <a:rPr lang="en-US" sz="3500" dirty="0" smtClean="0"/>
                        <a:t>Saber*</a:t>
                      </a:r>
                      <a:endParaRPr lang="en-US" sz="3500" dirty="0"/>
                    </a:p>
                  </a:txBody>
                  <a:tcPr>
                    <a:solidFill>
                      <a:srgbClr val="D4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err="1" smtClean="0"/>
                        <a:t>Tener</a:t>
                      </a:r>
                      <a:r>
                        <a:rPr lang="en-US" sz="3500" dirty="0" smtClean="0"/>
                        <a:t>*</a:t>
                      </a:r>
                    </a:p>
                    <a:p>
                      <a:r>
                        <a:rPr lang="en-US" sz="3500" dirty="0" err="1" smtClean="0"/>
                        <a:t>Estar</a:t>
                      </a:r>
                      <a:r>
                        <a:rPr lang="en-US" sz="3500" dirty="0" smtClean="0"/>
                        <a:t>*</a:t>
                      </a:r>
                    </a:p>
                    <a:p>
                      <a:r>
                        <a:rPr lang="en-US" sz="3500" dirty="0" err="1" smtClean="0"/>
                        <a:t>Andar</a:t>
                      </a:r>
                      <a:endParaRPr lang="en-US" sz="3500" dirty="0"/>
                    </a:p>
                  </a:txBody>
                  <a:tcPr>
                    <a:solidFill>
                      <a:srgbClr val="D4C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 err="1" smtClean="0"/>
                        <a:t>Decir</a:t>
                      </a:r>
                      <a:r>
                        <a:rPr lang="en-US" sz="3500" dirty="0" smtClean="0"/>
                        <a:t>*</a:t>
                      </a:r>
                    </a:p>
                    <a:p>
                      <a:r>
                        <a:rPr lang="en-US" sz="3500" dirty="0" smtClean="0"/>
                        <a:t>Traer</a:t>
                      </a:r>
                    </a:p>
                    <a:p>
                      <a:r>
                        <a:rPr lang="en-US" sz="3500" dirty="0" err="1" smtClean="0"/>
                        <a:t>Conducir</a:t>
                      </a:r>
                      <a:endParaRPr lang="en-US" sz="3500" dirty="0"/>
                    </a:p>
                  </a:txBody>
                  <a:tcPr>
                    <a:solidFill>
                      <a:srgbClr val="D4C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73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marL="282575" indent="-282575" algn="l">
              <a:lnSpc>
                <a:spcPct val="80000"/>
              </a:lnSpc>
              <a:buFont typeface="Arial"/>
              <a:buChar char="•"/>
            </a:pPr>
            <a:r>
              <a:rPr lang="en-US" sz="3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these irregular verbs take the same set of </a:t>
            </a:r>
            <a:r>
              <a:rPr lang="en-US" sz="35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endings. Note: There </a:t>
            </a:r>
            <a:r>
              <a:rPr lang="en-US" sz="3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are no accents!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pretérito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55288"/>
              </p:ext>
            </p:extLst>
          </p:nvPr>
        </p:nvGraphicFramePr>
        <p:xfrm>
          <a:off x="1" y="2230663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93598"/>
              </p:ext>
            </p:extLst>
          </p:nvPr>
        </p:nvGraphicFramePr>
        <p:xfrm>
          <a:off x="1560384" y="272769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0282"/>
              </p:ext>
            </p:extLst>
          </p:nvPr>
        </p:nvGraphicFramePr>
        <p:xfrm>
          <a:off x="1560384" y="3904989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99163"/>
              </p:ext>
            </p:extLst>
          </p:nvPr>
        </p:nvGraphicFramePr>
        <p:xfrm>
          <a:off x="1560384" y="5107242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-o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0637"/>
              </p:ext>
            </p:extLst>
          </p:nvPr>
        </p:nvGraphicFramePr>
        <p:xfrm>
          <a:off x="6332232" y="2727690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53290"/>
              </p:ext>
            </p:extLst>
          </p:nvPr>
        </p:nvGraphicFramePr>
        <p:xfrm>
          <a:off x="6332232" y="3904989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93344"/>
              </p:ext>
            </p:extLst>
          </p:nvPr>
        </p:nvGraphicFramePr>
        <p:xfrm>
          <a:off x="6332232" y="5107242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*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23120" y="6132103"/>
            <a:ext cx="79208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 smtClean="0"/>
              <a:t>*J Group Stems take </a:t>
            </a:r>
            <a:r>
              <a:rPr lang="mr-IN" sz="3400" dirty="0" smtClean="0"/>
              <a:t>–</a:t>
            </a:r>
            <a:r>
              <a:rPr lang="en-US" sz="3400" dirty="0" err="1" smtClean="0"/>
              <a:t>eron</a:t>
            </a:r>
            <a:r>
              <a:rPr lang="en-US" sz="3400" dirty="0" smtClean="0"/>
              <a:t> instead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5667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Group Irregulars</a:t>
            </a:r>
            <a:endParaRPr lang="es-ES_tradnl" sz="4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436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do/make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24559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0579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94282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hic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38504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</a:t>
                      </a:r>
                      <a:r>
                        <a:rPr lang="en-US" sz="4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z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31717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632803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14165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8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come to a place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01869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72965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vin</a:t>
                      </a:r>
                      <a:r>
                        <a:rPr lang="en-US" sz="4000" i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1579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vin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692801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vin</a:t>
                      </a:r>
                      <a:r>
                        <a:rPr lang="en-US" sz="4000" i="0" noProof="0" dirty="0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863653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vin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36113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vin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88475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vin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88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Querer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want (I tried/I refused)</a:t>
            </a:r>
          </a:p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Qu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i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s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+ Endings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Group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0707"/>
              </p:ext>
            </p:extLst>
          </p:nvPr>
        </p:nvGraphicFramePr>
        <p:xfrm>
          <a:off x="1" y="2559901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108357"/>
              </p:ext>
            </p:extLst>
          </p:nvPr>
        </p:nvGraphicFramePr>
        <p:xfrm>
          <a:off x="1560384" y="3056928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quis</a:t>
                      </a:r>
                      <a:r>
                        <a:rPr lang="en-US" sz="4000" i="0" noProof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endParaRPr lang="es-ES_tradnl" sz="4000" i="1" noProof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224143"/>
              </p:ext>
            </p:extLst>
          </p:nvPr>
        </p:nvGraphicFramePr>
        <p:xfrm>
          <a:off x="1560384" y="4234227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quis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iste</a:t>
                      </a:r>
                      <a:endParaRPr lang="es-ES_tradnl" sz="4000" i="1" noProof="0" dirty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60666"/>
              </p:ext>
            </p:extLst>
          </p:nvPr>
        </p:nvGraphicFramePr>
        <p:xfrm>
          <a:off x="1560384" y="5436480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quis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83155"/>
              </p:ext>
            </p:extLst>
          </p:nvPr>
        </p:nvGraphicFramePr>
        <p:xfrm>
          <a:off x="6332232" y="3056928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quis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imos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86033"/>
              </p:ext>
            </p:extLst>
          </p:nvPr>
        </p:nvGraphicFramePr>
        <p:xfrm>
          <a:off x="6332232" y="4234227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quis</a:t>
                      </a:r>
                      <a:r>
                        <a:rPr lang="en-US" sz="4000" i="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isteis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69399"/>
              </p:ext>
            </p:extLst>
          </p:nvPr>
        </p:nvGraphicFramePr>
        <p:xfrm>
          <a:off x="6332232" y="5436480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err="1" smtClean="0">
                          <a:solidFill>
                            <a:srgbClr val="008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quis</a:t>
                      </a:r>
                      <a:r>
                        <a:rPr lang="en-US" sz="4000" noProof="0" dirty="0" err="1" smtClean="0">
                          <a:solidFill>
                            <a:srgbClr val="17375E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ieron</a:t>
                      </a:r>
                      <a:endParaRPr lang="es-ES_tradnl" sz="4000" i="1" noProof="0" dirty="0" smtClean="0">
                        <a:solidFill>
                          <a:srgbClr val="17375E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90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verb </a:t>
            </a:r>
            <a:r>
              <a:rPr lang="en-US" sz="3600" b="1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Querer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has special meanings in the preterite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This is because the preterite is for </a:t>
            </a:r>
            <a:r>
              <a:rPr lang="en-US" sz="36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ACTIONS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that are done with in the past.</a:t>
            </a:r>
          </a:p>
          <a:p>
            <a:pPr>
              <a:lnSpc>
                <a:spcPct val="90000"/>
              </a:lnSpc>
              <a:defRPr/>
            </a:pPr>
            <a:endParaRPr lang="en-US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Quise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I </a:t>
            </a:r>
            <a:r>
              <a:rPr lang="en-US" sz="3600" b="1" i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tried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go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 </a:t>
            </a:r>
            <a:r>
              <a:rPr lang="en-US" sz="3600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quise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I </a:t>
            </a:r>
            <a:r>
              <a:rPr lang="en-US" sz="3600" b="1" i="1" dirty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refused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go</a:t>
            </a:r>
            <a:endParaRPr lang="en-US" sz="36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irregular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86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1085</Words>
  <Application>Microsoft Macintosh PowerPoint</Application>
  <PresentationFormat>On-screen Show (4:3)</PresentationFormat>
  <Paragraphs>402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Unidad 3</vt:lpstr>
      <vt:lpstr>El pretérito irregular</vt:lpstr>
      <vt:lpstr>El pretérito irregular</vt:lpstr>
      <vt:lpstr>El pretérito irregular</vt:lpstr>
      <vt:lpstr>El pretérito Irregular</vt:lpstr>
      <vt:lpstr>I Group Verbs</vt:lpstr>
      <vt:lpstr>I Group Verbs</vt:lpstr>
      <vt:lpstr>I Group Verbs</vt:lpstr>
      <vt:lpstr>El pretérito irregular</vt:lpstr>
      <vt:lpstr>El pretérito Irregular</vt:lpstr>
      <vt:lpstr>U Group Verbs</vt:lpstr>
      <vt:lpstr>El pretérito irregular</vt:lpstr>
      <vt:lpstr>U Group Verbs</vt:lpstr>
      <vt:lpstr>U Group Verbs</vt:lpstr>
      <vt:lpstr>El pretérito irregular</vt:lpstr>
      <vt:lpstr>El pretérito Irregular</vt:lpstr>
      <vt:lpstr>UV Group Verbs</vt:lpstr>
      <vt:lpstr>UV Group Verbs</vt:lpstr>
      <vt:lpstr>UV Group Verbs</vt:lpstr>
      <vt:lpstr>El pretérito Irregular</vt:lpstr>
      <vt:lpstr>J Group Verbs</vt:lpstr>
      <vt:lpstr>J Group Verbs</vt:lpstr>
      <vt:lpstr>J Group Verbs</vt:lpstr>
      <vt:lpstr>PowerPoint Presentation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112</cp:revision>
  <cp:lastPrinted>2018-10-19T11:25:51Z</cp:lastPrinted>
  <dcterms:created xsi:type="dcterms:W3CDTF">2018-07-09T18:49:29Z</dcterms:created>
  <dcterms:modified xsi:type="dcterms:W3CDTF">2018-12-10T18:27:08Z</dcterms:modified>
</cp:coreProperties>
</file>