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81" r:id="rId4"/>
    <p:sldId id="260" r:id="rId5"/>
    <p:sldId id="283" r:id="rId6"/>
    <p:sldId id="285" r:id="rId7"/>
    <p:sldId id="286" r:id="rId8"/>
    <p:sldId id="287" r:id="rId9"/>
    <p:sldId id="282" r:id="rId10"/>
    <p:sldId id="284" r:id="rId11"/>
    <p:sldId id="289" r:id="rId12"/>
    <p:sldId id="288" r:id="rId13"/>
    <p:sldId id="290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2FF08"/>
    <a:srgbClr val="6600CD"/>
    <a:srgbClr val="E5B3CE"/>
    <a:srgbClr val="FEC5E2"/>
    <a:srgbClr val="FEA7E1"/>
    <a:srgbClr val="FEA8F7"/>
    <a:srgbClr val="A02A8D"/>
    <a:srgbClr val="631D57"/>
    <a:srgbClr val="B04D8B"/>
    <a:srgbClr val="DEC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2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A94C6-48F3-8344-A95B-58FE38FF7E80}" type="datetime1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Verbs like Gustar + Pronouns after Prepositions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72C7D-2EDE-904A-8887-FEA35E060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16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6AD34-63B9-CE48-B731-4D844B2E3EDB}" type="datetime1">
              <a:rPr lang="en-US" smtClean="0"/>
              <a:t>12/5/18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Verbs like Gustar + Pronouns after Prepositions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BCFC8-986E-0B46-A569-6B1DE24AC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638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CFC8-986E-0B46-A569-6B1DE24AC60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Verbs like Gustar + Pronouns after Prepositions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BCFC8-986E-0B46-A569-6B1DE24AC609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Verbs like Gustar + Pronouns after Prepositions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045C5-2874-464A-B534-D4F7A0628E66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4894-4B61-C642-BE76-0B914B19089E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7FF2-8032-3A41-8F76-CC449FA05E48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0663-68E6-6347-B1FB-B8E016C8B504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2480-FF8C-E34C-BFA9-83CF30CE81D3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5BAA-A2F1-8F4F-B287-EBEDF7B407C9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F6434-D34F-1841-B0C7-F40B979E8F56}" type="datetime1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4ED7-19BF-2548-887D-B86E1C32C09D}" type="datetime1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FBA3-1F6C-A949-964B-239C4AB7BE56}" type="datetime1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32CF-0ADC-DD48-BBFA-59CC1136A165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6D08F-3FF6-D34A-8101-6ADEA7ADD1E4}" type="datetime1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366DF-DAAF-084A-AE22-BDC8FCCD897F}" type="datetime1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verb </a:t>
            </a:r>
            <a:r>
              <a:rPr lang="en-US" sz="5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other similar verbs.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marR="0" lvl="0" indent="-457200"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A mí no _________________ (quedar) bien el traje.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A nosotros ____________ (encantar) regatear.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Me _______________ (interesar) la moda.</a:t>
            </a:r>
          </a:p>
          <a:p>
            <a:pPr marL="457200" marR="0" lvl="0" indent="-457200" algn="l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A Rogelio // Gustar // Las botas</a:t>
            </a:r>
          </a:p>
          <a:p>
            <a:pPr marL="457200" marR="0" lvl="0" indent="-457200" algn="l" defTabSz="91440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A ellas // No // Importar // El precio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7117" y="1086657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rgbClr val="6600CD"/>
                  </a:solidFill>
                </a:ln>
              </a:rPr>
              <a:t>m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e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queda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7117" y="2313307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encanta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100718"/>
            <a:ext cx="32558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interesa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45448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A Rogelio le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gustan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las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botas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980836"/>
            <a:ext cx="764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A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ellas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no les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importa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 el </a:t>
            </a:r>
            <a:r>
              <a:rPr lang="en-US" sz="3200" dirty="0" err="1" smtClean="0">
                <a:ln>
                  <a:solidFill>
                    <a:srgbClr val="6600CD"/>
                  </a:solidFill>
                </a:ln>
              </a:rPr>
              <a:t>precio</a:t>
            </a:r>
            <a:r>
              <a:rPr lang="en-US" sz="3200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2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0738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 after Prepositions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3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19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13772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 these pronouns after prepositions like </a:t>
            </a:r>
            <a:r>
              <a:rPr lang="en-US" dirty="0" err="1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n-US" dirty="0" smtClean="0">
                <a:ln w="19050" cmpd="sng">
                  <a:solidFill>
                    <a:srgbClr val="FFFF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</a:t>
            </a:r>
            <a:r>
              <a:rPr lang="en-US" dirty="0" smtClean="0">
                <a:ln w="19050" cmpd="sng">
                  <a:solidFill>
                    <a:srgbClr val="FFFF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</a:t>
            </a:r>
            <a:r>
              <a:rPr lang="en-US" dirty="0" smtClean="0">
                <a:ln w="19050" cmpd="sng">
                  <a:solidFill>
                    <a:srgbClr val="FFFF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ln w="19050" cmpd="sng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All forms except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mí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are the same as subject pronouns.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Pronombres con preposiciones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36108"/>
              </p:ext>
            </p:extLst>
          </p:nvPr>
        </p:nvGraphicFramePr>
        <p:xfrm>
          <a:off x="1" y="3175690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850611"/>
              </p:ext>
            </p:extLst>
          </p:nvPr>
        </p:nvGraphicFramePr>
        <p:xfrm>
          <a:off x="221111" y="3875290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baseline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749115"/>
              </p:ext>
            </p:extLst>
          </p:nvPr>
        </p:nvGraphicFramePr>
        <p:xfrm>
          <a:off x="221111" y="4727631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921212"/>
              </p:ext>
            </p:extLst>
          </p:nvPr>
        </p:nvGraphicFramePr>
        <p:xfrm>
          <a:off x="152400" y="5563521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31775"/>
              </p:ext>
            </p:extLst>
          </p:nvPr>
        </p:nvGraphicFramePr>
        <p:xfrm>
          <a:off x="4419600" y="381323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76172"/>
              </p:ext>
            </p:extLst>
          </p:nvPr>
        </p:nvGraphicFramePr>
        <p:xfrm>
          <a:off x="4419600" y="4716086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816309"/>
              </p:ext>
            </p:extLst>
          </p:nvPr>
        </p:nvGraphicFramePr>
        <p:xfrm>
          <a:off x="4419600" y="5563521"/>
          <a:ext cx="443345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8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Clara vive lejos </a:t>
            </a:r>
            <a:r>
              <a:rPr lang="es-ES_tradnl" sz="3400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Clara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lives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far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from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 un regalo </a:t>
            </a:r>
            <a:r>
              <a:rPr lang="es-ES_tradnl" sz="3400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para</a:t>
            </a:r>
            <a:r>
              <a:rPr lang="es-ES_tradnl" sz="3400" dirty="0" smtClean="0">
                <a:ln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ti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gift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000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mí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me gusta la ropa de cuadros.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él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 gusta ir a la librería.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pronombres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77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 = </a:t>
            </a:r>
            <a:r>
              <a:rPr lang="es-ES_tradnl" sz="3400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endParaRPr lang="es-ES_tradnl" sz="3400" dirty="0" smtClean="0">
              <a:ln>
                <a:solidFill>
                  <a:srgbClr val="0000FF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 ella =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her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 nosotros =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s-ES_tradnl" sz="34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Conmigo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*</a:t>
            </a:r>
            <a:r>
              <a:rPr lang="es-ES_tradnl" sz="3400" dirty="0" smtClean="0">
                <a:ln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Contigo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endParaRPr lang="es-ES_tradnl" sz="34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¿Vas a la fiesta conmigo?</a:t>
            </a: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Sí, voy contigo.</a:t>
            </a:r>
            <a:endParaRPr lang="es-ES_tradnl" sz="28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6146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smtClean="0">
                <a:ln w="19050" cmpd="sng">
                  <a:solidFill>
                    <a:srgbClr val="6600C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means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but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often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translate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as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something</a:t>
            </a:r>
            <a:r>
              <a:rPr lang="es-ES_tradn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635000" lvl="1" indent="-682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gusta la falda.</a:t>
            </a:r>
          </a:p>
          <a:p>
            <a:pPr marL="1152525" lvl="2" indent="-682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skirt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me. // I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skirt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635000" lvl="1" indent="-682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¿Te gusta dormir?</a:t>
            </a:r>
          </a:p>
          <a:p>
            <a:pPr marL="1363663" lvl="2" indent="-68263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sleeping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pleasing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// Do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sleeping?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things</a:t>
            </a:r>
            <a:r>
              <a:rPr lang="es-ES_tradnl" sz="3400" dirty="0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3400" dirty="0" err="1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items</a:t>
            </a:r>
            <a:r>
              <a:rPr lang="es-ES_tradnl" sz="3400" dirty="0" smtClean="0">
                <a:ln w="19050" cmpd="sng">
                  <a:solidFill>
                    <a:srgbClr val="E46C0A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use: </a:t>
            </a:r>
            <a:r>
              <a:rPr lang="es-ES_tradnl" sz="3400" i="1" dirty="0" smtClean="0">
                <a:ln w="19050" cmpd="sng">
                  <a:solidFill>
                    <a:srgbClr val="FEA8F7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GUSTA(N)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 smtClean="0">
                <a:ln w="19050" cmpd="sng"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singular use </a:t>
            </a:r>
            <a:r>
              <a:rPr lang="es-ES_tradnl" sz="3200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noun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plural use </a:t>
            </a:r>
            <a:r>
              <a:rPr lang="es-ES_tradnl" sz="3200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GUSTAN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36663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Include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definite</a:t>
            </a:r>
            <a:r>
              <a:rPr lang="es-ES_tradnl" sz="3200" dirty="0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err="1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article</a:t>
            </a:r>
            <a:r>
              <a:rPr lang="es-ES_tradnl" sz="3200" dirty="0" smtClean="0">
                <a:ln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(el/la/los/las)</a:t>
            </a:r>
          </a:p>
          <a:p>
            <a:pPr marL="457200" indent="-457200" algn="l">
              <a:lnSpc>
                <a:spcPct val="130000"/>
              </a:lnSpc>
              <a:spcBef>
                <a:spcPts val="2616"/>
              </a:spcBef>
              <a:spcAft>
                <a:spcPts val="3600"/>
              </a:spcAft>
              <a:buFont typeface="Wingdings" charset="2"/>
              <a:buChar char=""/>
            </a:pP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talk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about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people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3400" dirty="0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use: </a:t>
            </a:r>
            <a:r>
              <a:rPr lang="es-ES_tradnl" sz="3400" i="1" dirty="0" smtClean="0">
                <a:ln w="19050" cmpd="sng">
                  <a:solidFill>
                    <a:srgbClr val="FEA7E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r>
              <a:rPr lang="es-ES_tradnl" sz="3400" dirty="0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</a:t>
            </a:r>
            <a:r>
              <a:rPr lang="es-ES_tradnl" sz="3400" dirty="0" err="1" smtClean="0">
                <a:ln w="19050" cmpd="sng"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 </a:t>
            </a: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411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say who an item/activity is pleasing to, add an </a:t>
            </a:r>
            <a:r>
              <a:rPr lang="en-US" dirty="0" smtClean="0">
                <a:ln w="19050" cmpd="sng">
                  <a:solidFill>
                    <a:srgbClr val="22FF08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 object pronoun 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front of the correct </a:t>
            </a:r>
            <a:r>
              <a:rPr lang="en-US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gustar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conjugation.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258660"/>
              </p:ext>
            </p:extLst>
          </p:nvPr>
        </p:nvGraphicFramePr>
        <p:xfrm>
          <a:off x="1" y="2869969"/>
          <a:ext cx="9143998" cy="303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929872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09234"/>
              </p:ext>
            </p:extLst>
          </p:nvPr>
        </p:nvGraphicFramePr>
        <p:xfrm>
          <a:off x="221111" y="3569569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 = to me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00770"/>
              </p:ext>
            </p:extLst>
          </p:nvPr>
        </p:nvGraphicFramePr>
        <p:xfrm>
          <a:off x="221111" y="442191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Te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to you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585134"/>
              </p:ext>
            </p:extLst>
          </p:nvPr>
        </p:nvGraphicFramePr>
        <p:xfrm>
          <a:off x="221111" y="5183910"/>
          <a:ext cx="4227945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 = to him/her/you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724908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us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963021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Os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to you all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684208"/>
              </p:ext>
            </p:extLst>
          </p:nvPr>
        </p:nvGraphicFramePr>
        <p:xfrm>
          <a:off x="4419600" y="5107710"/>
          <a:ext cx="443345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Les =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to them/you all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370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emphasize or clarify who you are talking about, add </a:t>
            </a:r>
            <a:r>
              <a:rPr lang="en-US" dirty="0" smtClean="0">
                <a:ln w="19050" cmpd="sng"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+ noun/pronoun</a:t>
            </a:r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This part is optional.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verbo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79020"/>
              </p:ext>
            </p:extLst>
          </p:nvPr>
        </p:nvGraphicFramePr>
        <p:xfrm>
          <a:off x="1" y="2869969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049732"/>
              </p:ext>
            </p:extLst>
          </p:nvPr>
        </p:nvGraphicFramePr>
        <p:xfrm>
          <a:off x="221111" y="3569569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</a:t>
                      </a:r>
                      <a:r>
                        <a:rPr lang="en-US" sz="3200" i="0" baseline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3200" i="0" baseline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mí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33839"/>
              </p:ext>
            </p:extLst>
          </p:nvPr>
        </p:nvGraphicFramePr>
        <p:xfrm>
          <a:off x="221111" y="4421910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ti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56680"/>
              </p:ext>
            </p:extLst>
          </p:nvPr>
        </p:nvGraphicFramePr>
        <p:xfrm>
          <a:off x="152400" y="5257800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él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//A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María</a:t>
                      </a: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, A la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señora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51199"/>
              </p:ext>
            </p:extLst>
          </p:nvPr>
        </p:nvGraphicFramePr>
        <p:xfrm>
          <a:off x="4419600" y="3507510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3523"/>
              </p:ext>
            </p:extLst>
          </p:nvPr>
        </p:nvGraphicFramePr>
        <p:xfrm>
          <a:off x="4419600" y="4410365"/>
          <a:ext cx="325765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65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94348"/>
              </p:ext>
            </p:extLst>
          </p:nvPr>
        </p:nvGraphicFramePr>
        <p:xfrm>
          <a:off x="4419600" y="5257800"/>
          <a:ext cx="44334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ellos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 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ellas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/A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Uds</a:t>
                      </a:r>
                      <a:r>
                        <a:rPr lang="en-US" sz="320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 los </a:t>
                      </a:r>
                      <a:r>
                        <a:rPr lang="en-US" sz="3200" i="1" baseline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estudiantes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0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Quedar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fit</a:t>
            </a:r>
            <a:endParaRPr lang="es-ES_tradnl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</a:t>
            </a:r>
            <a:r>
              <a:rPr lang="es-ES_tradnl" sz="4000" smtClean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4000" smtClean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smtClean="0">
                <a:ln>
                  <a:solidFill>
                    <a:srgbClr val="E46C0A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quedan 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bien esos zapatos.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Interesar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interesting</a:t>
            </a:r>
            <a:endParaRPr lang="es-ES_tradnl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0000FF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interesa 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español. Me interesan los libros.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1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A02A8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Encantar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delight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happy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love</a:t>
            </a:r>
            <a:endParaRPr lang="es-ES_tradnl" sz="40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A02A8D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encantan 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pulseras. 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Importar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matter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;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4000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important</a:t>
            </a:r>
            <a:endParaRPr lang="es-ES_tradnl" sz="40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914400" lvl="1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 importa 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saber tu opinión. No 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importa </a:t>
            </a:r>
            <a:r>
              <a:rPr lang="es-ES_tradnl" sz="4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cuanto cuesta.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129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Parecer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seem to (Me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parece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00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Faltar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lack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missing</a:t>
            </a:r>
            <a:endParaRPr lang="es-ES_tradnl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Fascinar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fascinate</a:t>
            </a:r>
            <a:endParaRPr lang="es-ES_tradnl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Doler (duele)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hurt</a:t>
            </a:r>
            <a:endParaRPr lang="es-ES_tradnl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Aburrir </a:t>
            </a:r>
            <a:r>
              <a:rPr lang="mr-IN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bore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Other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472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encant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escultura de oro.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qued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 </a:t>
            </a:r>
            <a:r>
              <a:rPr lang="es-ES_tradnl" sz="3400" dirty="0" smtClean="0">
                <a:ln w="19050" cmpd="sng"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bien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los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abrigos de cuero.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platos de cerámica?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Paco</a:t>
            </a:r>
            <a:r>
              <a:rPr lang="es-ES_tradnl" sz="34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importa una ganga.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Silvia y a mí </a:t>
            </a: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interes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22FF08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suéter.</a:t>
            </a:r>
          </a:p>
          <a:p>
            <a:pPr marL="457200" indent="-457200" algn="l">
              <a:lnSpc>
                <a:spcPct val="130000"/>
              </a:lnSpc>
              <a:buFont typeface="Wingdings" charset="2"/>
              <a:buChar char=""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s-ES_tradnl" sz="3400" dirty="0" smtClean="0">
                <a:ln w="19050" cmpd="sng"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3366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sandalias? ¡Pues,</a:t>
            </a:r>
            <a:r>
              <a:rPr lang="es-ES_tradnl" sz="3400" dirty="0" smtClean="0">
                <a:ln w="19050" cmpd="sng">
                  <a:solidFill>
                    <a:schemeClr val="tx1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dirty="0" smtClean="0">
                <a:ln w="19050" cmpd="sng"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mí</a:t>
            </a:r>
            <a:r>
              <a:rPr lang="es-ES_tradnl" sz="34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400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gustan mucho!</a:t>
            </a:r>
            <a:endParaRPr lang="es-ES_tradnl" sz="3200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verbos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244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665</Words>
  <Application>Microsoft Macintosh PowerPoint</Application>
  <PresentationFormat>On-screen Show (4:3)</PresentationFormat>
  <Paragraphs>101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Unidad 3</vt:lpstr>
      <vt:lpstr>El verbo GUSTAR</vt:lpstr>
      <vt:lpstr>El verbo GUSTAR</vt:lpstr>
      <vt:lpstr>El verbo GUSTAR</vt:lpstr>
      <vt:lpstr>El verbo GUSTAR</vt:lpstr>
      <vt:lpstr>Verbs like Gustar</vt:lpstr>
      <vt:lpstr>Verbs like Gustar</vt:lpstr>
      <vt:lpstr>Other Verbs like Gustar</vt:lpstr>
      <vt:lpstr>Ejemplos de verbos</vt:lpstr>
      <vt:lpstr>Prueba de práctica</vt:lpstr>
      <vt:lpstr>Unidad 3</vt:lpstr>
      <vt:lpstr>Pronombres con preposiciones</vt:lpstr>
      <vt:lpstr>Ejemplos de pronombres</vt:lpstr>
      <vt:lpstr>Con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65</cp:revision>
  <cp:lastPrinted>2018-11-30T20:45:27Z</cp:lastPrinted>
  <dcterms:created xsi:type="dcterms:W3CDTF">2018-07-09T18:49:29Z</dcterms:created>
  <dcterms:modified xsi:type="dcterms:W3CDTF">2018-12-05T13:17:02Z</dcterms:modified>
</cp:coreProperties>
</file>