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01" r:id="rId2"/>
    <p:sldId id="302" r:id="rId3"/>
    <p:sldId id="304" r:id="rId4"/>
    <p:sldId id="303" r:id="rId5"/>
    <p:sldId id="305" r:id="rId6"/>
    <p:sldId id="256" r:id="rId7"/>
    <p:sldId id="277" r:id="rId8"/>
    <p:sldId id="296" r:id="rId9"/>
    <p:sldId id="297" r:id="rId10"/>
    <p:sldId id="306" r:id="rId11"/>
    <p:sldId id="298" r:id="rId12"/>
    <p:sldId id="30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100FF"/>
    <a:srgbClr val="CBC4EE"/>
    <a:srgbClr val="DCD3FF"/>
    <a:srgbClr val="4A385F"/>
    <a:srgbClr val="292034"/>
    <a:srgbClr val="FFFFE2"/>
    <a:srgbClr val="572B04"/>
    <a:srgbClr val="173B45"/>
    <a:srgbClr val="E2F6FF"/>
    <a:srgbClr val="BDFE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26"/>
  </p:normalViewPr>
  <p:slideViewPr>
    <p:cSldViewPr snapToGrid="0" snapToObjects="1">
      <p:cViewPr varScale="1">
        <p:scale>
          <a:sx n="100" d="100"/>
          <a:sy n="100" d="100"/>
        </p:scale>
        <p:origin x="66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2DBBAB-C07C-0D45-A281-D6330CDF170B}" type="datetime1">
              <a:rPr lang="en-US" smtClean="0"/>
              <a:t>10/23/19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Unidad 2 - Preterite -ER/-IR Verbs + Adverbs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454137-C52F-F542-8D09-B4F25B2FA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19073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3341AE-93AE-1D4F-BEA7-480AF6DB00DB}" type="datetime1">
              <a:rPr lang="en-US" smtClean="0"/>
              <a:t>10/23/19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Unidad 2 - Preterite -ER/-IR Verbs + Adverbs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968A7E-12F8-704F-B159-D633E08D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6719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968A7E-12F8-704F-B159-D633E08DA12F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Unidad 2 - Preterite -ER/-IR Verbs + Adverbs</a:t>
            </a:r>
          </a:p>
        </p:txBody>
      </p:sp>
    </p:spTree>
    <p:extLst>
      <p:ext uri="{BB962C8B-B14F-4D97-AF65-F5344CB8AC3E}">
        <p14:creationId xmlns:p14="http://schemas.microsoft.com/office/powerpoint/2010/main" val="10598110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Unidad 2 - Preterite -ER/-IR Verbs + Adverbs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968A7E-12F8-704F-B159-D633E08DA12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276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968A7E-12F8-704F-B159-D633E08DA12F}" type="slidenum">
              <a:rPr lang="en-US" smtClean="0"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Unidad 2 - Preterite -ER/-IR Verbs + Adverbs</a:t>
            </a:r>
          </a:p>
        </p:txBody>
      </p:sp>
    </p:spTree>
    <p:extLst>
      <p:ext uri="{BB962C8B-B14F-4D97-AF65-F5344CB8AC3E}">
        <p14:creationId xmlns:p14="http://schemas.microsoft.com/office/powerpoint/2010/main" val="1059811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6D6A6-B848-4D47-AFED-0D166F9D22CE}" type="datetime1">
              <a:rPr lang="en-US" smtClean="0"/>
              <a:t>10/23/19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41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74230-44A0-3C49-866B-C8D390B66881}" type="datetime1">
              <a:rPr lang="en-US" smtClean="0"/>
              <a:t>10/23/19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178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22BDF-9F41-794D-B7D5-55412CDE1850}" type="datetime1">
              <a:rPr lang="en-US" smtClean="0"/>
              <a:t>10/23/19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876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F62BE-689F-A746-A50D-E73D8D3A3CFE}" type="datetime1">
              <a:rPr lang="en-US" smtClean="0"/>
              <a:t>10/23/19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886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9B252-D10E-BF4D-BBF7-C87FA6FB9DB3}" type="datetime1">
              <a:rPr lang="en-US" smtClean="0"/>
              <a:t>10/23/19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959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7907E-6DB2-D74F-9F42-668905819B95}" type="datetime1">
              <a:rPr lang="en-US" smtClean="0"/>
              <a:t>10/23/19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66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B37B8-B968-7C4C-8DF7-EC6AC61B17C9}" type="datetime1">
              <a:rPr lang="en-US" smtClean="0"/>
              <a:t>10/23/19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141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8E4DC-EC1A-C141-BCA2-3D12A28C3501}" type="datetime1">
              <a:rPr lang="en-US" smtClean="0"/>
              <a:t>10/23/19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82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0EA78-CAD0-2D4E-BFF2-45A5035FC059}" type="datetime1">
              <a:rPr lang="en-US" smtClean="0"/>
              <a:t>10/23/19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221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0F5F9-2D55-724C-A75A-02FE5604408E}" type="datetime1">
              <a:rPr lang="en-US" smtClean="0"/>
              <a:t>10/23/19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7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98A82-0460-9F4E-A27B-F160C1EFEA0E}" type="datetime1">
              <a:rPr lang="en-US" smtClean="0"/>
              <a:t>10/23/19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72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20000"/>
                <a:lumOff val="80000"/>
              </a:schemeClr>
            </a:gs>
            <a:gs pos="52000">
              <a:schemeClr val="accent4">
                <a:lumMod val="75000"/>
              </a:schemeClr>
            </a:gs>
            <a:gs pos="100000">
              <a:srgbClr val="292034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891281-D37E-CF4F-B81E-D8ED164A8718}" type="datetime1">
              <a:rPr lang="en-US" smtClean="0"/>
              <a:t>10/23/19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0871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693220"/>
          </a:xfrm>
          <a:prstGeom prst="rect">
            <a:avLst/>
          </a:prstGeom>
          <a:solidFill>
            <a:srgbClr val="29203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37380"/>
            <a:ext cx="9143999" cy="3559084"/>
          </a:xfrm>
        </p:spPr>
        <p:txBody>
          <a:bodyPr/>
          <a:lstStyle/>
          <a:p>
            <a:r>
              <a:rPr lang="en-US" sz="5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</a:t>
            </a:r>
            <a:r>
              <a:rPr lang="en-US" sz="50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adverbios</a:t>
            </a:r>
            <a:r>
              <a:rPr lang="en-US" sz="5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con </a:t>
            </a:r>
            <a:r>
              <a:rPr lang="mr-IN" sz="5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50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mente</a:t>
            </a:r>
            <a:endParaRPr lang="es-ES_tradnl" sz="50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es-ES_tradnl" sz="40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</a:t>
            </a:r>
            <a:r>
              <a:rPr lang="en-US" sz="40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Adverbs with -</a:t>
            </a:r>
            <a:r>
              <a:rPr lang="en-US" sz="40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mente</a:t>
            </a:r>
            <a:r>
              <a:rPr lang="es-ES_tradnl" sz="40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)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69322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1470025"/>
          </a:xfrm>
        </p:spPr>
        <p:txBody>
          <a:bodyPr>
            <a:normAutofit/>
          </a:bodyPr>
          <a:lstStyle/>
          <a:p>
            <a:r>
              <a:rPr lang="es-ES_tradnl" sz="7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Unidad 2</a:t>
            </a:r>
          </a:p>
        </p:txBody>
      </p:sp>
    </p:spTree>
    <p:extLst>
      <p:ext uri="{BB962C8B-B14F-4D97-AF65-F5344CB8AC3E}">
        <p14:creationId xmlns:p14="http://schemas.microsoft.com/office/powerpoint/2010/main" val="42317307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9203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4753464"/>
          </a:xfrm>
        </p:spPr>
        <p:txBody>
          <a:bodyPr>
            <a:normAutofit/>
          </a:bodyPr>
          <a:lstStyle/>
          <a:p>
            <a:r>
              <a:rPr lang="en-US" sz="40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Escribir</a:t>
            </a: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mr-IN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To write</a:t>
            </a:r>
            <a:endParaRPr lang="es-ES_tradnl" sz="40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pretérito </a:t>
            </a:r>
            <a:r>
              <a:rPr lang="mr-IN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Verbos -IR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0466371"/>
              </p:ext>
            </p:extLst>
          </p:nvPr>
        </p:nvGraphicFramePr>
        <p:xfrm>
          <a:off x="1" y="1830874"/>
          <a:ext cx="9143998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2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07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36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53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</a:p>
                  </a:txBody>
                  <a:tcPr>
                    <a:solidFill>
                      <a:srgbClr val="4A385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rgbClr val="4A385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320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</a:t>
                      </a: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3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Nosotros</a:t>
                      </a:r>
                    </a:p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4058">
                <a:tc>
                  <a:txBody>
                    <a:bodyPr/>
                    <a:lstStyle/>
                    <a:p>
                      <a:r>
                        <a:rPr lang="es-ES_tradnl" sz="320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Tú</a:t>
                      </a: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4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Vosotros</a:t>
                      </a:r>
                    </a:p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4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4058">
                <a:tc>
                  <a:txBody>
                    <a:bodyPr/>
                    <a:lstStyle/>
                    <a:p>
                      <a:r>
                        <a:rPr lang="es-ES_tradnl" sz="320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Ud./Él/Ella</a:t>
                      </a: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CD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0" kern="120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Uds./Ellos/Ellas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pPr marL="3492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1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CD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6556282"/>
              </p:ext>
            </p:extLst>
          </p:nvPr>
        </p:nvGraphicFramePr>
        <p:xfrm>
          <a:off x="1560384" y="2327901"/>
          <a:ext cx="224742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0" noProof="0" dirty="0" err="1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escribí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3613440"/>
              </p:ext>
            </p:extLst>
          </p:nvPr>
        </p:nvGraphicFramePr>
        <p:xfrm>
          <a:off x="1560384" y="3505200"/>
          <a:ext cx="2136092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0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escribiste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3987425"/>
              </p:ext>
            </p:extLst>
          </p:nvPr>
        </p:nvGraphicFramePr>
        <p:xfrm>
          <a:off x="1560384" y="4528875"/>
          <a:ext cx="2247421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escribió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5384328"/>
              </p:ext>
            </p:extLst>
          </p:nvPr>
        </p:nvGraphicFramePr>
        <p:xfrm>
          <a:off x="6332232" y="2327901"/>
          <a:ext cx="2577070" cy="624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7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24334">
                <a:tc>
                  <a:txBody>
                    <a:bodyPr/>
                    <a:lstStyle/>
                    <a:p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escribimos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190945"/>
              </p:ext>
            </p:extLst>
          </p:nvPr>
        </p:nvGraphicFramePr>
        <p:xfrm>
          <a:off x="6332232" y="3505200"/>
          <a:ext cx="230560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5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7173">
                <a:tc>
                  <a:txBody>
                    <a:bodyPr/>
                    <a:lstStyle/>
                    <a:p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escribisteis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8215289"/>
              </p:ext>
            </p:extLst>
          </p:nvPr>
        </p:nvGraphicFramePr>
        <p:xfrm>
          <a:off x="6332232" y="4489191"/>
          <a:ext cx="219051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escribieron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0765088"/>
              </p:ext>
            </p:extLst>
          </p:nvPr>
        </p:nvGraphicFramePr>
        <p:xfrm>
          <a:off x="1828800" y="2743200"/>
          <a:ext cx="2247421" cy="472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500" i="1" noProof="0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I wrote</a:t>
                      </a:r>
                      <a:endParaRPr lang="es-ES_tradnl" sz="2500" i="1" noProof="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0450242"/>
              </p:ext>
            </p:extLst>
          </p:nvPr>
        </p:nvGraphicFramePr>
        <p:xfrm>
          <a:off x="1828800" y="3950385"/>
          <a:ext cx="2247421" cy="472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500" i="1" noProof="0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You wrote</a:t>
                      </a:r>
                      <a:endParaRPr lang="es-ES_tradnl" sz="2500" i="1" noProof="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9684597"/>
              </p:ext>
            </p:extLst>
          </p:nvPr>
        </p:nvGraphicFramePr>
        <p:xfrm>
          <a:off x="1828800" y="4951585"/>
          <a:ext cx="2440772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07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500" i="1" noProof="0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You/he/she wrote</a:t>
                      </a:r>
                      <a:endParaRPr lang="es-ES_tradnl" sz="2500" i="1" noProof="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9343512"/>
              </p:ext>
            </p:extLst>
          </p:nvPr>
        </p:nvGraphicFramePr>
        <p:xfrm>
          <a:off x="6564908" y="2872297"/>
          <a:ext cx="2247421" cy="472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500" i="1" noProof="0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We wrote</a:t>
                      </a:r>
                      <a:endParaRPr lang="es-ES_tradnl" sz="2500" i="1" noProof="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8259761"/>
              </p:ext>
            </p:extLst>
          </p:nvPr>
        </p:nvGraphicFramePr>
        <p:xfrm>
          <a:off x="6564908" y="3950385"/>
          <a:ext cx="2247421" cy="472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500" i="1" noProof="0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You</a:t>
                      </a:r>
                      <a:r>
                        <a:rPr lang="en-US" sz="2500" i="1" baseline="0" noProof="0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all</a:t>
                      </a:r>
                      <a:r>
                        <a:rPr lang="en-US" sz="2500" i="1" noProof="0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wrote</a:t>
                      </a:r>
                      <a:endParaRPr lang="es-ES_tradnl" sz="2500" i="1" noProof="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2759004"/>
              </p:ext>
            </p:extLst>
          </p:nvPr>
        </p:nvGraphicFramePr>
        <p:xfrm>
          <a:off x="6564908" y="4917017"/>
          <a:ext cx="2579091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90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500" i="1" noProof="0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You</a:t>
                      </a:r>
                      <a:r>
                        <a:rPr lang="en-US" sz="2500" i="1" baseline="0" noProof="0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all/They</a:t>
                      </a:r>
                      <a:r>
                        <a:rPr lang="en-US" sz="2500" i="1" noProof="0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wrote</a:t>
                      </a:r>
                      <a:endParaRPr lang="es-ES_tradnl" sz="2500" i="1" noProof="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8929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9203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0431" y="1273096"/>
            <a:ext cx="3786968" cy="5444567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Abrir</a:t>
            </a:r>
            <a:endParaRPr lang="en-US" sz="3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pPr marL="457200" indent="-457200" algn="l">
              <a:lnSpc>
                <a:spcPct val="90000"/>
              </a:lnSpc>
              <a:buFont typeface="Wingdings" charset="2"/>
              <a:buChar char=""/>
            </a:pPr>
            <a:r>
              <a:rPr lang="en-US" sz="3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Yo</a:t>
            </a: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3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abrí</a:t>
            </a:r>
            <a:r>
              <a:rPr lang="en-US" altLang="ja-JP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</a:p>
          <a:p>
            <a:pPr lvl="1" algn="l">
              <a:lnSpc>
                <a:spcPct val="90000"/>
              </a:lnSpc>
            </a:pPr>
            <a:r>
              <a:rPr lang="en-US" altLang="ja-JP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I opened</a:t>
            </a:r>
          </a:p>
          <a:p>
            <a:pPr algn="l">
              <a:lnSpc>
                <a:spcPct val="90000"/>
              </a:lnSpc>
            </a:pPr>
            <a:r>
              <a:rPr lang="en-US" altLang="ja-JP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Beber</a:t>
            </a:r>
            <a:endParaRPr lang="en-US" altLang="ja-JP" sz="3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marL="457200" indent="-457200" algn="l">
              <a:lnSpc>
                <a:spcPct val="90000"/>
              </a:lnSpc>
              <a:buFont typeface="Wingdings" charset="2"/>
              <a:buChar char="²"/>
            </a:pPr>
            <a:r>
              <a:rPr lang="en-US" altLang="ja-JP" sz="3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Tú</a:t>
            </a:r>
            <a:r>
              <a:rPr lang="en-US" altLang="ja-JP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bebiste</a:t>
            </a:r>
            <a:endParaRPr lang="en-US" altLang="ja-JP" sz="3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lvl="1" algn="l">
              <a:lnSpc>
                <a:spcPct val="90000"/>
              </a:lnSpc>
            </a:pPr>
            <a:r>
              <a:rPr lang="en-US" altLang="ja-JP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You drank</a:t>
            </a:r>
          </a:p>
          <a:p>
            <a:pPr algn="l">
              <a:lnSpc>
                <a:spcPct val="90000"/>
              </a:lnSpc>
            </a:pPr>
            <a:r>
              <a:rPr lang="en-US" altLang="ja-JP" sz="3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Vender</a:t>
            </a:r>
            <a:endParaRPr lang="en-US" altLang="ja-JP" sz="3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marL="457200" indent="-457200" algn="l">
              <a:lnSpc>
                <a:spcPct val="90000"/>
              </a:lnSpc>
              <a:buFont typeface="Wingdings" charset="2"/>
              <a:buChar char="²"/>
            </a:pPr>
            <a:r>
              <a:rPr lang="en-US" altLang="ja-JP" sz="3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Él</a:t>
            </a:r>
            <a:r>
              <a:rPr lang="en-US" altLang="ja-JP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vendió</a:t>
            </a:r>
            <a:endParaRPr lang="en-US" altLang="ja-JP" sz="3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lvl="1" algn="l">
              <a:lnSpc>
                <a:spcPct val="90000"/>
              </a:lnSpc>
            </a:pPr>
            <a:r>
              <a:rPr lang="en-US" altLang="ja-JP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He sold</a:t>
            </a:r>
            <a:endParaRPr lang="en-US" sz="2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Ejemplos de verbos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74873" y="1273097"/>
            <a:ext cx="4369126" cy="51675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Recibir</a:t>
            </a:r>
            <a:endParaRPr lang="en-US" sz="3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/>
              <a:cs typeface="Arial"/>
            </a:endParaRP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SzPct val="80000"/>
              <a:buFont typeface="Wingdings" charset="2"/>
              <a:buChar char=""/>
            </a:pPr>
            <a:r>
              <a:rPr lang="en-US" sz="3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Recibimos</a:t>
            </a:r>
            <a:endParaRPr lang="en-US" altLang="ja-JP" sz="3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/>
              <a:cs typeface="Arial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altLang="ja-JP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We Received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altLang="ja-JP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Vivir</a:t>
            </a:r>
            <a:endParaRPr lang="en-US" altLang="ja-JP" sz="3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/>
              <a:cs typeface="Arial"/>
            </a:endParaRP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SzPct val="80000"/>
              <a:buFont typeface="Wingdings" charset="2"/>
              <a:buChar char=""/>
            </a:pPr>
            <a:r>
              <a:rPr lang="en-US" altLang="ja-JP" sz="3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Vivisteis</a:t>
            </a:r>
            <a:endParaRPr lang="en-US" altLang="ja-JP" sz="3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/>
              <a:cs typeface="Arial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altLang="ja-JP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You all lived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altLang="ja-JP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Correr</a:t>
            </a:r>
            <a:endParaRPr lang="en-US" altLang="ja-JP" sz="3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/>
              <a:cs typeface="Arial"/>
            </a:endParaRP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SzPct val="80000"/>
              <a:buFont typeface="Wingdings" charset="2"/>
              <a:buChar char=""/>
            </a:pPr>
            <a:r>
              <a:rPr lang="en-US" altLang="ja-JP" sz="3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Ellos</a:t>
            </a:r>
            <a:r>
              <a:rPr lang="en-US" altLang="ja-JP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 </a:t>
            </a:r>
            <a:r>
              <a:rPr lang="en-US" altLang="ja-JP" sz="3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corrieron</a:t>
            </a:r>
            <a:r>
              <a:rPr lang="en-US" altLang="ja-JP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 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altLang="ja-JP" sz="34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They ran</a:t>
            </a: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/>
              <a:ea typeface="ヒラギノ角ゴ Pro W3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22954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9203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0431" y="1273096"/>
            <a:ext cx="3786968" cy="5584904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3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Meter un </a:t>
            </a:r>
            <a:r>
              <a:rPr lang="en-US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gol</a:t>
            </a:r>
            <a:endParaRPr lang="en-US" sz="3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pPr marL="457200" indent="-457200" algn="l">
              <a:lnSpc>
                <a:spcPct val="90000"/>
              </a:lnSpc>
              <a:buFont typeface="Wingdings" charset="2"/>
              <a:buChar char=""/>
            </a:pPr>
            <a:r>
              <a:rPr lang="en-US" sz="3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Yo</a:t>
            </a: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3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metí</a:t>
            </a: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un </a:t>
            </a:r>
            <a:r>
              <a:rPr lang="en-US" sz="3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gol</a:t>
            </a:r>
            <a:endParaRPr lang="en-US" altLang="ja-JP" sz="3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lvl="1" algn="l">
              <a:lnSpc>
                <a:spcPct val="90000"/>
              </a:lnSpc>
            </a:pPr>
            <a:r>
              <a:rPr lang="en-US" altLang="ja-JP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I made a goal</a:t>
            </a:r>
          </a:p>
          <a:p>
            <a:pPr algn="l">
              <a:lnSpc>
                <a:spcPct val="90000"/>
              </a:lnSpc>
            </a:pPr>
            <a:r>
              <a:rPr lang="en-US" altLang="ja-JP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Volver</a:t>
            </a:r>
            <a:endParaRPr lang="en-US" altLang="ja-JP" sz="3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marL="457200" indent="-457200" algn="l">
              <a:lnSpc>
                <a:spcPct val="90000"/>
              </a:lnSpc>
              <a:buFont typeface="Wingdings" charset="2"/>
              <a:buChar char="²"/>
            </a:pPr>
            <a:r>
              <a:rPr lang="en-US" altLang="ja-JP" sz="3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Tú</a:t>
            </a:r>
            <a:r>
              <a:rPr lang="en-US" altLang="ja-JP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volviste</a:t>
            </a:r>
            <a:endParaRPr lang="en-US" altLang="ja-JP" sz="3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lvl="1" algn="l">
              <a:lnSpc>
                <a:spcPct val="90000"/>
              </a:lnSpc>
            </a:pPr>
            <a:r>
              <a:rPr lang="en-US" altLang="ja-JP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You returned</a:t>
            </a:r>
          </a:p>
          <a:p>
            <a:pPr algn="l">
              <a:lnSpc>
                <a:spcPct val="90000"/>
              </a:lnSpc>
            </a:pPr>
            <a:r>
              <a:rPr lang="en-US" altLang="ja-JP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Devolver</a:t>
            </a:r>
            <a:endParaRPr lang="en-US" altLang="ja-JP" sz="3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marL="457200" indent="-457200" algn="l">
              <a:lnSpc>
                <a:spcPct val="90000"/>
              </a:lnSpc>
              <a:buFont typeface="Wingdings" charset="2"/>
              <a:buChar char="²"/>
            </a:pPr>
            <a:r>
              <a:rPr lang="en-US" altLang="ja-JP" sz="3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Él</a:t>
            </a:r>
            <a:r>
              <a:rPr lang="en-US" altLang="ja-JP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devolvió</a:t>
            </a:r>
            <a:endParaRPr lang="en-US" altLang="ja-JP" sz="3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lvl="1" algn="l">
              <a:lnSpc>
                <a:spcPct val="90000"/>
              </a:lnSpc>
            </a:pPr>
            <a:r>
              <a:rPr lang="en-US" altLang="ja-JP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He returned </a:t>
            </a:r>
            <a:r>
              <a:rPr lang="en-US" altLang="ja-JP" sz="34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(an item)</a:t>
            </a:r>
            <a:endParaRPr lang="en-US" sz="2400" i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Ejemplos de verbos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98001" y="1273097"/>
            <a:ext cx="4545998" cy="51675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Entender</a:t>
            </a:r>
            <a:endParaRPr lang="en-US" sz="3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/>
              <a:cs typeface="Arial"/>
            </a:endParaRP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SzPct val="80000"/>
              <a:buFont typeface="Wingdings" charset="2"/>
              <a:buChar char=""/>
            </a:pPr>
            <a:r>
              <a:rPr lang="en-US" sz="3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Entendimos</a:t>
            </a:r>
            <a:endParaRPr lang="en-US" altLang="ja-JP" sz="3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/>
              <a:cs typeface="Arial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altLang="ja-JP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We understood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altLang="ja-JP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Perder</a:t>
            </a:r>
            <a:endParaRPr lang="en-US" altLang="ja-JP" sz="3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/>
              <a:cs typeface="Arial"/>
            </a:endParaRP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SzPct val="80000"/>
              <a:buFont typeface="Wingdings" charset="2"/>
              <a:buChar char=""/>
            </a:pPr>
            <a:r>
              <a:rPr lang="en-US" altLang="ja-JP" sz="3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Perdisteis</a:t>
            </a:r>
            <a:endParaRPr lang="en-US" altLang="ja-JP" sz="3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/>
              <a:cs typeface="Arial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altLang="ja-JP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You all lost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altLang="ja-JP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Salir</a:t>
            </a:r>
            <a:endParaRPr lang="en-US" altLang="ja-JP" sz="3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/>
              <a:cs typeface="Arial"/>
            </a:endParaRP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SzPct val="80000"/>
              <a:buFont typeface="Wingdings" charset="2"/>
              <a:buChar char=""/>
            </a:pPr>
            <a:r>
              <a:rPr lang="en-US" altLang="ja-JP" sz="3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Ellos</a:t>
            </a:r>
            <a:r>
              <a:rPr lang="en-US" altLang="ja-JP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 </a:t>
            </a:r>
            <a:r>
              <a:rPr lang="en-US" altLang="ja-JP" sz="3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salieron</a:t>
            </a:r>
            <a:r>
              <a:rPr lang="en-US" altLang="ja-JP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 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altLang="ja-JP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They left</a:t>
            </a: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/>
              <a:ea typeface="ヒラギノ角ゴ Pro W3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91176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9203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marL="284163" indent="-284163" algn="l">
              <a:buFont typeface="Arial"/>
              <a:buChar char="•"/>
            </a:pPr>
            <a:r>
              <a:rPr lang="en-US" sz="4200" dirty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Adverbs</a:t>
            </a:r>
            <a:r>
              <a:rPr lang="en-US" sz="4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qualify an adjective, verb, sentence, </a:t>
            </a:r>
            <a:r>
              <a:rPr lang="en-US" sz="4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etc</a:t>
            </a:r>
            <a:r>
              <a:rPr lang="en-US" sz="4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and tell when, where, how, how long, or how much. </a:t>
            </a:r>
          </a:p>
          <a:p>
            <a:pPr marL="284163" indent="-284163" algn="l">
              <a:buFont typeface="Arial"/>
              <a:buChar char="•"/>
            </a:pPr>
            <a:r>
              <a:rPr lang="en-US" sz="4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Many adverbs in English end in </a:t>
            </a:r>
            <a:r>
              <a:rPr lang="mr-IN" sz="4200" dirty="0">
                <a:ln>
                  <a:solidFill>
                    <a:srgbClr val="008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4200" dirty="0" err="1">
                <a:ln>
                  <a:solidFill>
                    <a:srgbClr val="008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ly</a:t>
            </a:r>
            <a:r>
              <a:rPr lang="en-US" sz="4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adverbios</a:t>
            </a:r>
          </a:p>
        </p:txBody>
      </p:sp>
    </p:spTree>
    <p:extLst>
      <p:ext uri="{BB962C8B-B14F-4D97-AF65-F5344CB8AC3E}">
        <p14:creationId xmlns:p14="http://schemas.microsoft.com/office/powerpoint/2010/main" val="1739885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9203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marL="284163" indent="-284163" algn="l">
              <a:buFont typeface="Arial"/>
              <a:buChar char="•"/>
            </a:pPr>
            <a:r>
              <a:rPr lang="en-US" sz="4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 Spanish, adverbs can be formed by adding </a:t>
            </a:r>
            <a:r>
              <a:rPr lang="en-US" sz="4200" dirty="0">
                <a:ln>
                  <a:solidFill>
                    <a:srgbClr val="008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-</a:t>
            </a:r>
            <a:r>
              <a:rPr lang="en-US" sz="4200" dirty="0" err="1">
                <a:ln>
                  <a:solidFill>
                    <a:srgbClr val="008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mente</a:t>
            </a:r>
            <a:r>
              <a:rPr lang="en-US" sz="4200" dirty="0">
                <a:ln>
                  <a:solidFill>
                    <a:srgbClr val="008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 the singular feminine form of an adjective. </a:t>
            </a:r>
          </a:p>
          <a:p>
            <a:pPr marL="284163" indent="-284163" algn="l">
              <a:buFont typeface="Arial"/>
              <a:buChar char="•"/>
            </a:pPr>
            <a:r>
              <a:rPr lang="en-US" sz="4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If the adjective has an </a:t>
            </a:r>
            <a:r>
              <a:rPr lang="en-US" sz="4200" dirty="0">
                <a:ln>
                  <a:solidFill>
                    <a:schemeClr val="accent6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accent</a:t>
            </a:r>
            <a:r>
              <a:rPr lang="en-US" sz="4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the adverb does as well.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adverbios</a:t>
            </a:r>
          </a:p>
        </p:txBody>
      </p:sp>
    </p:spTree>
    <p:extLst>
      <p:ext uri="{BB962C8B-B14F-4D97-AF65-F5344CB8AC3E}">
        <p14:creationId xmlns:p14="http://schemas.microsoft.com/office/powerpoint/2010/main" val="1044758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9203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algn="l"/>
            <a:r>
              <a:rPr lang="en-US" sz="4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Rápid</a:t>
            </a:r>
            <a:r>
              <a:rPr lang="en-US" sz="4200" dirty="0" err="1">
                <a:ln>
                  <a:solidFill>
                    <a:schemeClr val="accent6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</a:t>
            </a:r>
            <a:r>
              <a:rPr lang="en-US" sz="4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/>
                <a:ea typeface="Wingdings"/>
                <a:cs typeface="Wingdings"/>
                <a:sym typeface="Wingdings"/>
              </a:rPr>
              <a:t> </a:t>
            </a:r>
            <a:r>
              <a:rPr lang="en-US" sz="4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rápid</a:t>
            </a:r>
            <a:r>
              <a:rPr lang="en-US" sz="4200" dirty="0" err="1">
                <a:ln>
                  <a:solidFill>
                    <a:srgbClr val="F1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</a:t>
            </a:r>
            <a:r>
              <a:rPr lang="en-US" sz="4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/>
                <a:ea typeface="Wingdings"/>
                <a:cs typeface="Wingdings"/>
                <a:sym typeface="Wingdings"/>
              </a:rPr>
              <a:t> </a:t>
            </a:r>
            <a:r>
              <a:rPr lang="en-US" sz="4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rápid</a:t>
            </a:r>
            <a:r>
              <a:rPr lang="en-US" sz="4200" dirty="0" err="1">
                <a:ln>
                  <a:solidFill>
                    <a:srgbClr val="F1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</a:t>
            </a:r>
            <a:r>
              <a:rPr lang="en-US" sz="4200" dirty="0" err="1">
                <a:ln>
                  <a:solidFill>
                    <a:srgbClr val="008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mente</a:t>
            </a:r>
            <a:endParaRPr lang="en-US" sz="4200" dirty="0">
              <a:ln>
                <a:solidFill>
                  <a:srgbClr val="008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1314450" algn="l"/>
            <a:r>
              <a:rPr lang="en-US" sz="42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Ricardo </a:t>
            </a:r>
            <a:r>
              <a:rPr lang="en-US" sz="4200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corre</a:t>
            </a:r>
            <a:r>
              <a:rPr lang="en-US" sz="42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200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rápidamente</a:t>
            </a:r>
            <a:r>
              <a:rPr lang="en-US" sz="42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 marL="1314450" algn="l">
              <a:spcAft>
                <a:spcPts val="5400"/>
              </a:spcAft>
            </a:pPr>
            <a:r>
              <a:rPr lang="en-US" sz="4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(Ricardo runs rapidly.)</a:t>
            </a:r>
          </a:p>
          <a:p>
            <a:pPr algn="l"/>
            <a:r>
              <a:rPr lang="en-US" sz="4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Lent</a:t>
            </a:r>
            <a:r>
              <a:rPr lang="en-US" sz="4200" dirty="0">
                <a:ln>
                  <a:solidFill>
                    <a:schemeClr val="accent6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</a:t>
            </a:r>
            <a:r>
              <a:rPr lang="en-US" sz="4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/>
                <a:ea typeface="Wingdings"/>
                <a:cs typeface="Wingdings"/>
                <a:sym typeface="Wingdings"/>
              </a:rPr>
              <a:t> </a:t>
            </a:r>
            <a:r>
              <a:rPr lang="en-US" sz="4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lent</a:t>
            </a:r>
            <a:r>
              <a:rPr lang="en-US" sz="4200" dirty="0" err="1">
                <a:ln>
                  <a:solidFill>
                    <a:srgbClr val="F1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</a:t>
            </a:r>
            <a:r>
              <a:rPr lang="en-US" sz="4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/>
                <a:ea typeface="Wingdings"/>
                <a:cs typeface="Wingdings"/>
                <a:sym typeface="Wingdings"/>
              </a:rPr>
              <a:t> </a:t>
            </a:r>
            <a:r>
              <a:rPr lang="en-US" sz="4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lent</a:t>
            </a:r>
            <a:r>
              <a:rPr lang="en-US" sz="4200" dirty="0">
                <a:ln>
                  <a:solidFill>
                    <a:srgbClr val="F1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</a:t>
            </a:r>
            <a:r>
              <a:rPr lang="en-US" sz="4200" dirty="0">
                <a:ln>
                  <a:solidFill>
                    <a:srgbClr val="008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mente</a:t>
            </a:r>
          </a:p>
          <a:p>
            <a:pPr marL="1314450" algn="l"/>
            <a:r>
              <a:rPr lang="en-US" sz="4200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Paquito</a:t>
            </a:r>
            <a:r>
              <a:rPr lang="en-US" sz="42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200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corre</a:t>
            </a:r>
            <a:r>
              <a:rPr lang="en-US" sz="42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lentamente.</a:t>
            </a:r>
          </a:p>
          <a:p>
            <a:pPr marL="1314450" algn="l"/>
            <a:r>
              <a:rPr lang="en-US" sz="4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</a:t>
            </a:r>
            <a:r>
              <a:rPr lang="en-US" sz="4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Paquito</a:t>
            </a:r>
            <a:r>
              <a:rPr lang="en-US" sz="4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runs slowly.)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adverbios</a:t>
            </a:r>
          </a:p>
        </p:txBody>
      </p:sp>
    </p:spTree>
    <p:extLst>
      <p:ext uri="{BB962C8B-B14F-4D97-AF65-F5344CB8AC3E}">
        <p14:creationId xmlns:p14="http://schemas.microsoft.com/office/powerpoint/2010/main" val="1587799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9203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algn="l"/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If the adjective has only one form, just add </a:t>
            </a:r>
            <a:r>
              <a:rPr lang="en-US" sz="4000" dirty="0">
                <a:ln>
                  <a:solidFill>
                    <a:srgbClr val="008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-</a:t>
            </a:r>
            <a:r>
              <a:rPr lang="en-US" sz="4000" dirty="0" err="1">
                <a:ln>
                  <a:solidFill>
                    <a:srgbClr val="008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mente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 algn="l"/>
            <a:r>
              <a:rPr lang="en-US" sz="4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Frecuent</a:t>
            </a:r>
            <a:r>
              <a:rPr lang="en-US" sz="4200" dirty="0" err="1">
                <a:ln>
                  <a:solidFill>
                    <a:srgbClr val="3366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</a:t>
            </a:r>
            <a:r>
              <a:rPr lang="en-US" sz="4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/>
                <a:ea typeface="Wingdings"/>
                <a:cs typeface="Wingdings"/>
                <a:sym typeface="Wingdings"/>
              </a:rPr>
              <a:t> </a:t>
            </a:r>
            <a:r>
              <a:rPr lang="en-US" sz="4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frecuent</a:t>
            </a:r>
            <a:r>
              <a:rPr lang="en-US" sz="4200" dirty="0" err="1">
                <a:ln>
                  <a:solidFill>
                    <a:srgbClr val="3366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</a:t>
            </a:r>
            <a:r>
              <a:rPr lang="en-US" sz="4200" dirty="0" err="1">
                <a:ln>
                  <a:solidFill>
                    <a:srgbClr val="008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mente</a:t>
            </a:r>
            <a:endParaRPr lang="en-US" sz="4200" dirty="0">
              <a:ln>
                <a:solidFill>
                  <a:srgbClr val="008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Wingdings"/>
              <a:ea typeface="Wingdings"/>
              <a:cs typeface="Wingdings"/>
              <a:sym typeface="Wingdings"/>
            </a:endParaRPr>
          </a:p>
          <a:p>
            <a:pPr marL="1423988" algn="l"/>
            <a:r>
              <a:rPr lang="en-US" sz="3600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Competimos</a:t>
            </a:r>
            <a:r>
              <a:rPr lang="en-US" sz="36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600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frecuentemente</a:t>
            </a:r>
            <a:r>
              <a:rPr lang="en-US" sz="36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 marL="1423988" algn="l"/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We compete frequently.</a:t>
            </a:r>
          </a:p>
          <a:p>
            <a:pPr algn="l"/>
            <a:r>
              <a:rPr lang="en-US" sz="4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Fáci</a:t>
            </a:r>
            <a:r>
              <a:rPr lang="en-US" sz="4200" dirty="0" err="1">
                <a:ln>
                  <a:solidFill>
                    <a:srgbClr val="3366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</a:t>
            </a:r>
            <a:r>
              <a:rPr lang="en-US" sz="4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4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fáci</a:t>
            </a:r>
            <a:r>
              <a:rPr lang="en-US" sz="4200" dirty="0" err="1">
                <a:ln>
                  <a:solidFill>
                    <a:srgbClr val="3366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</a:t>
            </a:r>
            <a:r>
              <a:rPr lang="en-US" sz="4200" dirty="0" err="1">
                <a:ln>
                  <a:solidFill>
                    <a:srgbClr val="008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mente</a:t>
            </a:r>
            <a:endParaRPr lang="en-US" sz="4200" dirty="0">
              <a:ln>
                <a:solidFill>
                  <a:srgbClr val="008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1423988" algn="l"/>
            <a:r>
              <a:rPr lang="en-US" sz="3600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Metimos</a:t>
            </a:r>
            <a:r>
              <a:rPr lang="en-US" sz="36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el </a:t>
            </a:r>
            <a:r>
              <a:rPr lang="en-US" sz="3600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gol</a:t>
            </a:r>
            <a:r>
              <a:rPr lang="en-US" sz="36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600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fácilmente</a:t>
            </a:r>
            <a:r>
              <a:rPr lang="en-US" sz="36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 marL="1423988" algn="l"/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We scored the goal easily.</a:t>
            </a:r>
            <a:endParaRPr lang="en-US" i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adverbios</a:t>
            </a:r>
          </a:p>
        </p:txBody>
      </p:sp>
    </p:spTree>
    <p:extLst>
      <p:ext uri="{BB962C8B-B14F-4D97-AF65-F5344CB8AC3E}">
        <p14:creationId xmlns:p14="http://schemas.microsoft.com/office/powerpoint/2010/main" val="1179138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693220"/>
          </a:xfrm>
          <a:prstGeom prst="rect">
            <a:avLst/>
          </a:prstGeom>
          <a:solidFill>
            <a:srgbClr val="29203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37380"/>
            <a:ext cx="9143999" cy="3559084"/>
          </a:xfrm>
        </p:spPr>
        <p:txBody>
          <a:bodyPr/>
          <a:lstStyle/>
          <a:p>
            <a:r>
              <a:rPr lang="es-ES_tradnl" sz="5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pretérito de los verbos </a:t>
            </a:r>
            <a:r>
              <a:rPr lang="mr-IN" sz="5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s-ES_tradnl" sz="5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ER/-IR</a:t>
            </a:r>
          </a:p>
          <a:p>
            <a:r>
              <a:rPr lang="es-ES_tradnl" sz="40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</a:t>
            </a:r>
            <a:r>
              <a:rPr lang="es-ES_tradnl" sz="40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</a:t>
            </a:r>
            <a:r>
              <a:rPr lang="es-ES_tradnl" sz="40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preterite</a:t>
            </a:r>
            <a:r>
              <a:rPr lang="es-ES_tradnl" sz="40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of </a:t>
            </a:r>
            <a:r>
              <a:rPr lang="mr-IN" sz="40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s-ES_tradnl" sz="40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ER/-IR </a:t>
            </a:r>
            <a:r>
              <a:rPr lang="es-ES_tradnl" sz="40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verbs</a:t>
            </a:r>
            <a:r>
              <a:rPr lang="es-ES_tradnl" sz="40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)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69322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1470025"/>
          </a:xfrm>
        </p:spPr>
        <p:txBody>
          <a:bodyPr>
            <a:normAutofit/>
          </a:bodyPr>
          <a:lstStyle/>
          <a:p>
            <a:r>
              <a:rPr lang="es-ES_tradnl" sz="7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Unidad 2</a:t>
            </a:r>
          </a:p>
        </p:txBody>
      </p:sp>
    </p:spTree>
    <p:extLst>
      <p:ext uri="{BB962C8B-B14F-4D97-AF65-F5344CB8AC3E}">
        <p14:creationId xmlns:p14="http://schemas.microsoft.com/office/powerpoint/2010/main" val="2938669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9203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  <a:spcAft>
                <a:spcPts val="1800"/>
              </a:spcAft>
            </a:pP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Reminder: The </a:t>
            </a: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preterite</a:t>
            </a: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tense is one of 2 main past tenses in Spanish.</a:t>
            </a:r>
          </a:p>
          <a:p>
            <a:pPr algn="l">
              <a:buClr>
                <a:schemeClr val="tx1"/>
              </a:buClr>
            </a:pPr>
            <a:r>
              <a:rPr lang="en-US" sz="3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Los </a:t>
            </a:r>
            <a:r>
              <a:rPr lang="en-US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usos</a:t>
            </a:r>
            <a:r>
              <a:rPr lang="en-US" sz="3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del </a:t>
            </a:r>
            <a:r>
              <a:rPr lang="en-US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pretérito</a:t>
            </a:r>
            <a:r>
              <a:rPr lang="en-US" sz="3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:</a:t>
            </a:r>
            <a:endParaRPr lang="en-US" sz="3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pPr marL="400050" indent="-282575" algn="l">
              <a:buClr>
                <a:schemeClr val="tx1"/>
              </a:buClr>
              <a:buFont typeface="Times" charset="0"/>
              <a:buChar char="•"/>
            </a:pP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Actions completed in the past</a:t>
            </a:r>
          </a:p>
          <a:p>
            <a:pPr marL="400050" indent="-282575" algn="l">
              <a:buClr>
                <a:schemeClr val="tx1"/>
              </a:buClr>
              <a:buFont typeface="Times" charset="0"/>
              <a:buChar char="•"/>
            </a:pP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Actions with clearly defined beginnings or endings in past</a:t>
            </a:r>
          </a:p>
          <a:p>
            <a:pPr marL="400050" indent="-282575" algn="l">
              <a:buClr>
                <a:schemeClr val="tx1"/>
              </a:buClr>
              <a:buFont typeface="Times" charset="0"/>
              <a:buChar char="•"/>
            </a:pP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Actions repeated a specific number of times in the past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pretérito</a:t>
            </a:r>
          </a:p>
        </p:txBody>
      </p:sp>
    </p:spTree>
    <p:extLst>
      <p:ext uri="{BB962C8B-B14F-4D97-AF65-F5344CB8AC3E}">
        <p14:creationId xmlns:p14="http://schemas.microsoft.com/office/powerpoint/2010/main" val="4187721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9203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4753464"/>
          </a:xfrm>
        </p:spPr>
        <p:txBody>
          <a:bodyPr>
            <a:normAutofit/>
          </a:bodyPr>
          <a:lstStyle/>
          <a:p>
            <a:r>
              <a:rPr lang="es-ES_tradnl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Las terminaciones de verbos </a:t>
            </a:r>
            <a:r>
              <a:rPr lang="mr-IN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s-ES_tradnl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ER/-IR</a:t>
            </a:r>
          </a:p>
          <a:p>
            <a:pPr algn="l"/>
            <a:endParaRPr lang="en-US" sz="40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l"/>
            <a:endParaRPr lang="es-ES_tradnl" sz="40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pretérito </a:t>
            </a:r>
            <a:r>
              <a:rPr lang="mr-IN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Verbos </a:t>
            </a:r>
            <a:r>
              <a:rPr lang="mr-IN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ER/-IR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4270205"/>
              </p:ext>
            </p:extLst>
          </p:nvPr>
        </p:nvGraphicFramePr>
        <p:xfrm>
          <a:off x="1" y="1830874"/>
          <a:ext cx="9143998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2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07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36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53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</a:p>
                  </a:txBody>
                  <a:tcPr>
                    <a:solidFill>
                      <a:srgbClr val="4A385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rgbClr val="4A385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320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</a:t>
                      </a: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3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Nosotros</a:t>
                      </a:r>
                    </a:p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4058">
                <a:tc>
                  <a:txBody>
                    <a:bodyPr/>
                    <a:lstStyle/>
                    <a:p>
                      <a:r>
                        <a:rPr lang="es-ES_tradnl" sz="320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Tú</a:t>
                      </a: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4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Vosotros</a:t>
                      </a:r>
                    </a:p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4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4058">
                <a:tc>
                  <a:txBody>
                    <a:bodyPr/>
                    <a:lstStyle/>
                    <a:p>
                      <a:r>
                        <a:rPr lang="es-ES_tradnl" sz="320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Ud./Él/Ella</a:t>
                      </a: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CD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0" kern="120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Uds./Ellos/Ellas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pPr marL="3492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1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CD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9255813"/>
              </p:ext>
            </p:extLst>
          </p:nvPr>
        </p:nvGraphicFramePr>
        <p:xfrm>
          <a:off x="1560384" y="2327901"/>
          <a:ext cx="2247421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000" noProof="0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-</a:t>
                      </a:r>
                      <a:r>
                        <a:rPr lang="en-US" sz="4000" noProof="0" dirty="0" err="1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í</a:t>
                      </a:r>
                      <a:endParaRPr lang="es-ES_tradnl" sz="40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2606151"/>
              </p:ext>
            </p:extLst>
          </p:nvPr>
        </p:nvGraphicFramePr>
        <p:xfrm>
          <a:off x="1560384" y="3505200"/>
          <a:ext cx="2136092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0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00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-</a:t>
                      </a:r>
                      <a:r>
                        <a:rPr lang="en-US" sz="400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iste</a:t>
                      </a:r>
                      <a:endParaRPr lang="es-ES_tradnl" sz="40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054830"/>
              </p:ext>
            </p:extLst>
          </p:nvPr>
        </p:nvGraphicFramePr>
        <p:xfrm>
          <a:off x="1560384" y="4707453"/>
          <a:ext cx="2247421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-</a:t>
                      </a:r>
                      <a:r>
                        <a:rPr lang="en-US" sz="400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ió</a:t>
                      </a:r>
                      <a:endParaRPr lang="es-ES_tradnl" sz="40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4905119"/>
              </p:ext>
            </p:extLst>
          </p:nvPr>
        </p:nvGraphicFramePr>
        <p:xfrm>
          <a:off x="6332232" y="2327901"/>
          <a:ext cx="2577070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7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24334">
                <a:tc>
                  <a:txBody>
                    <a:bodyPr/>
                    <a:lstStyle/>
                    <a:p>
                      <a:r>
                        <a:rPr lang="en-US" sz="4000" i="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-</a:t>
                      </a:r>
                      <a:r>
                        <a:rPr lang="en-US" sz="40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imos</a:t>
                      </a:r>
                      <a:endParaRPr lang="es-ES_tradnl" sz="40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6839967"/>
              </p:ext>
            </p:extLst>
          </p:nvPr>
        </p:nvGraphicFramePr>
        <p:xfrm>
          <a:off x="6332232" y="3505200"/>
          <a:ext cx="2305601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5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7173">
                <a:tc>
                  <a:txBody>
                    <a:bodyPr/>
                    <a:lstStyle/>
                    <a:p>
                      <a:r>
                        <a:rPr lang="en-US" sz="4000" i="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-</a:t>
                      </a:r>
                      <a:r>
                        <a:rPr lang="en-US" sz="40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isteis</a:t>
                      </a:r>
                      <a:endParaRPr lang="es-ES_tradnl" sz="40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5817511"/>
              </p:ext>
            </p:extLst>
          </p:nvPr>
        </p:nvGraphicFramePr>
        <p:xfrm>
          <a:off x="6332232" y="4707453"/>
          <a:ext cx="2190510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-</a:t>
                      </a:r>
                      <a:r>
                        <a:rPr lang="en-US" sz="400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ieron</a:t>
                      </a:r>
                      <a:endParaRPr lang="es-ES_tradnl" sz="40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5184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9203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4753464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Comer </a:t>
            </a:r>
            <a:r>
              <a:rPr lang="mr-IN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To eat</a:t>
            </a:r>
            <a:endParaRPr lang="es-ES_tradnl" sz="40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pretérito </a:t>
            </a:r>
            <a:r>
              <a:rPr lang="mr-IN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Verbos -ER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9118902"/>
              </p:ext>
            </p:extLst>
          </p:nvPr>
        </p:nvGraphicFramePr>
        <p:xfrm>
          <a:off x="1" y="1830874"/>
          <a:ext cx="9143998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2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07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36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53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</a:p>
                  </a:txBody>
                  <a:tcPr>
                    <a:solidFill>
                      <a:srgbClr val="4A385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rgbClr val="4A385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320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</a:t>
                      </a: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3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Nosotros</a:t>
                      </a:r>
                    </a:p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4058">
                <a:tc>
                  <a:txBody>
                    <a:bodyPr/>
                    <a:lstStyle/>
                    <a:p>
                      <a:r>
                        <a:rPr lang="es-ES_tradnl" sz="320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Tú</a:t>
                      </a: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4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Vosotros</a:t>
                      </a:r>
                    </a:p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4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4058">
                <a:tc>
                  <a:txBody>
                    <a:bodyPr/>
                    <a:lstStyle/>
                    <a:p>
                      <a:r>
                        <a:rPr lang="es-ES_tradnl" sz="320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Ud./Él/Ella</a:t>
                      </a: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CD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0" kern="120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Uds./Ellos/Ellas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pPr marL="3492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1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CD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0422202"/>
              </p:ext>
            </p:extLst>
          </p:nvPr>
        </p:nvGraphicFramePr>
        <p:xfrm>
          <a:off x="1560384" y="2327901"/>
          <a:ext cx="224742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0" noProof="0" dirty="0" err="1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comí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2248905"/>
              </p:ext>
            </p:extLst>
          </p:nvPr>
        </p:nvGraphicFramePr>
        <p:xfrm>
          <a:off x="1560384" y="3505200"/>
          <a:ext cx="2136092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0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comiste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1687440"/>
              </p:ext>
            </p:extLst>
          </p:nvPr>
        </p:nvGraphicFramePr>
        <p:xfrm>
          <a:off x="1560384" y="4528875"/>
          <a:ext cx="2247421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comió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0298280"/>
              </p:ext>
            </p:extLst>
          </p:nvPr>
        </p:nvGraphicFramePr>
        <p:xfrm>
          <a:off x="6332232" y="2327901"/>
          <a:ext cx="2577070" cy="624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7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24334">
                <a:tc>
                  <a:txBody>
                    <a:bodyPr/>
                    <a:lstStyle/>
                    <a:p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comimos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3611177"/>
              </p:ext>
            </p:extLst>
          </p:nvPr>
        </p:nvGraphicFramePr>
        <p:xfrm>
          <a:off x="6332232" y="3505200"/>
          <a:ext cx="230560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5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7173">
                <a:tc>
                  <a:txBody>
                    <a:bodyPr/>
                    <a:lstStyle/>
                    <a:p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comisteis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5090684"/>
              </p:ext>
            </p:extLst>
          </p:nvPr>
        </p:nvGraphicFramePr>
        <p:xfrm>
          <a:off x="6332232" y="4489191"/>
          <a:ext cx="219051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comieron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8509858"/>
              </p:ext>
            </p:extLst>
          </p:nvPr>
        </p:nvGraphicFramePr>
        <p:xfrm>
          <a:off x="1828800" y="2743200"/>
          <a:ext cx="2247421" cy="472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500" i="1" noProof="0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I ate</a:t>
                      </a:r>
                      <a:endParaRPr lang="es-ES_tradnl" sz="2500" i="1" noProof="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5950664"/>
              </p:ext>
            </p:extLst>
          </p:nvPr>
        </p:nvGraphicFramePr>
        <p:xfrm>
          <a:off x="1828800" y="3950385"/>
          <a:ext cx="2247421" cy="472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500" i="1" noProof="0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You ate</a:t>
                      </a:r>
                      <a:endParaRPr lang="es-ES_tradnl" sz="2500" i="1" noProof="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3748393"/>
              </p:ext>
            </p:extLst>
          </p:nvPr>
        </p:nvGraphicFramePr>
        <p:xfrm>
          <a:off x="1828800" y="4951585"/>
          <a:ext cx="2440772" cy="472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07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500" i="1" noProof="0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You/he/she ate</a:t>
                      </a:r>
                      <a:endParaRPr lang="es-ES_tradnl" sz="2500" i="1" noProof="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4511587"/>
              </p:ext>
            </p:extLst>
          </p:nvPr>
        </p:nvGraphicFramePr>
        <p:xfrm>
          <a:off x="6564908" y="2872297"/>
          <a:ext cx="2247421" cy="472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500" i="1" noProof="0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We ate</a:t>
                      </a:r>
                      <a:endParaRPr lang="es-ES_tradnl" sz="2500" i="1" noProof="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3882524"/>
              </p:ext>
            </p:extLst>
          </p:nvPr>
        </p:nvGraphicFramePr>
        <p:xfrm>
          <a:off x="6564908" y="3950385"/>
          <a:ext cx="2247421" cy="472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500" i="1" noProof="0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You</a:t>
                      </a:r>
                      <a:r>
                        <a:rPr lang="en-US" sz="2500" i="1" baseline="0" noProof="0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all</a:t>
                      </a:r>
                      <a:r>
                        <a:rPr lang="en-US" sz="2500" i="1" noProof="0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ate</a:t>
                      </a:r>
                      <a:endParaRPr lang="es-ES_tradnl" sz="2500" i="1" noProof="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8942588"/>
              </p:ext>
            </p:extLst>
          </p:nvPr>
        </p:nvGraphicFramePr>
        <p:xfrm>
          <a:off x="6564908" y="4917017"/>
          <a:ext cx="2579091" cy="472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90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500" i="1" noProof="0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You</a:t>
                      </a:r>
                      <a:r>
                        <a:rPr lang="en-US" sz="2500" i="1" baseline="0" noProof="0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all/They</a:t>
                      </a:r>
                      <a:r>
                        <a:rPr lang="en-US" sz="2500" i="1" noProof="0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ate</a:t>
                      </a:r>
                      <a:endParaRPr lang="es-ES_tradnl" sz="2500" i="1" noProof="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7488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</TotalTime>
  <Words>484</Words>
  <Application>Microsoft Macintosh PowerPoint</Application>
  <PresentationFormat>On-screen Show (4:3)</PresentationFormat>
  <Paragraphs>152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Franklin Gothic Medium</vt:lpstr>
      <vt:lpstr>Times</vt:lpstr>
      <vt:lpstr>Wingdings</vt:lpstr>
      <vt:lpstr>Office Theme</vt:lpstr>
      <vt:lpstr>Unidad 2</vt:lpstr>
      <vt:lpstr>Los adverbios</vt:lpstr>
      <vt:lpstr>Los adverbios</vt:lpstr>
      <vt:lpstr>Los adverbios</vt:lpstr>
      <vt:lpstr>Los adverbios</vt:lpstr>
      <vt:lpstr>Unidad 2</vt:lpstr>
      <vt:lpstr>El pretérito</vt:lpstr>
      <vt:lpstr>El pretérito – Verbos –ER/-IR</vt:lpstr>
      <vt:lpstr>El pretérito – Verbos -ER</vt:lpstr>
      <vt:lpstr>El pretérito – Verbos -IR</vt:lpstr>
      <vt:lpstr>Ejemplos de verbos</vt:lpstr>
      <vt:lpstr>Ejemplos de verbos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Preliminar</dc:title>
  <dc:creator>Kristen Cross</dc:creator>
  <cp:lastModifiedBy>Kristen Cross</cp:lastModifiedBy>
  <cp:revision>99</cp:revision>
  <cp:lastPrinted>2018-10-19T11:25:51Z</cp:lastPrinted>
  <dcterms:created xsi:type="dcterms:W3CDTF">2018-07-09T18:49:29Z</dcterms:created>
  <dcterms:modified xsi:type="dcterms:W3CDTF">2019-10-23T15:52:29Z</dcterms:modified>
</cp:coreProperties>
</file>