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7" r:id="rId3"/>
    <p:sldId id="296" r:id="rId4"/>
    <p:sldId id="300" r:id="rId5"/>
    <p:sldId id="301" r:id="rId6"/>
    <p:sldId id="302" r:id="rId7"/>
    <p:sldId id="303" r:id="rId8"/>
    <p:sldId id="304" r:id="rId9"/>
    <p:sldId id="305" r:id="rId10"/>
    <p:sldId id="30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clrMru>
    <a:srgbClr val="1EEA08"/>
    <a:srgbClr val="1B4479"/>
    <a:srgbClr val="B3C5DC"/>
    <a:srgbClr val="0A1623"/>
    <a:srgbClr val="CBC4EE"/>
    <a:srgbClr val="DCD3FF"/>
    <a:srgbClr val="4A385F"/>
    <a:srgbClr val="292034"/>
    <a:srgbClr val="FFFFE2"/>
    <a:srgbClr val="572B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2" d="100"/>
          <a:sy n="42" d="100"/>
        </p:scale>
        <p:origin x="-20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50E416-89DD-BF4B-B0B9-1DB7836980F7}" type="datetime1">
              <a:rPr lang="en-US" smtClean="0"/>
              <a:t>9/24/18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Unidad 1 - Preterite ir, ser, hacer, ver, dar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54137-C52F-F542-8D09-B4F25B2F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907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359901-2C31-0E40-8C42-9DBB70FEBDDA}" type="datetime1">
              <a:rPr lang="en-US" smtClean="0"/>
              <a:t>9/24/18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Unidad 1 - Preterite ir, ser, hacer, ver, dar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8E82A-6123-CF43-A6B8-C05AEB504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329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8E82A-6123-CF43-A6B8-C05AEB5045A5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Unidad 1 - Preterite ir, ser, hacer, ver, dar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20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04BE0-0803-5C48-B82F-F99361777E42}" type="datetime1">
              <a:rPr lang="en-US" smtClean="0"/>
              <a:t>9/24/18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F3535-131D-CE45-849C-A08D9FD2DAC0}" type="datetime1">
              <a:rPr lang="en-US" smtClean="0"/>
              <a:t>9/24/18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D4215-8253-EB44-BC0A-AB15C0D61ECF}" type="datetime1">
              <a:rPr lang="en-US" smtClean="0"/>
              <a:t>9/24/18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F7CA9-F726-E645-9F16-F72D8D42A2CF}" type="datetime1">
              <a:rPr lang="en-US" smtClean="0"/>
              <a:t>9/24/18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11924-FB5A-664F-B84D-9521B1805D77}" type="datetime1">
              <a:rPr lang="en-US" smtClean="0"/>
              <a:t>9/24/18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5B970-4300-8740-9941-B463B862664A}" type="datetime1">
              <a:rPr lang="en-US" smtClean="0"/>
              <a:t>9/24/18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C262E-AD4C-7445-B496-DBBDD1DB098E}" type="datetime1">
              <a:rPr lang="en-US" smtClean="0"/>
              <a:t>9/24/18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F8F9-0944-F143-9F2C-C04DB70C633D}" type="datetime1">
              <a:rPr lang="en-US" smtClean="0"/>
              <a:t>9/24/18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A86C6-1F98-954F-A6F0-0A2A43C9C906}" type="datetime1">
              <a:rPr lang="en-US" smtClean="0"/>
              <a:t>9/24/18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70917-A0A0-B340-9890-8317A4945CB6}" type="datetime1">
              <a:rPr lang="en-US" smtClean="0"/>
              <a:t>9/24/18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5EA2-B019-3E42-8F07-0BF067458324}" type="datetime1">
              <a:rPr lang="en-US" smtClean="0"/>
              <a:t>9/24/18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20000"/>
                <a:lumOff val="80000"/>
              </a:schemeClr>
            </a:gs>
            <a:gs pos="52000">
              <a:schemeClr val="bg2">
                <a:lumMod val="75000"/>
              </a:schemeClr>
            </a:gs>
            <a:gs pos="100000">
              <a:srgbClr val="0A1623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9F9FF-EA16-7344-8816-B58AED690F79}" type="datetime1">
              <a:rPr lang="en-US" smtClean="0"/>
              <a:t>9/24/18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rgbClr val="0A16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/>
          <a:lstStyle/>
          <a:p>
            <a:r>
              <a:rPr lang="es-ES_tradnl" sz="5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pretérito de: </a:t>
            </a:r>
          </a:p>
          <a:p>
            <a:r>
              <a:rPr lang="es-ES_tradnl" sz="5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ir, ser, hacer, ver, dar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1</a:t>
            </a:r>
            <a:endParaRPr lang="es-ES_tradnl" sz="7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8669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A16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Dar </a:t>
            </a:r>
            <a:r>
              <a:rPr lang="mr-IN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give</a:t>
            </a:r>
            <a:endParaRPr lang="es-ES_tradnl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Las </a:t>
            </a:r>
            <a:r>
              <a:rPr lang="en-US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conjugaciones</a:t>
            </a:r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</a:t>
            </a:r>
            <a:r>
              <a:rPr lang="en-US" sz="50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Dar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565444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/>
                <a:gridCol w="2650702"/>
                <a:gridCol w="2153695"/>
                <a:gridCol w="288539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1B447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1B447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47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47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47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5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47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5DC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Ud./Él/Ella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B44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B4479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42811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di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09061"/>
              </p:ext>
            </p:extLst>
          </p:nvPr>
        </p:nvGraphicFramePr>
        <p:xfrm>
          <a:off x="1560384" y="3435889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diste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910910"/>
              </p:ext>
            </p:extLst>
          </p:nvPr>
        </p:nvGraphicFramePr>
        <p:xfrm>
          <a:off x="1560384" y="4589868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dio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577425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dimos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969831"/>
              </p:ext>
            </p:extLst>
          </p:nvPr>
        </p:nvGraphicFramePr>
        <p:xfrm>
          <a:off x="6332232" y="3394647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disteis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725480"/>
              </p:ext>
            </p:extLst>
          </p:nvPr>
        </p:nvGraphicFramePr>
        <p:xfrm>
          <a:off x="6332232" y="4495800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dieron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28274"/>
              </p:ext>
            </p:extLst>
          </p:nvPr>
        </p:nvGraphicFramePr>
        <p:xfrm>
          <a:off x="1560384" y="2792531"/>
          <a:ext cx="224742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 gave</a:t>
                      </a:r>
                      <a:endParaRPr lang="es-ES_tradnl" sz="2400" i="1" noProof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145052"/>
              </p:ext>
            </p:extLst>
          </p:nvPr>
        </p:nvGraphicFramePr>
        <p:xfrm>
          <a:off x="1560384" y="3973767"/>
          <a:ext cx="2437063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706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600" i="1" noProof="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You gave</a:t>
                      </a:r>
                      <a:endParaRPr lang="es-ES_tradnl" sz="2600" i="1" noProof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356932"/>
              </p:ext>
            </p:extLst>
          </p:nvPr>
        </p:nvGraphicFramePr>
        <p:xfrm>
          <a:off x="1560384" y="5128917"/>
          <a:ext cx="2744058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405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You/he/she gave</a:t>
                      </a:r>
                      <a:endParaRPr lang="es-ES_tradnl" sz="2400" i="1" noProof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024985"/>
              </p:ext>
            </p:extLst>
          </p:nvPr>
        </p:nvGraphicFramePr>
        <p:xfrm>
          <a:off x="6464570" y="2792531"/>
          <a:ext cx="224742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We gave</a:t>
                      </a:r>
                      <a:endParaRPr lang="es-ES_tradnl" sz="2400" i="1" noProof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517679"/>
              </p:ext>
            </p:extLst>
          </p:nvPr>
        </p:nvGraphicFramePr>
        <p:xfrm>
          <a:off x="6464570" y="3973767"/>
          <a:ext cx="2632387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238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You all gave</a:t>
                      </a:r>
                      <a:endParaRPr lang="es-ES_tradnl" sz="2400" i="1" noProof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822433"/>
              </p:ext>
            </p:extLst>
          </p:nvPr>
        </p:nvGraphicFramePr>
        <p:xfrm>
          <a:off x="6332232" y="5087626"/>
          <a:ext cx="267943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94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You</a:t>
                      </a:r>
                      <a:r>
                        <a:rPr lang="en-US" sz="2400" i="1" baseline="0" noProof="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all/They gave</a:t>
                      </a:r>
                      <a:endParaRPr lang="es-ES_tradnl" sz="2400" i="1" noProof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57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A16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571500" indent="-571500" algn="l">
              <a:lnSpc>
                <a:spcPct val="90000"/>
              </a:lnSpc>
              <a:spcAft>
                <a:spcPts val="1800"/>
              </a:spcAft>
              <a:buFont typeface="Wingdings" charset="2"/>
              <a:buChar char=""/>
            </a:pP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Los </a:t>
            </a:r>
            <a:r>
              <a:rPr lang="en-US" sz="36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verbos</a:t>
            </a:r>
            <a:r>
              <a:rPr lang="en-US" sz="3600" dirty="0" smtClean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600" dirty="0" err="1" smtClean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ir</a:t>
            </a:r>
            <a:r>
              <a:rPr lang="en-US" sz="3600" dirty="0" smtClean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6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(to go) 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 </a:t>
            </a:r>
            <a:r>
              <a:rPr lang="en-US" sz="3600" dirty="0" err="1" smtClean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ser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6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(to be) 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son </a:t>
            </a:r>
            <a:r>
              <a:rPr lang="en-US" sz="36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muy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6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irregulares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en el </a:t>
            </a:r>
            <a:r>
              <a:rPr lang="en-US" sz="36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pretérito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marL="1028700" lvl="1" indent="-571500" algn="l">
              <a:lnSpc>
                <a:spcPct val="90000"/>
              </a:lnSpc>
              <a:spcAft>
                <a:spcPts val="1800"/>
              </a:spcAft>
              <a:buFont typeface="Wingdings" charset="2"/>
              <a:buChar char=""/>
            </a:pPr>
            <a:r>
              <a:rPr lang="en-US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The verbs </a:t>
            </a:r>
            <a:r>
              <a:rPr lang="en-US" i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ir</a:t>
            </a:r>
            <a:r>
              <a:rPr lang="en-US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(to go) and </a:t>
            </a:r>
            <a:r>
              <a:rPr lang="en-US" i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ser</a:t>
            </a:r>
            <a:r>
              <a:rPr lang="en-US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(to be) are very irregular in the </a:t>
            </a:r>
            <a:r>
              <a:rPr lang="en-US" i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preterite</a:t>
            </a:r>
            <a:r>
              <a:rPr lang="en-US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tense.</a:t>
            </a:r>
          </a:p>
          <a:p>
            <a:pPr marL="457200" indent="-457200" algn="l">
              <a:lnSpc>
                <a:spcPct val="90000"/>
              </a:lnSpc>
              <a:spcAft>
                <a:spcPts val="1800"/>
              </a:spcAft>
              <a:buFont typeface="Wingdings" charset="2"/>
              <a:buChar char=""/>
            </a:pPr>
            <a:r>
              <a:rPr lang="en-US" sz="3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Sin embargo, </a:t>
            </a:r>
            <a:r>
              <a:rPr lang="en-US" sz="34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las</a:t>
            </a:r>
            <a:r>
              <a:rPr lang="en-US" sz="3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4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formas</a:t>
            </a:r>
            <a:r>
              <a:rPr lang="en-US" sz="3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del </a:t>
            </a:r>
            <a:r>
              <a:rPr lang="en-US" sz="34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pretérito</a:t>
            </a:r>
            <a:r>
              <a:rPr lang="en-US" sz="3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de </a:t>
            </a:r>
            <a:r>
              <a:rPr lang="en-US" sz="34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ir</a:t>
            </a:r>
            <a:r>
              <a:rPr lang="en-US" sz="3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y </a:t>
            </a:r>
            <a:r>
              <a:rPr lang="en-US" sz="34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ser</a:t>
            </a:r>
            <a:r>
              <a:rPr lang="en-US" sz="3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son </a:t>
            </a:r>
            <a:r>
              <a:rPr lang="en-US" sz="3400" dirty="0" err="1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iguales</a:t>
            </a:r>
            <a:r>
              <a:rPr lang="en-US" sz="3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marL="914400" lvl="1" indent="-457200" algn="l">
              <a:lnSpc>
                <a:spcPct val="90000"/>
              </a:lnSpc>
              <a:spcAft>
                <a:spcPts val="1800"/>
              </a:spcAft>
              <a:buFont typeface="Wingdings" charset="2"/>
              <a:buChar char=""/>
            </a:pPr>
            <a:r>
              <a:rPr lang="en-US" sz="30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However, the </a:t>
            </a:r>
            <a:r>
              <a:rPr lang="en-US" sz="3000" i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preterite</a:t>
            </a:r>
            <a:r>
              <a:rPr lang="en-US" sz="30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forms of </a:t>
            </a:r>
            <a:r>
              <a:rPr lang="en-US" sz="3000" i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ir</a:t>
            </a:r>
            <a:r>
              <a:rPr lang="en-US" sz="30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and </a:t>
            </a:r>
            <a:r>
              <a:rPr lang="en-US" sz="3000" i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ser</a:t>
            </a:r>
            <a:r>
              <a:rPr lang="en-US" sz="30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are exactly the same.</a:t>
            </a:r>
            <a:endParaRPr lang="en-US" sz="3000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pretérito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7721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A16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Ir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go //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Ser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be</a:t>
            </a:r>
            <a:endParaRPr lang="es-ES_tradnl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Las </a:t>
            </a:r>
            <a:r>
              <a:rPr lang="en-US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conjugaciones</a:t>
            </a:r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</a:t>
            </a:r>
            <a:r>
              <a:rPr lang="en-US" sz="5000" i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ir</a:t>
            </a:r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y </a:t>
            </a:r>
            <a:r>
              <a:rPr lang="en-US" sz="5000" i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736177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/>
                <a:gridCol w="2650702"/>
                <a:gridCol w="2153695"/>
                <a:gridCol w="288539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1B447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1B447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47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47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47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5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47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5DC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Ud./Él/Ella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B44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B4479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792403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 err="1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fui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889629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fuiste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086093"/>
              </p:ext>
            </p:extLst>
          </p:nvPr>
        </p:nvGraphicFramePr>
        <p:xfrm>
          <a:off x="1560384" y="4519317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fue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663856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fuimos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802925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fuisteis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724908"/>
              </p:ext>
            </p:extLst>
          </p:nvPr>
        </p:nvGraphicFramePr>
        <p:xfrm>
          <a:off x="6332232" y="4495800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fueron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151573"/>
              </p:ext>
            </p:extLst>
          </p:nvPr>
        </p:nvGraphicFramePr>
        <p:xfrm>
          <a:off x="1560384" y="2792531"/>
          <a:ext cx="224742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</a:t>
                      </a:r>
                      <a:r>
                        <a:rPr lang="en-US" sz="2400" i="1" baseline="0" noProof="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went/I was</a:t>
                      </a:r>
                      <a:endParaRPr lang="es-ES_tradnl" sz="2400" i="1" noProof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444505"/>
              </p:ext>
            </p:extLst>
          </p:nvPr>
        </p:nvGraphicFramePr>
        <p:xfrm>
          <a:off x="1560384" y="3970211"/>
          <a:ext cx="2437063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706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600" i="1" noProof="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You went/were</a:t>
                      </a:r>
                      <a:endParaRPr lang="es-ES_tradnl" sz="2600" i="1" noProof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215825"/>
              </p:ext>
            </p:extLst>
          </p:nvPr>
        </p:nvGraphicFramePr>
        <p:xfrm>
          <a:off x="1560384" y="4909354"/>
          <a:ext cx="2744058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405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You/he/she went/were</a:t>
                      </a:r>
                      <a:endParaRPr lang="es-ES_tradnl" sz="2400" i="1" noProof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687977"/>
              </p:ext>
            </p:extLst>
          </p:nvPr>
        </p:nvGraphicFramePr>
        <p:xfrm>
          <a:off x="6464570" y="2792531"/>
          <a:ext cx="224742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We went/were</a:t>
                      </a:r>
                      <a:endParaRPr lang="es-ES_tradnl" sz="2400" i="1" noProof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236005"/>
              </p:ext>
            </p:extLst>
          </p:nvPr>
        </p:nvGraphicFramePr>
        <p:xfrm>
          <a:off x="6464570" y="3948801"/>
          <a:ext cx="2632387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238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You all went/were</a:t>
                      </a:r>
                      <a:endParaRPr lang="es-ES_tradnl" sz="2400" i="1" noProof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206426"/>
              </p:ext>
            </p:extLst>
          </p:nvPr>
        </p:nvGraphicFramePr>
        <p:xfrm>
          <a:off x="6464570" y="4943101"/>
          <a:ext cx="267943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94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You</a:t>
                      </a:r>
                      <a:r>
                        <a:rPr lang="en-US" sz="2400" i="1" baseline="0" noProof="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all/They went/were</a:t>
                      </a:r>
                      <a:endParaRPr lang="es-ES_tradnl" sz="2400" i="1" noProof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5184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A16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571500" indent="-571500" algn="l">
              <a:lnSpc>
                <a:spcPct val="90000"/>
              </a:lnSpc>
              <a:spcAft>
                <a:spcPts val="1800"/>
              </a:spcAft>
              <a:buFont typeface="Wingdings" charset="2"/>
              <a:buChar char=""/>
            </a:pP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You must use context (clues) in the sentence to tell which verb is being used.</a:t>
            </a:r>
          </a:p>
          <a:p>
            <a:pPr marL="571500" indent="-571500" algn="l">
              <a:lnSpc>
                <a:spcPct val="90000"/>
              </a:lnSpc>
              <a:spcAft>
                <a:spcPts val="1800"/>
              </a:spcAft>
              <a:buFont typeface="Wingdings" charset="2"/>
              <a:buChar char=""/>
            </a:pPr>
            <a:r>
              <a:rPr lang="en-US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Fuimos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al </a:t>
            </a:r>
            <a:r>
              <a:rPr lang="en-US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parque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de </a:t>
            </a:r>
            <a:r>
              <a:rPr lang="en-US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diversiones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marL="1200150" indent="-400050" algn="l">
              <a:lnSpc>
                <a:spcPct val="90000"/>
              </a:lnSpc>
              <a:spcAft>
                <a:spcPts val="1800"/>
              </a:spcAft>
              <a:buFont typeface="Wingdings" charset="2"/>
              <a:buChar char=""/>
            </a:pP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We _____________ to the amusement park.</a:t>
            </a:r>
          </a:p>
          <a:p>
            <a:pPr marL="571500" indent="-571500" algn="l">
              <a:lnSpc>
                <a:spcPct val="90000"/>
              </a:lnSpc>
              <a:spcAft>
                <a:spcPts val="1800"/>
              </a:spcAft>
              <a:buFont typeface="Wingdings" charset="2"/>
              <a:buChar char=""/>
            </a:pP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¡</a:t>
            </a:r>
            <a:r>
              <a:rPr lang="en-US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Fue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un </a:t>
            </a:r>
            <a:r>
              <a:rPr lang="en-US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día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muy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divertido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!</a:t>
            </a:r>
          </a:p>
          <a:p>
            <a:pPr marL="1200150" indent="-400050" algn="l">
              <a:lnSpc>
                <a:spcPct val="90000"/>
              </a:lnSpc>
              <a:spcAft>
                <a:spcPts val="1800"/>
              </a:spcAft>
              <a:buFont typeface="Wingdings" charset="2"/>
              <a:buChar char=""/>
            </a:pP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It _____________ a very fun day!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How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tell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difference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3048000"/>
            <a:ext cx="286962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went (verb = </a:t>
            </a:r>
            <a:r>
              <a:rPr lang="en-US" sz="32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ir</a:t>
            </a:r>
            <a:r>
              <a:rPr lang="en-US" sz="32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  <a:endParaRPr lang="en-US" sz="3200" dirty="0">
              <a:ln>
                <a:solidFill>
                  <a:schemeClr val="accent6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5029200"/>
            <a:ext cx="332682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was (verb = </a:t>
            </a:r>
            <a:r>
              <a:rPr lang="en-US" sz="32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ser</a:t>
            </a:r>
            <a:r>
              <a:rPr lang="en-US" sz="32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  <a:endParaRPr lang="en-US" sz="3200" dirty="0">
              <a:ln>
                <a:solidFill>
                  <a:schemeClr val="accent6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876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  <p:bldP spid="4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A16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571500" indent="-571500" algn="l">
              <a:lnSpc>
                <a:spcPct val="90000"/>
              </a:lnSpc>
              <a:spcAft>
                <a:spcPts val="1800"/>
              </a:spcAft>
              <a:buFont typeface="Wingdings" charset="2"/>
              <a:buChar char=""/>
            </a:pP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The verb </a:t>
            </a:r>
            <a:r>
              <a:rPr lang="en-US" sz="3600" dirty="0" err="1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Hacer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(to do/make) uses a set of irregular </a:t>
            </a:r>
            <a:r>
              <a:rPr lang="en-US" sz="36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preterite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endings, without any accent marks.</a:t>
            </a:r>
          </a:p>
          <a:p>
            <a:pPr marL="571500" indent="-571500" algn="l">
              <a:lnSpc>
                <a:spcPct val="90000"/>
              </a:lnSpc>
              <a:spcAft>
                <a:spcPts val="1800"/>
              </a:spcAft>
              <a:buFont typeface="Wingdings" charset="2"/>
              <a:buChar char=""/>
            </a:pP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In the </a:t>
            </a:r>
            <a:r>
              <a:rPr lang="en-US" sz="36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él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/</a:t>
            </a:r>
            <a:r>
              <a:rPr lang="en-US" sz="36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ella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/</a:t>
            </a:r>
            <a:r>
              <a:rPr lang="en-US" sz="36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Ud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 form, the “</a:t>
            </a:r>
            <a:r>
              <a:rPr lang="en-US" sz="360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c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” changes to a “</a:t>
            </a:r>
            <a:r>
              <a:rPr lang="en-US" sz="3600" dirty="0" smtClean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z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” to maintain the same sound.</a:t>
            </a:r>
            <a:endParaRPr lang="en-US" sz="3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verbo HACER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0607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A16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Hacer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do/make</a:t>
            </a:r>
            <a:endParaRPr lang="es-ES_tradnl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Las </a:t>
            </a:r>
            <a:r>
              <a:rPr lang="en-US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conjugaciones</a:t>
            </a:r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</a:t>
            </a:r>
            <a:r>
              <a:rPr lang="en-US" sz="5000" i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hacer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950921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/>
                <a:gridCol w="2650702"/>
                <a:gridCol w="2153695"/>
                <a:gridCol w="288539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1B447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1B447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47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47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47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5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47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5DC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Ud./Él/Ella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B44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B4479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112180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 err="1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hice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804377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hiciste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326722"/>
              </p:ext>
            </p:extLst>
          </p:nvPr>
        </p:nvGraphicFramePr>
        <p:xfrm>
          <a:off x="1560384" y="4519317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hi</a:t>
                      </a:r>
                      <a:r>
                        <a:rPr lang="en-US" sz="3200" noProof="0" dirty="0" err="1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z</a:t>
                      </a: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o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331499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hicimos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444621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hicisteis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987104"/>
              </p:ext>
            </p:extLst>
          </p:nvPr>
        </p:nvGraphicFramePr>
        <p:xfrm>
          <a:off x="6332232" y="4495800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hicieron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454445"/>
              </p:ext>
            </p:extLst>
          </p:nvPr>
        </p:nvGraphicFramePr>
        <p:xfrm>
          <a:off x="1560384" y="2792531"/>
          <a:ext cx="224742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 did/made</a:t>
                      </a:r>
                      <a:endParaRPr lang="es-ES_tradnl" sz="2400" i="1" noProof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334481"/>
              </p:ext>
            </p:extLst>
          </p:nvPr>
        </p:nvGraphicFramePr>
        <p:xfrm>
          <a:off x="1560384" y="3973767"/>
          <a:ext cx="2437063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706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600" i="1" noProof="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You</a:t>
                      </a:r>
                      <a:r>
                        <a:rPr lang="en-US" sz="2600" i="1" baseline="0" noProof="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did/made</a:t>
                      </a:r>
                      <a:endParaRPr lang="es-ES_tradnl" sz="2600" i="1" noProof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17126"/>
              </p:ext>
            </p:extLst>
          </p:nvPr>
        </p:nvGraphicFramePr>
        <p:xfrm>
          <a:off x="1560384" y="4978825"/>
          <a:ext cx="2744058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405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You/he/she did/made</a:t>
                      </a:r>
                      <a:endParaRPr lang="es-ES_tradnl" sz="2400" i="1" noProof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004795"/>
              </p:ext>
            </p:extLst>
          </p:nvPr>
        </p:nvGraphicFramePr>
        <p:xfrm>
          <a:off x="6464570" y="2792531"/>
          <a:ext cx="224742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We did/made</a:t>
                      </a:r>
                      <a:endParaRPr lang="es-ES_tradnl" sz="2400" i="1" noProof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155335"/>
              </p:ext>
            </p:extLst>
          </p:nvPr>
        </p:nvGraphicFramePr>
        <p:xfrm>
          <a:off x="6464570" y="3973767"/>
          <a:ext cx="2632387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238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You all did/made</a:t>
                      </a:r>
                      <a:endParaRPr lang="es-ES_tradnl" sz="2400" i="1" noProof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892436"/>
              </p:ext>
            </p:extLst>
          </p:nvPr>
        </p:nvGraphicFramePr>
        <p:xfrm>
          <a:off x="6464570" y="4937428"/>
          <a:ext cx="267943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94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You</a:t>
                      </a:r>
                      <a:r>
                        <a:rPr lang="en-US" sz="2400" i="1" baseline="0" noProof="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all/They did/made</a:t>
                      </a:r>
                      <a:endParaRPr lang="es-ES_tradnl" sz="2400" i="1" noProof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138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A16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 lnSpcReduction="10000"/>
          </a:bodyPr>
          <a:lstStyle/>
          <a:p>
            <a:pPr marL="571500" indent="-571500" algn="l">
              <a:lnSpc>
                <a:spcPct val="90000"/>
              </a:lnSpc>
              <a:spcAft>
                <a:spcPts val="1800"/>
              </a:spcAft>
              <a:buFont typeface="Wingdings" charset="2"/>
              <a:buChar char=""/>
            </a:pPr>
            <a:r>
              <a:rPr lang="en-US" sz="3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Unlike in English, do </a:t>
            </a:r>
            <a:r>
              <a:rPr lang="en-US" sz="3400" dirty="0" smtClean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NOT</a:t>
            </a:r>
            <a:r>
              <a:rPr lang="en-US" sz="3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add </a:t>
            </a:r>
            <a:r>
              <a:rPr lang="en-US" sz="34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hacer</a:t>
            </a:r>
            <a:r>
              <a:rPr lang="en-US" sz="3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before another verb! It needs to stand on its own.</a:t>
            </a:r>
          </a:p>
          <a:p>
            <a:pPr marL="571500" indent="-571500" algn="l">
              <a:lnSpc>
                <a:spcPct val="90000"/>
              </a:lnSpc>
              <a:spcAft>
                <a:spcPts val="1800"/>
              </a:spcAft>
              <a:buFont typeface="Wingdings" charset="2"/>
              <a:buChar char=""/>
            </a:pPr>
            <a:r>
              <a:rPr lang="en-US" sz="3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Common uses:</a:t>
            </a:r>
          </a:p>
          <a:p>
            <a:pPr marL="1028700" lvl="1" indent="-571500" algn="l">
              <a:lnSpc>
                <a:spcPct val="70000"/>
              </a:lnSpc>
              <a:spcAft>
                <a:spcPts val="1800"/>
              </a:spcAft>
              <a:buFont typeface="Wingdings" charset="2"/>
              <a:buChar char=""/>
            </a:pP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¿</a:t>
            </a:r>
            <a:r>
              <a:rPr lang="en-US" sz="32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Qué</a:t>
            </a: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2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hiciste</a:t>
            </a: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2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ayer</a:t>
            </a: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?</a:t>
            </a:r>
          </a:p>
          <a:p>
            <a:pPr marL="1028700" lvl="1" indent="-571500" algn="l">
              <a:lnSpc>
                <a:spcPct val="70000"/>
              </a:lnSpc>
              <a:spcAft>
                <a:spcPts val="1800"/>
              </a:spcAft>
              <a:buFont typeface="Wingdings" charset="2"/>
              <a:buChar char=""/>
            </a:pPr>
            <a:r>
              <a:rPr lang="en-US" sz="32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Hice</a:t>
            </a: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mi </a:t>
            </a:r>
            <a:r>
              <a:rPr lang="en-US" sz="32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maleta</a:t>
            </a:r>
            <a:endParaRPr lang="en-US" sz="32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1028700" lvl="1" indent="-571500" algn="l">
              <a:lnSpc>
                <a:spcPct val="70000"/>
              </a:lnSpc>
              <a:spcAft>
                <a:spcPts val="1800"/>
              </a:spcAft>
              <a:buFont typeface="Wingdings" charset="2"/>
              <a:buChar char=""/>
            </a:pPr>
            <a:r>
              <a:rPr lang="en-US" sz="32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Él</a:t>
            </a: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2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hizo</a:t>
            </a: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la </a:t>
            </a:r>
            <a:r>
              <a:rPr lang="en-US" sz="32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cama</a:t>
            </a:r>
            <a:endParaRPr lang="en-US" sz="32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1028700" lvl="1" indent="-571500" algn="l">
              <a:lnSpc>
                <a:spcPct val="70000"/>
              </a:lnSpc>
              <a:spcAft>
                <a:spcPts val="1800"/>
              </a:spcAft>
              <a:buFont typeface="Wingdings" charset="2"/>
              <a:buChar char=""/>
            </a:pPr>
            <a:r>
              <a:rPr lang="en-US" sz="32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Hicimos</a:t>
            </a: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un </a:t>
            </a:r>
            <a:r>
              <a:rPr lang="en-US" sz="32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viaje</a:t>
            </a: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marL="1028700" lvl="1" indent="-571500" algn="l">
              <a:lnSpc>
                <a:spcPct val="70000"/>
              </a:lnSpc>
              <a:spcAft>
                <a:spcPts val="1800"/>
              </a:spcAft>
              <a:buFont typeface="Wingdings" charset="2"/>
              <a:buChar char=""/>
            </a:pPr>
            <a:r>
              <a:rPr lang="en-US" sz="32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Hicieron</a:t>
            </a: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la </a:t>
            </a:r>
            <a:r>
              <a:rPr lang="en-US" sz="32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tarea</a:t>
            </a: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marL="1028700" lvl="1" indent="-571500" algn="l">
              <a:lnSpc>
                <a:spcPct val="70000"/>
              </a:lnSpc>
              <a:spcAft>
                <a:spcPts val="1800"/>
              </a:spcAft>
              <a:buFont typeface="Wingdings" charset="2"/>
              <a:buChar char=""/>
            </a:pPr>
            <a:r>
              <a:rPr lang="en-US" sz="320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Hicieron</a:t>
            </a: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cola.</a:t>
            </a:r>
            <a:endParaRPr lang="en-US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verbo HACER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3546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A16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571500" indent="-571500" algn="l">
              <a:lnSpc>
                <a:spcPct val="90000"/>
              </a:lnSpc>
              <a:spcAft>
                <a:spcPts val="1800"/>
              </a:spcAft>
              <a:buFont typeface="Wingdings" charset="2"/>
              <a:buChar char=""/>
            </a:pP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The verbs </a:t>
            </a:r>
            <a:r>
              <a:rPr lang="en-US" sz="3600" dirty="0" err="1" smtClean="0">
                <a:ln>
                  <a:solidFill>
                    <a:srgbClr val="FF66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ver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(to see) and </a:t>
            </a:r>
            <a:r>
              <a:rPr lang="en-US" sz="3600" dirty="0" err="1" smtClean="0">
                <a:ln>
                  <a:solidFill>
                    <a:srgbClr val="1EEA08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dar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(to give) use the regular </a:t>
            </a:r>
            <a:r>
              <a:rPr lang="mr-IN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–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ER/-IR </a:t>
            </a:r>
            <a:r>
              <a:rPr lang="en-US" sz="36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preterite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endings, but without written accent marks.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Ver y Dar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3085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A16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see</a:t>
            </a:r>
            <a:endParaRPr lang="es-ES_tradnl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Las </a:t>
            </a:r>
            <a:r>
              <a:rPr lang="en-US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conjugaciones</a:t>
            </a:r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</a:t>
            </a:r>
            <a:r>
              <a:rPr lang="en-US" sz="5000" i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981566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/>
                <a:gridCol w="2650702"/>
                <a:gridCol w="2153695"/>
                <a:gridCol w="288539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1B447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1B447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47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47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47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5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447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5DC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Ud./Él/Ella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B44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B4479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159696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vi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931047"/>
              </p:ext>
            </p:extLst>
          </p:nvPr>
        </p:nvGraphicFramePr>
        <p:xfrm>
          <a:off x="1560384" y="3435889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viste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740719"/>
              </p:ext>
            </p:extLst>
          </p:nvPr>
        </p:nvGraphicFramePr>
        <p:xfrm>
          <a:off x="1560384" y="4589868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vio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649045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vimos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467582"/>
              </p:ext>
            </p:extLst>
          </p:nvPr>
        </p:nvGraphicFramePr>
        <p:xfrm>
          <a:off x="6332232" y="3394647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visteis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792996"/>
              </p:ext>
            </p:extLst>
          </p:nvPr>
        </p:nvGraphicFramePr>
        <p:xfrm>
          <a:off x="6332232" y="4495800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vieron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902387"/>
              </p:ext>
            </p:extLst>
          </p:nvPr>
        </p:nvGraphicFramePr>
        <p:xfrm>
          <a:off x="1560384" y="2792531"/>
          <a:ext cx="224742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 saw</a:t>
                      </a:r>
                      <a:endParaRPr lang="es-ES_tradnl" sz="2400" i="1" noProof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909618"/>
              </p:ext>
            </p:extLst>
          </p:nvPr>
        </p:nvGraphicFramePr>
        <p:xfrm>
          <a:off x="1560384" y="3973767"/>
          <a:ext cx="2437063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706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600" i="1" noProof="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You saw</a:t>
                      </a:r>
                      <a:endParaRPr lang="es-ES_tradnl" sz="2600" i="1" noProof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162569"/>
              </p:ext>
            </p:extLst>
          </p:nvPr>
        </p:nvGraphicFramePr>
        <p:xfrm>
          <a:off x="1560384" y="5128917"/>
          <a:ext cx="2744058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405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You/he/she saw</a:t>
                      </a:r>
                      <a:endParaRPr lang="es-ES_tradnl" sz="2400" i="1" noProof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424876"/>
              </p:ext>
            </p:extLst>
          </p:nvPr>
        </p:nvGraphicFramePr>
        <p:xfrm>
          <a:off x="6464570" y="2792531"/>
          <a:ext cx="224742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We saw</a:t>
                      </a:r>
                      <a:endParaRPr lang="es-ES_tradnl" sz="2400" i="1" noProof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70622"/>
              </p:ext>
            </p:extLst>
          </p:nvPr>
        </p:nvGraphicFramePr>
        <p:xfrm>
          <a:off x="6464570" y="3973767"/>
          <a:ext cx="2632387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238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You all saw</a:t>
                      </a:r>
                      <a:endParaRPr lang="es-ES_tradnl" sz="2400" i="1" noProof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249841"/>
              </p:ext>
            </p:extLst>
          </p:nvPr>
        </p:nvGraphicFramePr>
        <p:xfrm>
          <a:off x="6332232" y="5087626"/>
          <a:ext cx="267943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94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You</a:t>
                      </a:r>
                      <a:r>
                        <a:rPr lang="en-US" sz="2400" i="1" baseline="0" noProof="0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all/They saw</a:t>
                      </a:r>
                      <a:endParaRPr lang="es-ES_tradnl" sz="2400" i="1" noProof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4259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548</Words>
  <Application>Microsoft Macintosh PowerPoint</Application>
  <PresentationFormat>On-screen Show (4:3)</PresentationFormat>
  <Paragraphs>140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Unidad 1</vt:lpstr>
      <vt:lpstr>El pretérito</vt:lpstr>
      <vt:lpstr>Las conjugaciones de ir y ser</vt:lpstr>
      <vt:lpstr>How to tell the difference</vt:lpstr>
      <vt:lpstr>El verbo HACER</vt:lpstr>
      <vt:lpstr>Las conjugaciones de hacer</vt:lpstr>
      <vt:lpstr>El verbo HACER</vt:lpstr>
      <vt:lpstr>Los verbos Ver y Dar</vt:lpstr>
      <vt:lpstr>Las conjugaciones de Ver</vt:lpstr>
      <vt:lpstr>Las conjugaciones de Dar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92</cp:revision>
  <dcterms:created xsi:type="dcterms:W3CDTF">2018-07-09T18:49:29Z</dcterms:created>
  <dcterms:modified xsi:type="dcterms:W3CDTF">2018-09-24T17:50:53Z</dcterms:modified>
</cp:coreProperties>
</file>