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77" r:id="rId3"/>
    <p:sldId id="294" r:id="rId4"/>
    <p:sldId id="296" r:id="rId5"/>
    <p:sldId id="297" r:id="rId6"/>
    <p:sldId id="298" r:id="rId7"/>
    <p:sldId id="299" r:id="rId8"/>
    <p:sldId id="300" r:id="rId9"/>
    <p:sldId id="301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gray" frameSlides="1"/>
  <p:clrMru>
    <a:srgbClr val="CBC4EE"/>
    <a:srgbClr val="DCD3FF"/>
    <a:srgbClr val="4A385F"/>
    <a:srgbClr val="292034"/>
    <a:srgbClr val="FFFFE2"/>
    <a:srgbClr val="572B04"/>
    <a:srgbClr val="173B45"/>
    <a:srgbClr val="E2F6FF"/>
    <a:srgbClr val="BDFEB7"/>
    <a:srgbClr val="3448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6"/>
  </p:normalViewPr>
  <p:slideViewPr>
    <p:cSldViewPr snapToGrid="0" snapToObjects="1">
      <p:cViewPr varScale="1">
        <p:scale>
          <a:sx n="99" d="100"/>
          <a:sy n="99" d="100"/>
        </p:scale>
        <p:origin x="190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58C63-6754-C540-A173-0555EC587BE3}" type="datetime1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Preterite -AR Verbs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54137-C52F-F542-8D09-B4F25B2FAA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1907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F1FF1E-3A12-4B4C-9F5A-6C6FFA63448E}" type="datetime1">
              <a:rPr lang="en-US" smtClean="0"/>
              <a:t>9/20/21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Unidad 1 - Preterite -AR Verbs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968A7E-12F8-704F-B159-D633E08DA1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167191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968A7E-12F8-704F-B159-D633E08DA12F}" type="slidenum">
              <a:rPr lang="en-US" smtClean="0"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Unidad 1 - Preterite -AR Verbs</a:t>
            </a:r>
          </a:p>
        </p:txBody>
      </p:sp>
    </p:spTree>
    <p:extLst>
      <p:ext uri="{BB962C8B-B14F-4D97-AF65-F5344CB8AC3E}">
        <p14:creationId xmlns:p14="http://schemas.microsoft.com/office/powerpoint/2010/main" val="10598110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EBAD-4105-4A4B-A76F-247D3A38E432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41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38CDD-2277-234F-A279-36ADF729FB93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0178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48E80-6F08-BF4B-B6BB-CE3D3F9D7360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62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BDAD27-948B-4F43-B715-6D492F80C289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388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89B2B-4680-9F4D-85DA-D795F3970CA3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959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84468-3091-9947-96BB-750E33F9D57C}" type="datetime1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66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1B0C4-41E8-8C4E-8C76-3E32989FF66D}" type="datetime1">
              <a:rPr lang="en-US" smtClean="0"/>
              <a:t>9/20/21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5141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2B2DF-D958-EF44-8C6E-8A02B81E7364}" type="datetime1">
              <a:rPr lang="en-US" smtClean="0"/>
              <a:t>9/20/21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823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9986E9-2039-0643-AFF7-0183A650E568}" type="datetime1">
              <a:rPr lang="en-US" smtClean="0"/>
              <a:t>9/20/21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221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8805-EE21-D243-B55B-85411D9F118A}" type="datetime1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27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EC3F2-DB73-3D45-BC84-B5A14019E892}" type="datetime1">
              <a:rPr lang="en-US" smtClean="0"/>
              <a:t>9/20/21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672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20000"/>
                <a:lumOff val="80000"/>
              </a:schemeClr>
            </a:gs>
            <a:gs pos="52000">
              <a:schemeClr val="accent4">
                <a:lumMod val="75000"/>
              </a:schemeClr>
            </a:gs>
            <a:gs pos="100000">
              <a:srgbClr val="292034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973DB-09D8-BD45-A517-590C960136F6}" type="datetime1">
              <a:rPr lang="en-US" smtClean="0"/>
              <a:t>9/20/21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EB8F76-7F79-4F4A-BEE6-114F5AA8B3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0871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69322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37380"/>
            <a:ext cx="9143999" cy="3559084"/>
          </a:xfrm>
        </p:spPr>
        <p:txBody>
          <a:bodyPr/>
          <a:lstStyle/>
          <a:p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de los verbos </a:t>
            </a:r>
            <a:r>
              <a:rPr lang="mr-IN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</a:t>
            </a:r>
          </a:p>
          <a:p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The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preterite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of </a:t>
            </a:r>
            <a:r>
              <a:rPr lang="mr-IN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AR </a:t>
            </a:r>
            <a:r>
              <a:rPr lang="es-ES_tradnl" sz="4000" i="1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verbs</a:t>
            </a:r>
            <a:r>
              <a:rPr lang="es-ES_tradnl" sz="4000" i="1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0" y="169322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470025"/>
          </a:xfrm>
        </p:spPr>
        <p:txBody>
          <a:bodyPr>
            <a:normAutofit/>
          </a:bodyPr>
          <a:lstStyle/>
          <a:p>
            <a:r>
              <a:rPr lang="es-ES_tradnl" sz="7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Unidad 1</a:t>
            </a:r>
          </a:p>
        </p:txBody>
      </p:sp>
    </p:spTree>
    <p:extLst>
      <p:ext uri="{BB962C8B-B14F-4D97-AF65-F5344CB8AC3E}">
        <p14:creationId xmlns:p14="http://schemas.microsoft.com/office/powerpoint/2010/main" val="2938669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2999"/>
            <a:ext cx="9143999" cy="5574665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  <a:spcAft>
                <a:spcPts val="1800"/>
              </a:spcAft>
            </a:pP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 tense tells you when the action took place. The </a:t>
            </a:r>
            <a:r>
              <a:rPr lang="en-US" sz="36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tense is one of 2 main past tenses in Spanish.</a:t>
            </a:r>
          </a:p>
          <a:p>
            <a:pPr algn="l">
              <a:buClr>
                <a:schemeClr val="tx1"/>
              </a:buClr>
            </a:pP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Los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usos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del </a:t>
            </a: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pretérito</a:t>
            </a:r>
            <a:r>
              <a:rPr lang="en-US" sz="34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: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completed in the past</a:t>
            </a: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with clearly defined beginnings or endings in past</a:t>
            </a:r>
          </a:p>
          <a:p>
            <a:pPr marL="400050" indent="-282575" algn="l">
              <a:buClr>
                <a:schemeClr val="tx1"/>
              </a:buClr>
              <a:buFont typeface="Times" charset="0"/>
              <a:buChar char="•"/>
            </a:pP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Actions repeated a specific number of times in the past</a:t>
            </a:r>
          </a:p>
          <a:p>
            <a:pPr algn="l">
              <a:lnSpc>
                <a:spcPct val="90000"/>
              </a:lnSpc>
              <a:spcAft>
                <a:spcPts val="1800"/>
              </a:spcAft>
            </a:pPr>
            <a:endParaRPr lang="en-US" i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</a:t>
            </a:r>
          </a:p>
        </p:txBody>
      </p:sp>
    </p:spTree>
    <p:extLst>
      <p:ext uri="{BB962C8B-B14F-4D97-AF65-F5344CB8AC3E}">
        <p14:creationId xmlns:p14="http://schemas.microsoft.com/office/powerpoint/2010/main" val="4187721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599122"/>
            <a:ext cx="9143999" cy="5118542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Words that express the PAST: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571500" indent="-28892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 - yesterday</a:t>
            </a:r>
          </a:p>
          <a:p>
            <a:pPr marL="571500" indent="-288925" algn="l">
              <a:buFont typeface="Arial"/>
              <a:buChar char="•"/>
            </a:pP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Anoche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last night</a:t>
            </a:r>
          </a:p>
          <a:p>
            <a:pPr marL="571500" indent="-28892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semana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pasada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- last week</a:t>
            </a:r>
          </a:p>
          <a:p>
            <a:pPr marL="571500" indent="-288925" algn="l">
              <a:buFont typeface="Arial"/>
              <a:buChar char="•"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ño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pasado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last year</a:t>
            </a:r>
          </a:p>
          <a:p>
            <a:pPr marL="571500" indent="-288925" algn="l">
              <a:buFont typeface="Arial"/>
              <a:buChar char="•"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tarde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yesterday afternoon</a:t>
            </a:r>
          </a:p>
          <a:p>
            <a:pPr marL="571500" indent="-288925" algn="l">
              <a:buFont typeface="Arial"/>
              <a:buChar char="•"/>
            </a:pP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Ayer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por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la </a:t>
            </a:r>
            <a:r>
              <a:rPr lang="en-US" altLang="ja-JP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mañana</a:t>
            </a:r>
            <a:r>
              <a:rPr lang="en-US" altLang="ja-JP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yesterday morning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Palabras del pasado</a:t>
            </a:r>
          </a:p>
        </p:txBody>
      </p:sp>
    </p:spTree>
    <p:extLst>
      <p:ext uri="{BB962C8B-B14F-4D97-AF65-F5344CB8AC3E}">
        <p14:creationId xmlns:p14="http://schemas.microsoft.com/office/powerpoint/2010/main" val="2513335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s-ES_tradnl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Las terminaciones de verbos -AR</a:t>
            </a:r>
          </a:p>
          <a:p>
            <a:pPr algn="l"/>
            <a:endParaRPr lang="en-US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pPr algn="l"/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-AR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4270205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3755051"/>
              </p:ext>
            </p:extLst>
          </p:nvPr>
        </p:nvGraphicFramePr>
        <p:xfrm>
          <a:off x="1560384" y="2327901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é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0975705"/>
              </p:ext>
            </p:extLst>
          </p:nvPr>
        </p:nvGraphicFramePr>
        <p:xfrm>
          <a:off x="1560384" y="3505200"/>
          <a:ext cx="2136092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aste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2750309"/>
              </p:ext>
            </p:extLst>
          </p:nvPr>
        </p:nvGraphicFramePr>
        <p:xfrm>
          <a:off x="1560384" y="4707453"/>
          <a:ext cx="224742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ó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4659521"/>
              </p:ext>
            </p:extLst>
          </p:nvPr>
        </p:nvGraphicFramePr>
        <p:xfrm>
          <a:off x="6332232" y="2327901"/>
          <a:ext cx="257707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amos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4568200"/>
              </p:ext>
            </p:extLst>
          </p:nvPr>
        </p:nvGraphicFramePr>
        <p:xfrm>
          <a:off x="6332232" y="3505200"/>
          <a:ext cx="2305601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4000" i="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asteis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3690220"/>
              </p:ext>
            </p:extLst>
          </p:nvPr>
        </p:nvGraphicFramePr>
        <p:xfrm>
          <a:off x="6332232" y="4707453"/>
          <a:ext cx="2190510" cy="701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4000" noProof="0" dirty="0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-</a:t>
                      </a:r>
                      <a:r>
                        <a:rPr lang="en-US" sz="40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aron</a:t>
                      </a:r>
                      <a:endParaRPr lang="es-ES_tradnl" sz="40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18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4753464"/>
          </a:xfrm>
        </p:spPr>
        <p:txBody>
          <a:bodyPr>
            <a:normAutofit/>
          </a:bodyPr>
          <a:lstStyle/>
          <a:p>
            <a:r>
              <a:rPr lang="en-US" sz="4000" dirty="0" err="1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Hablar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</a:t>
            </a:r>
            <a:r>
              <a:rPr lang="mr-IN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n-US" sz="4000" dirty="0">
                <a:solidFill>
                  <a:schemeClr val="tx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To speak</a:t>
            </a:r>
            <a:endParaRPr lang="es-ES_tradnl" sz="4000" dirty="0">
              <a:solidFill>
                <a:schemeClr val="tx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El pretérito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Verbos -AR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9118902"/>
              </p:ext>
            </p:extLst>
          </p:nvPr>
        </p:nvGraphicFramePr>
        <p:xfrm>
          <a:off x="1" y="1830874"/>
          <a:ext cx="9143998" cy="3901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420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507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5369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8853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Singular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Plural</a:t>
                      </a:r>
                    </a:p>
                  </a:txBody>
                  <a:tcPr>
                    <a:solidFill>
                      <a:srgbClr val="4A385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2800" dirty="0"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solidFill>
                      <a:srgbClr val="51AD4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</a:t>
                      </a: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Nosotras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Tú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Vosotros</a:t>
                      </a:r>
                    </a:p>
                    <a:p>
                      <a:r>
                        <a:rPr lang="es-ES_tradnl" sz="3200" i="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Vosotras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BC4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94058">
                <a:tc>
                  <a:txBody>
                    <a:bodyPr/>
                    <a:lstStyle/>
                    <a:p>
                      <a:r>
                        <a:rPr lang="es-ES_tradnl" sz="3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Ud./Él/Ella</a:t>
                      </a: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0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R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_tradnl" sz="3200" i="0" kern="1200" noProof="0" dirty="0">
                          <a:solidFill>
                            <a:schemeClr val="tx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Uds./Ellos/Ellas</a:t>
                      </a:r>
                    </a:p>
                  </a:txBody>
                  <a:tcPr>
                    <a:lnL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4A385F"/>
                    </a:solidFill>
                  </a:tcPr>
                </a:tc>
                <a:tc>
                  <a:txBody>
                    <a:bodyPr/>
                    <a:lstStyle/>
                    <a:p>
                      <a:pPr marL="34925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ES_tradnl" sz="2400" i="1" kern="1200" noProof="0" dirty="0">
                        <a:solidFill>
                          <a:srgbClr val="95008B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T w="381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DCD3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4543762"/>
              </p:ext>
            </p:extLst>
          </p:nvPr>
        </p:nvGraphicFramePr>
        <p:xfrm>
          <a:off x="1560384" y="2327901"/>
          <a:ext cx="224742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chemeClr val="bg1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hablé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949108"/>
              </p:ext>
            </p:extLst>
          </p:nvPr>
        </p:nvGraphicFramePr>
        <p:xfrm>
          <a:off x="1560384" y="3505200"/>
          <a:ext cx="2136092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360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prstClr val="black">
                                <a:alpha val="40000"/>
                              </a:prstClr>
                            </a:outerShdw>
                          </a:effectLst>
                        </a:rPr>
                        <a:t>hablaste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prstClr val="black">
                              <a:alpha val="40000"/>
                            </a:prst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018715"/>
              </p:ext>
            </p:extLst>
          </p:nvPr>
        </p:nvGraphicFramePr>
        <p:xfrm>
          <a:off x="1560384" y="4528875"/>
          <a:ext cx="2247421" cy="60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0960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habló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31947"/>
              </p:ext>
            </p:extLst>
          </p:nvPr>
        </p:nvGraphicFramePr>
        <p:xfrm>
          <a:off x="6332232" y="2327901"/>
          <a:ext cx="2577070" cy="624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770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624334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hablamos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8340765"/>
              </p:ext>
            </p:extLst>
          </p:nvPr>
        </p:nvGraphicFramePr>
        <p:xfrm>
          <a:off x="6332232" y="3505200"/>
          <a:ext cx="2305601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5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07173">
                <a:tc>
                  <a:txBody>
                    <a:bodyPr/>
                    <a:lstStyle/>
                    <a:p>
                      <a:r>
                        <a:rPr lang="en-US" sz="3200" i="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hablasteis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1777572"/>
              </p:ext>
            </p:extLst>
          </p:nvPr>
        </p:nvGraphicFramePr>
        <p:xfrm>
          <a:off x="6332232" y="4489191"/>
          <a:ext cx="219051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5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noProof="0" dirty="0" err="1">
                          <a:solidFill>
                            <a:srgbClr val="000000"/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hablaron</a:t>
                      </a:r>
                      <a:endParaRPr lang="es-ES_tradnl" sz="2200" i="1" noProof="0" dirty="0">
                        <a:solidFill>
                          <a:srgbClr val="595959"/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9390319"/>
              </p:ext>
            </p:extLst>
          </p:nvPr>
        </p:nvGraphicFramePr>
        <p:xfrm>
          <a:off x="1828800" y="2743200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I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761115"/>
              </p:ext>
            </p:extLst>
          </p:nvPr>
        </p:nvGraphicFramePr>
        <p:xfrm>
          <a:off x="1828800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443683"/>
              </p:ext>
            </p:extLst>
          </p:nvPr>
        </p:nvGraphicFramePr>
        <p:xfrm>
          <a:off x="1828800" y="4951585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You/he/she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4217346"/>
              </p:ext>
            </p:extLst>
          </p:nvPr>
        </p:nvGraphicFramePr>
        <p:xfrm>
          <a:off x="6564908" y="2872297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We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7932640"/>
              </p:ext>
            </p:extLst>
          </p:nvPr>
        </p:nvGraphicFramePr>
        <p:xfrm>
          <a:off x="6564908" y="3950385"/>
          <a:ext cx="2247421" cy="472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789711"/>
              </p:ext>
            </p:extLst>
          </p:nvPr>
        </p:nvGraphicFramePr>
        <p:xfrm>
          <a:off x="6564908" y="4917017"/>
          <a:ext cx="2247421" cy="85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74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You</a:t>
                      </a:r>
                      <a:r>
                        <a:rPr lang="en-US" sz="2500" i="1" baseline="0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all/They</a:t>
                      </a:r>
                      <a:r>
                        <a:rPr lang="en-US" sz="2500" i="1" noProof="0" dirty="0">
                          <a:solidFill>
                            <a:schemeClr val="bg1">
                              <a:lumMod val="65000"/>
                              <a:lumOff val="35000"/>
                            </a:schemeClr>
                          </a:solidFill>
                          <a:effectLst>
                            <a:outerShdw blurRad="50800" dist="38100" dir="2700000" algn="tl" rotWithShape="0">
                              <a:srgbClr val="000000">
                                <a:alpha val="43000"/>
                              </a:srgbClr>
                            </a:outerShdw>
                          </a:effectLst>
                        </a:rPr>
                        <a:t> spoke</a:t>
                      </a:r>
                      <a:endParaRPr lang="es-ES_tradnl" sz="2500" i="1" noProof="0" dirty="0">
                        <a:solidFill>
                          <a:schemeClr val="bg1">
                            <a:lumMod val="65000"/>
                            <a:lumOff val="35000"/>
                          </a:schemeClr>
                        </a:solidFill>
                        <a:effectLst>
                          <a:outerShdw blurRad="50800" dist="38100" dir="2700000" algn="tl" rotWithShape="0">
                            <a:srgbClr val="000000">
                              <a:alpha val="43000"/>
                            </a:srgbClr>
                          </a:outerShdw>
                        </a:effectLst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8748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0431" y="1273096"/>
            <a:ext cx="3786968" cy="5444567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Nadar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en-US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</a:t>
            </a: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nad</a:t>
            </a:r>
            <a:r>
              <a:rPr lang="en-US" altLang="ja-JP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I swam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Tomar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Tú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tom</a:t>
            </a:r>
            <a:r>
              <a:rPr lang="en-US" altLang="ja-JP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aste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You took</a:t>
            </a:r>
          </a:p>
          <a:p>
            <a:pPr algn="l">
              <a:lnSpc>
                <a:spcPct val="90000"/>
              </a:lnSpc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Visitar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marL="457200" indent="-457200" algn="l">
              <a:lnSpc>
                <a:spcPct val="90000"/>
              </a:lnSpc>
              <a:buFont typeface="Wingdings" charset="2"/>
              <a:buChar char="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Él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visit</a:t>
            </a:r>
            <a:r>
              <a:rPr lang="en-US" altLang="ja-JP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ó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</a:p>
          <a:p>
            <a:pPr lvl="1" algn="l">
              <a:lnSpc>
                <a:spcPct val="90000"/>
              </a:lnSpc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He visited</a:t>
            </a:r>
            <a:endParaRPr lang="en-US" sz="2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Ejemplos de verbos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74873" y="1273097"/>
            <a:ext cx="4369126" cy="5444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Acampar</a:t>
            </a:r>
            <a:endParaRPr lang="en-US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Acamp</a:t>
            </a:r>
            <a:r>
              <a:rPr lang="en-US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amos</a:t>
            </a:r>
            <a:endParaRPr lang="en-US" altLang="ja-JP" sz="34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We camped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Mandar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Mand</a:t>
            </a:r>
            <a:r>
              <a:rPr lang="en-US" altLang="ja-JP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asteis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You all sent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accent1"/>
              </a:buClr>
              <a:buSzPct val="80000"/>
            </a:pPr>
            <a:r>
              <a:rPr lang="en-US" altLang="ja-JP" sz="3400" b="1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Mirar</a:t>
            </a:r>
            <a:endParaRPr lang="en-US" altLang="ja-JP" sz="34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  <a:p>
            <a:pPr marL="457200" indent="-457200">
              <a:lnSpc>
                <a:spcPct val="90000"/>
              </a:lnSpc>
              <a:spcBef>
                <a:spcPct val="20000"/>
              </a:spcBef>
              <a:buSzPct val="80000"/>
              <a:buFont typeface="Wingdings" charset="2"/>
              <a:buChar char=""/>
            </a:pP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Ellos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  <a:r>
              <a:rPr lang="en-US" altLang="ja-JP" sz="34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mir</a:t>
            </a:r>
            <a:r>
              <a:rPr lang="en-US" altLang="ja-JP" sz="34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aron</a:t>
            </a: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 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altLang="ja-JP" sz="34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They watched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ea typeface="ヒラギノ角ゴ Pro W3" charset="0"/>
              <a:cs typeface="Arial"/>
            </a:endParaRPr>
          </a:p>
          <a:p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2295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5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/>
          </a:bodyPr>
          <a:lstStyle/>
          <a:p>
            <a:pPr algn="l"/>
            <a:r>
              <a:rPr 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Stem-Changing Verbs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  <a:cs typeface="ヒラギノ角ゴ Pro W3" charset="0"/>
            </a:endParaRP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You do not have to make normal (e-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e-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i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; o-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, u-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ue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stem changes in the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lvl="1"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juega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- She plays (present)</a:t>
            </a:r>
          </a:p>
          <a:p>
            <a:pPr lvl="1"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Ella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jug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ó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She played (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preterite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</a:p>
          <a:p>
            <a:pPr lvl="1" algn="l"/>
            <a:endParaRPr lang="en-US" altLang="ja-JP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ＭＳ Ｐゴシック" charset="0"/>
              <a:cs typeface="ＭＳ Ｐゴシック" charset="0"/>
            </a:endParaRPr>
          </a:p>
          <a:p>
            <a:pPr lvl="1" algn="l"/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empiezan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They begin (present)</a:t>
            </a:r>
          </a:p>
          <a:p>
            <a:pPr lvl="1" algn="l"/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Ellos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empezaron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 - They began (</a:t>
            </a:r>
            <a:r>
              <a:rPr lang="en-US" altLang="ja-JP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preterite</a:t>
            </a:r>
            <a:r>
              <a:rPr lang="en-US" altLang="ja-JP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/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However, the </a:t>
            </a:r>
            <a:r>
              <a:rPr lang="en-US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has many irregulars verbs that we will be covering!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irregulares</a:t>
            </a:r>
          </a:p>
        </p:txBody>
      </p:sp>
    </p:spTree>
    <p:extLst>
      <p:ext uri="{BB962C8B-B14F-4D97-AF65-F5344CB8AC3E}">
        <p14:creationId xmlns:p14="http://schemas.microsoft.com/office/powerpoint/2010/main" val="4264492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6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Verbs that end in –CAR, -GAR or –ZAR will make spelling changes in the 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“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yo</a:t>
            </a:r>
            <a:r>
              <a:rPr lang="ja-JP" alt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”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form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preterite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 only.</a:t>
            </a: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-CAR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qu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Buscar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bus</a:t>
            </a:r>
            <a:r>
              <a:rPr lang="en-US" sz="3600" dirty="0" err="1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qu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ＭＳ Ｐゴシック" charset="0"/>
                <a:cs typeface="Wingdings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-GAR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rgbClr val="92D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</a:t>
            </a:r>
            <a:r>
              <a:rPr lang="en-US" sz="3600" dirty="0" err="1">
                <a:ln>
                  <a:solidFill>
                    <a:srgbClr val="92D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rgbClr val="92D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Llegar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lle</a:t>
            </a:r>
            <a:r>
              <a:rPr lang="en-US" sz="3600" dirty="0" err="1">
                <a:ln>
                  <a:solidFill>
                    <a:srgbClr val="92D05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gu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  <a:p>
            <a:pPr algn="l"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-ZAR</a:t>
            </a:r>
          </a:p>
          <a:p>
            <a:pPr lvl="1" algn="l">
              <a:defRPr/>
            </a:pPr>
            <a:r>
              <a:rPr lang="en-US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z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             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Comenzar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Wingdings" charset="0"/>
                <a:ea typeface="ＭＳ Ｐゴシック" charset="0"/>
                <a:cs typeface="Wingdings" charset="0"/>
              </a:rPr>
              <a:t>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comen</a:t>
            </a:r>
            <a:r>
              <a:rPr lang="en-US" sz="3600" dirty="0" err="1">
                <a:ln>
                  <a:solidFill>
                    <a:srgbClr val="FF000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c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é</a:t>
            </a:r>
            <a:endParaRPr lang="en-US" sz="36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Arial" charset="0"/>
              <a:ea typeface="ヒラギノ角ゴ Pro W3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Verbos </a:t>
            </a:r>
            <a:r>
              <a:rPr lang="mr-IN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–</a:t>
            </a:r>
            <a:r>
              <a:rPr lang="es-ES_tradnl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CAR, -GAR, -ZAR</a:t>
            </a:r>
          </a:p>
        </p:txBody>
      </p:sp>
    </p:spTree>
    <p:extLst>
      <p:ext uri="{BB962C8B-B14F-4D97-AF65-F5344CB8AC3E}">
        <p14:creationId xmlns:p14="http://schemas.microsoft.com/office/powerpoint/2010/main" val="2848307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143000"/>
          </a:xfrm>
          <a:prstGeom prst="rect">
            <a:avLst/>
          </a:prstGeom>
          <a:solidFill>
            <a:srgbClr val="29203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1143000"/>
            <a:ext cx="9143999" cy="5574664"/>
          </a:xfrm>
        </p:spPr>
        <p:txBody>
          <a:bodyPr>
            <a:normAutofit lnSpcReduction="10000"/>
          </a:bodyPr>
          <a:lstStyle/>
          <a:p>
            <a:pPr algn="l">
              <a:spcAft>
                <a:spcPts val="18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1. Los amigos __________ 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acampar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)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ayer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  <a:cs typeface="ヒラギノ角ゴ Pro W3" charset="0"/>
              </a:rPr>
              <a:t>.</a:t>
            </a:r>
          </a:p>
          <a:p>
            <a:pPr algn="l">
              <a:spcAft>
                <a:spcPts val="18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2.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Yo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_________ 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pescar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anoche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algn="l">
              <a:spcAft>
                <a:spcPts val="18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3. Ella __________ 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mirar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 la television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ayer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por la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mañana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algn="l">
              <a:spcAft>
                <a:spcPts val="18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4.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Nosotros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__________ (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nadar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)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en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 piscina el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mes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pasado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.</a:t>
            </a:r>
          </a:p>
          <a:p>
            <a:pPr algn="l">
              <a:spcAft>
                <a:spcPts val="1800"/>
              </a:spcAft>
              <a:defRPr/>
            </a:pP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5. ¿___________ (mandar)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tú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las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tarjetas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 </a:t>
            </a:r>
            <a:r>
              <a:rPr lang="en-US" sz="36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postales</a:t>
            </a:r>
            <a:r>
              <a: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Arial" charset="0"/>
                <a:ea typeface="ヒラギノ角ゴ Pro W3" charset="0"/>
              </a:rPr>
              <a:t>?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-1" y="1143000"/>
            <a:ext cx="9144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970278"/>
          </a:xfrm>
        </p:spPr>
        <p:txBody>
          <a:bodyPr>
            <a:normAutofit/>
          </a:bodyPr>
          <a:lstStyle/>
          <a:p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Prueba</a:t>
            </a:r>
            <a:r>
              <a:rPr lang="en-US" sz="50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 de </a:t>
            </a:r>
            <a:r>
              <a:rPr lang="en-US" sz="5000" dirty="0" err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práctica</a:t>
            </a:r>
            <a:endParaRPr lang="es-ES_tradnl" sz="500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13A1B61-1051-CD43-8468-3DFB905B6440}"/>
              </a:ext>
            </a:extLst>
          </p:cNvPr>
          <p:cNvSpPr txBox="1"/>
          <p:nvPr/>
        </p:nvSpPr>
        <p:spPr>
          <a:xfrm>
            <a:off x="3136900" y="1117599"/>
            <a:ext cx="24257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acamparon</a:t>
            </a:r>
            <a:endParaRPr lang="en-US" sz="35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0F59FC3-4721-274F-8A58-1D84080454AA}"/>
              </a:ext>
            </a:extLst>
          </p:cNvPr>
          <p:cNvSpPr txBox="1"/>
          <p:nvPr/>
        </p:nvSpPr>
        <p:spPr>
          <a:xfrm>
            <a:off x="1092200" y="1895862"/>
            <a:ext cx="24257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pesqué</a:t>
            </a:r>
            <a:endParaRPr lang="en-US" sz="35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D73AE8D-8F0B-754A-B764-BAA8A9829B37}"/>
              </a:ext>
            </a:extLst>
          </p:cNvPr>
          <p:cNvSpPr txBox="1"/>
          <p:nvPr/>
        </p:nvSpPr>
        <p:spPr>
          <a:xfrm>
            <a:off x="1485900" y="2750237"/>
            <a:ext cx="24257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miró</a:t>
            </a:r>
            <a:endParaRPr lang="en-US" sz="35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50238BD-0176-494F-BEBB-A8FC1C8D2D45}"/>
              </a:ext>
            </a:extLst>
          </p:cNvPr>
          <p:cNvSpPr txBox="1"/>
          <p:nvPr/>
        </p:nvSpPr>
        <p:spPr>
          <a:xfrm>
            <a:off x="2508250" y="4067404"/>
            <a:ext cx="24257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nadamos</a:t>
            </a:r>
            <a:endParaRPr lang="en-US" sz="35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E16599F-AF89-5148-9A4C-8359BFB6CC14}"/>
              </a:ext>
            </a:extLst>
          </p:cNvPr>
          <p:cNvSpPr txBox="1"/>
          <p:nvPr/>
        </p:nvSpPr>
        <p:spPr>
          <a:xfrm>
            <a:off x="1092200" y="5384571"/>
            <a:ext cx="2425700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500" dirty="0" err="1">
                <a:ln>
                  <a:solidFill>
                    <a:srgbClr val="00B0F0"/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Mandaste</a:t>
            </a:r>
            <a:endParaRPr lang="en-US" sz="3500" dirty="0">
              <a:ln>
                <a:solidFill>
                  <a:srgbClr val="00B0F0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652316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5"/>
      <p:bldP spid="4" grpId="0"/>
      <p:bldP spid="8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503</TotalTime>
  <Words>445</Words>
  <Application>Microsoft Macintosh PowerPoint</Application>
  <PresentationFormat>On-screen Show (4:3)</PresentationFormat>
  <Paragraphs>114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Franklin Gothic Medium</vt:lpstr>
      <vt:lpstr>Times</vt:lpstr>
      <vt:lpstr>Wingdings</vt:lpstr>
      <vt:lpstr>Office Theme</vt:lpstr>
      <vt:lpstr>Unidad 1</vt:lpstr>
      <vt:lpstr>El pretérito</vt:lpstr>
      <vt:lpstr>Palabras del pasado</vt:lpstr>
      <vt:lpstr>El pretérito – Verbos -AR</vt:lpstr>
      <vt:lpstr>El pretérito – Verbos -AR</vt:lpstr>
      <vt:lpstr>Ejemplos de verbos</vt:lpstr>
      <vt:lpstr>Verbos irregulares</vt:lpstr>
      <vt:lpstr>Verbos –CAR, -GAR, -ZAR</vt:lpstr>
      <vt:lpstr>Prueba de práctica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Unidad Preliminar</dc:title>
  <dc:creator>Kristen Cross</dc:creator>
  <cp:lastModifiedBy>Kristen Cross</cp:lastModifiedBy>
  <cp:revision>85</cp:revision>
  <dcterms:created xsi:type="dcterms:W3CDTF">2018-07-09T18:49:29Z</dcterms:created>
  <dcterms:modified xsi:type="dcterms:W3CDTF">2021-09-20T12:12:25Z</dcterms:modified>
</cp:coreProperties>
</file>