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83" r:id="rId4"/>
    <p:sldId id="284" r:id="rId5"/>
    <p:sldId id="287" r:id="rId6"/>
    <p:sldId id="285" r:id="rId7"/>
    <p:sldId id="276" r:id="rId8"/>
    <p:sldId id="286" r:id="rId9"/>
    <p:sldId id="288" r:id="rId10"/>
    <p:sldId id="289" r:id="rId11"/>
    <p:sldId id="292" r:id="rId12"/>
    <p:sldId id="290" r:id="rId13"/>
    <p:sldId id="29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173B45"/>
    <a:srgbClr val="E2F6FF"/>
    <a:srgbClr val="BDFEB7"/>
    <a:srgbClr val="344834"/>
    <a:srgbClr val="547553"/>
    <a:srgbClr val="70A06F"/>
    <a:srgbClr val="B1FEAD"/>
    <a:srgbClr val="1A2B1B"/>
    <a:srgbClr val="487D4A"/>
    <a:srgbClr val="8FF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6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AA17C-45C8-8847-9402-796D8B93533D}" type="datetime1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Direct &amp; Indirect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DCDCE-A741-3143-B8F4-D52F6E1EAD90}" type="datetime1">
              <a:rPr lang="en-US" smtClean="0"/>
              <a:t>9/20/19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Direct &amp; Indirect Object Pronouns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0B526-5F50-F54B-9B0F-33902C4CD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842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0B526-5F50-F54B-9B0F-33902C4CD37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1 - Direct &amp; Indirect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2504399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319C-27E4-144F-BC2C-AA5C10445E83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361F-D129-3242-B5BE-CC946182C18D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05692-AAF2-4248-BD81-E5F0025469FA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4FD4-4D1F-7644-8CD9-5A15F2791E7C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E224-DCE6-4246-A9F3-7FE4D2B09F8F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DB2-E2DA-EB46-A0C1-7D60226794D2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6596-BD6A-304E-B466-F952A55543D1}" type="datetime1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C1559-B045-3145-A173-3A66741879BF}" type="datetime1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5B94-7C29-7141-8C3B-884DDF284AD9}" type="datetime1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6AB8A-FFB7-A247-B01B-CE1310390759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6071-F11A-ED42-B32A-ACB9E40B6B16}" type="datetime1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1000">
              <a:schemeClr val="accent5">
                <a:lumMod val="75000"/>
              </a:schemeClr>
            </a:gs>
            <a:gs pos="100000">
              <a:srgbClr val="173B45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FC9A-8D7B-8A49-90D7-9B6E2122A2A5}" type="datetime1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objetos directos e indirectos y “a” personal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353"/>
            <a:ext cx="9143999" cy="492964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Using direct and indirect object pronouns allows you to shorten sentences when telling a story!</a:t>
            </a:r>
          </a:p>
          <a:p>
            <a:pPr algn="l">
              <a:lnSpc>
                <a:spcPct val="90000"/>
              </a:lnSpc>
            </a:pP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agente</a:t>
            </a:r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viajes</a:t>
            </a:r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da 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boleto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ida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y </a:t>
            </a:r>
            <a:r>
              <a:rPr lang="en-US" sz="3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vuelta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da antes de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salir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</a:t>
            </a:r>
            <a:r>
              <a:rPr lang="en-US" sz="3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digo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“gracias.”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Shortening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Sentences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0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51" y="1316925"/>
            <a:ext cx="8979348" cy="5541076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Generally your shortened sentence will be in this order:</a:t>
            </a:r>
          </a:p>
          <a:p>
            <a:pPr algn="l">
              <a:lnSpc>
                <a:spcPct val="90000"/>
              </a:lnSpc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(Subject)  I.O.P.  D.O.P.  Conjugated Verb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9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651" y="1316925"/>
            <a:ext cx="8979348" cy="5541076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add the object pronouns </a:t>
            </a:r>
            <a:r>
              <a:rPr lang="en-US" dirty="0">
                <a:ln w="12700" cmpd="sng"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 a conjugated verb</a:t>
            </a:r>
            <a:r>
              <a:rPr lang="en-US" dirty="0">
                <a:ln w="19050" cmpd="sng"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or attach it to the </a:t>
            </a:r>
            <a:r>
              <a:rPr lang="en-US" dirty="0">
                <a:ln w="12700" cmpd="sng">
                  <a:solidFill>
                    <a:schemeClr val="accent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end of an infinitive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Hago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maleta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hoy.</a:t>
            </a:r>
          </a:p>
          <a:p>
            <a:pPr algn="l">
              <a:lnSpc>
                <a:spcPct val="90000"/>
              </a:lnSpc>
            </a:pP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hago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maleta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mañana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dirty="0" err="1">
                <a:ln>
                  <a:solidFill>
                    <a:schemeClr val="accent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dirty="0">
                <a:ln>
                  <a:solidFill>
                    <a:schemeClr val="accent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altLang="ja-JP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Placement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8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1"/>
            <a:ext cx="9143999" cy="5715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cannot have two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pronouns in a row. If this happens, the le or les will change to se. There is no plural of se, just se!</a:t>
            </a:r>
          </a:p>
          <a:p>
            <a:pPr marL="788988" lvl="1" algn="l">
              <a:lnSpc>
                <a:spcPct val="90000"/>
              </a:lnSpc>
              <a:spcAft>
                <a:spcPts val="1800"/>
              </a:spcAft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Example: le lo = se lo.    les la = se la.</a:t>
            </a:r>
          </a:p>
          <a:p>
            <a:pPr marL="457200" indent="-457200" algn="l">
              <a:lnSpc>
                <a:spcPct val="90000"/>
              </a:lnSpc>
              <a:spcAft>
                <a:spcPts val="18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This is to avoid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tongue twisters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 (It is harder to say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les los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than 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 los</a:t>
            </a:r>
            <a:r>
              <a:rPr lang="ja-JP" alt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Ejemplo</a:t>
            </a: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 algn="l">
              <a:lnSpc>
                <a:spcPct val="90000"/>
              </a:lnSpc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le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doy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identificación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agente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algn="l">
              <a:lnSpc>
                <a:spcPct val="90000"/>
              </a:lnSpc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 la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doy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algn="l">
              <a:lnSpc>
                <a:spcPct val="90000"/>
              </a:lnSpc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 la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doy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Special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715000"/>
            <a:ext cx="1058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8988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1"/>
            <a:ext cx="9143999" cy="57150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 Spanish, whenever a person is the direct object of the verb, then you need an “</a:t>
            </a:r>
            <a:r>
              <a:rPr lang="en-US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 before the person. It has no meaning in English.</a:t>
            </a:r>
          </a:p>
          <a:p>
            <a:pPr marL="1360488" lvl="1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auxilar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del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vuelo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1360488" lvl="1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conozco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tu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amigo.</a:t>
            </a:r>
          </a:p>
          <a:p>
            <a:pPr marL="457200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You do not need an “a” for items.</a:t>
            </a:r>
          </a:p>
          <a:p>
            <a:pPr marL="914400" lvl="1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Veo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maleta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Tener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generally doesn’t take a personal “a”.</a:t>
            </a:r>
          </a:p>
          <a:p>
            <a:pPr marL="914400" lvl="1" indent="-457200" algn="l">
              <a:lnSpc>
                <a:spcPct val="90000"/>
              </a:lnSpc>
              <a:spcAft>
                <a:spcPts val="1200"/>
              </a:spcAft>
              <a:buFont typeface="Wingdings" charset="2"/>
              <a:buChar char=""/>
            </a:pP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Tengo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un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hermano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“A” Personal</a:t>
            </a:r>
          </a:p>
        </p:txBody>
      </p:sp>
    </p:spTree>
    <p:extLst>
      <p:ext uri="{BB962C8B-B14F-4D97-AF65-F5344CB8AC3E}">
        <p14:creationId xmlns:p14="http://schemas.microsoft.com/office/powerpoint/2010/main" val="14530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Definición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tells who or what receives the action of the verb.</a:t>
            </a:r>
          </a:p>
          <a:p>
            <a:pPr lvl="1"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Ejemplo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Compro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boleto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lvl="2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buy the ticket.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find the direct object (D.O.) by asking yourself this question:</a:t>
            </a:r>
          </a:p>
          <a:p>
            <a:pPr marL="835025" lvl="1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 do I buy? I buy the </a:t>
            </a:r>
            <a:r>
              <a:rPr lang="en-US" sz="34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ticket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vs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Definición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indirect object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tells who receives the direct object. It tells 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to whom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or 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for whom</a:t>
            </a:r>
            <a:r>
              <a:rPr lang="ja-JP" alt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action of the verb is done.</a:t>
            </a:r>
          </a:p>
          <a:p>
            <a:pPr lvl="1"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Ejemplo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le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doy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el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boleto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al </a:t>
            </a:r>
            <a:r>
              <a:rPr lang="en-US" sz="3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pasajero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lvl="2"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 give the ticket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the passenger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find the indirect object (I.O.) by asking yourself this question:</a:t>
            </a:r>
          </a:p>
          <a:p>
            <a:pPr lvl="1" algn="l">
              <a:lnSpc>
                <a:spcPct val="90000"/>
              </a:lnSpc>
            </a:pP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To whom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do I give the ticket? To the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passenger.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vs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518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Which is the direct object? Indirect?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escribo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carta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mi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amiga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write a letter to my friend.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Subject: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escribo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carta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(what I write)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Indirect Object: mi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amiga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(who I write it to)</a:t>
            </a:r>
          </a:p>
          <a:p>
            <a:pPr algn="l">
              <a:lnSpc>
                <a:spcPct val="90000"/>
              </a:lnSpc>
            </a:pPr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pasajero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le da el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pasaporte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al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agente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passanger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gives the passport to the agent.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Identifying Parts of Sentences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06" y="4999706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66444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4800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2200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9800" y="50292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</a:t>
            </a:r>
          </a:p>
        </p:txBody>
      </p:sp>
    </p:spTree>
    <p:extLst>
      <p:ext uri="{BB962C8B-B14F-4D97-AF65-F5344CB8AC3E}">
        <p14:creationId xmlns:p14="http://schemas.microsoft.com/office/powerpoint/2010/main" val="9345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6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Which is the direct object? Indirect?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Marciela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457200" indent="-457200" algn="l">
              <a:lnSpc>
                <a:spcPct val="90000"/>
              </a:lnSpc>
              <a:buFont typeface="Wingdings" charset="2"/>
              <a:buChar char=""/>
            </a:pP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see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Marciela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Subject: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veo</a:t>
            </a:r>
            <a:endParaRPr lang="en-US" altLang="ja-JP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Marciela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(who I see)</a:t>
            </a:r>
          </a:p>
          <a:p>
            <a:pPr marL="1196975" lvl="1" indent="-161925" algn="l">
              <a:lnSpc>
                <a:spcPct val="90000"/>
              </a:lnSpc>
              <a:buFont typeface="Arial"/>
              <a:buChar char="•"/>
            </a:pP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Indirect Object: None!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Identifying Parts of Sentences</a:t>
            </a:r>
          </a:p>
        </p:txBody>
      </p:sp>
    </p:spTree>
    <p:extLst>
      <p:ext uri="{BB962C8B-B14F-4D97-AF65-F5344CB8AC3E}">
        <p14:creationId xmlns:p14="http://schemas.microsoft.com/office/powerpoint/2010/main" val="122042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400" dirty="0">
                <a:ln w="19050" cmpd="sng"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Pronouns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replace the direct object nouns and indirect object nouns in a sentence.</a:t>
            </a:r>
          </a:p>
          <a:p>
            <a:pPr algn="l">
              <a:lnSpc>
                <a:spcPct val="90000"/>
              </a:lnSpc>
            </a:pP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help to avoid repetition.</a:t>
            </a:r>
          </a:p>
          <a:p>
            <a:pPr algn="l">
              <a:lnSpc>
                <a:spcPct val="90000"/>
              </a:lnSpc>
            </a:pP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indirect object pronouns always come </a:t>
            </a:r>
            <a:r>
              <a:rPr lang="en-US" sz="3400" dirty="0">
                <a:ln w="19050" cmpd="sng"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before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the direct object pronouns.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2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80529"/>
              </p:ext>
            </p:extLst>
          </p:nvPr>
        </p:nvGraphicFramePr>
        <p:xfrm>
          <a:off x="1" y="183087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91471"/>
              </p:ext>
            </p:extLst>
          </p:nvPr>
        </p:nvGraphicFramePr>
        <p:xfrm>
          <a:off x="260819" y="265384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34502"/>
              </p:ext>
            </p:extLst>
          </p:nvPr>
        </p:nvGraphicFramePr>
        <p:xfrm>
          <a:off x="1676400" y="2684328"/>
          <a:ext cx="132945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166152"/>
              </p:ext>
            </p:extLst>
          </p:nvPr>
        </p:nvGraphicFramePr>
        <p:xfrm>
          <a:off x="260819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02083"/>
              </p:ext>
            </p:extLst>
          </p:nvPr>
        </p:nvGraphicFramePr>
        <p:xfrm>
          <a:off x="1676400" y="373051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</a:t>
                      </a:r>
                      <a:r>
                        <a:rPr lang="en-US" sz="20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(familiar)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633076"/>
              </p:ext>
            </p:extLst>
          </p:nvPr>
        </p:nvGraphicFramePr>
        <p:xfrm>
          <a:off x="260819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59557"/>
              </p:ext>
            </p:extLst>
          </p:nvPr>
        </p:nvGraphicFramePr>
        <p:xfrm>
          <a:off x="1676400" y="4642551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him,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361718"/>
              </p:ext>
            </p:extLst>
          </p:nvPr>
        </p:nvGraphicFramePr>
        <p:xfrm>
          <a:off x="260819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895986"/>
              </p:ext>
            </p:extLst>
          </p:nvPr>
        </p:nvGraphicFramePr>
        <p:xfrm>
          <a:off x="1676400" y="5217336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It, her,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49929"/>
              </p:ext>
            </p:extLst>
          </p:nvPr>
        </p:nvGraphicFramePr>
        <p:xfrm>
          <a:off x="4495800" y="265384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26946"/>
              </p:ext>
            </p:extLst>
          </p:nvPr>
        </p:nvGraphicFramePr>
        <p:xfrm>
          <a:off x="6096000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69485"/>
              </p:ext>
            </p:extLst>
          </p:nvPr>
        </p:nvGraphicFramePr>
        <p:xfrm>
          <a:off x="4495800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433238"/>
              </p:ext>
            </p:extLst>
          </p:nvPr>
        </p:nvGraphicFramePr>
        <p:xfrm>
          <a:off x="6096000" y="3730515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09481"/>
              </p:ext>
            </p:extLst>
          </p:nvPr>
        </p:nvGraphicFramePr>
        <p:xfrm>
          <a:off x="4495800" y="4642551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60497"/>
              </p:ext>
            </p:extLst>
          </p:nvPr>
        </p:nvGraphicFramePr>
        <p:xfrm>
          <a:off x="6096000" y="4642551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070782"/>
              </p:ext>
            </p:extLst>
          </p:nvPr>
        </p:nvGraphicFramePr>
        <p:xfrm>
          <a:off x="4495800" y="5156376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47009"/>
              </p:ext>
            </p:extLst>
          </p:nvPr>
        </p:nvGraphicFramePr>
        <p:xfrm>
          <a:off x="6096000" y="5217336"/>
          <a:ext cx="286570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Them, 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" y="4504734"/>
            <a:ext cx="9143998" cy="1409307"/>
          </a:xfrm>
          <a:prstGeom prst="round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" y="587294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bottom forms, lo/la/los/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tend to be used most frequently</a:t>
            </a:r>
          </a:p>
        </p:txBody>
      </p:sp>
    </p:spTree>
    <p:extLst>
      <p:ext uri="{BB962C8B-B14F-4D97-AF65-F5344CB8AC3E}">
        <p14:creationId xmlns:p14="http://schemas.microsoft.com/office/powerpoint/2010/main" val="847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/>
          <a:lstStyle/>
          <a:p>
            <a:r>
              <a:rPr lang="es-ES_tradnl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I.O.P.s</a:t>
            </a:r>
            <a:r>
              <a:rPr lang="es-ES_tradnl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245389"/>
              </p:ext>
            </p:extLst>
          </p:nvPr>
        </p:nvGraphicFramePr>
        <p:xfrm>
          <a:off x="1" y="1830874"/>
          <a:ext cx="9143998" cy="405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11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0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80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38">
                <a:tc>
                  <a:txBody>
                    <a:bodyPr/>
                    <a:lstStyle/>
                    <a:p>
                      <a:endParaRPr lang="en-US" sz="320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265242"/>
              </p:ext>
            </p:extLst>
          </p:nvPr>
        </p:nvGraphicFramePr>
        <p:xfrm>
          <a:off x="260819" y="2653848"/>
          <a:ext cx="141558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69837"/>
              </p:ext>
            </p:extLst>
          </p:nvPr>
        </p:nvGraphicFramePr>
        <p:xfrm>
          <a:off x="1676399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me</a:t>
                      </a:r>
                      <a:endParaRPr lang="es-ES_tradnl" sz="22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160791"/>
              </p:ext>
            </p:extLst>
          </p:nvPr>
        </p:nvGraphicFramePr>
        <p:xfrm>
          <a:off x="260819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662618"/>
              </p:ext>
            </p:extLst>
          </p:nvPr>
        </p:nvGraphicFramePr>
        <p:xfrm>
          <a:off x="1676400" y="3730515"/>
          <a:ext cx="209341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32933"/>
              </p:ext>
            </p:extLst>
          </p:nvPr>
        </p:nvGraphicFramePr>
        <p:xfrm>
          <a:off x="260819" y="473661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956346"/>
              </p:ext>
            </p:extLst>
          </p:nvPr>
        </p:nvGraphicFramePr>
        <p:xfrm>
          <a:off x="1676400" y="4736619"/>
          <a:ext cx="25273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him/</a:t>
                      </a:r>
                    </a:p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her/it/you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479436"/>
              </p:ext>
            </p:extLst>
          </p:nvPr>
        </p:nvGraphicFramePr>
        <p:xfrm>
          <a:off x="4495800" y="2653848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13715"/>
              </p:ext>
            </p:extLst>
          </p:nvPr>
        </p:nvGraphicFramePr>
        <p:xfrm>
          <a:off x="6096000" y="2684328"/>
          <a:ext cx="235190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us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8863"/>
              </p:ext>
            </p:extLst>
          </p:nvPr>
        </p:nvGraphicFramePr>
        <p:xfrm>
          <a:off x="4495800" y="3700035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82814"/>
              </p:ext>
            </p:extLst>
          </p:nvPr>
        </p:nvGraphicFramePr>
        <p:xfrm>
          <a:off x="6096000" y="3611588"/>
          <a:ext cx="3047999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 you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 </a:t>
                      </a:r>
                      <a:r>
                        <a:rPr lang="en-US" sz="20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(Spain)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34385"/>
              </p:ext>
            </p:extLst>
          </p:nvPr>
        </p:nvGraphicFramePr>
        <p:xfrm>
          <a:off x="4495800" y="4736619"/>
          <a:ext cx="97663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4079">
                <a:tc>
                  <a:txBody>
                    <a:bodyPr/>
                    <a:lstStyle/>
                    <a:p>
                      <a:r>
                        <a:rPr lang="en-US" sz="36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</a:t>
                      </a:r>
                      <a:endParaRPr lang="es-ES_tradnl" sz="3600" i="1" noProof="0" dirty="0">
                        <a:solidFill>
                          <a:srgbClr val="0000FF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0831"/>
              </p:ext>
            </p:extLst>
          </p:nvPr>
        </p:nvGraphicFramePr>
        <p:xfrm>
          <a:off x="6096000" y="4736619"/>
          <a:ext cx="28657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1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To/for</a:t>
                      </a:r>
                      <a:r>
                        <a:rPr lang="en-US" sz="3200" i="1" baseline="0" noProof="0" dirty="0">
                          <a:solidFill>
                            <a:schemeClr val="bg1">
                              <a:lumMod val="85000"/>
                              <a:lumOff val="1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them/you all</a:t>
                      </a:r>
                      <a:endParaRPr lang="es-ES_tradnl" sz="2000" i="1" noProof="0" dirty="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1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173B4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28353"/>
            <a:ext cx="9143999" cy="4929647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Ella </a:t>
            </a:r>
            <a:r>
              <a:rPr lang="en-US" sz="3000" i="1" dirty="0">
                <a:latin typeface="Arial" charset="0"/>
                <a:ea typeface="ヒラギノ角ゴ Pro W3" charset="0"/>
                <a:cs typeface="ヒラギノ角ゴ Pro W3" charset="0"/>
              </a:rPr>
              <a:t>(me)</a:t>
            </a:r>
            <a:r>
              <a:rPr lang="en-US" sz="3000" dirty="0">
                <a:latin typeface="Arial" charset="0"/>
                <a:ea typeface="ヒラギノ角ゴ Pro W3" charset="0"/>
                <a:cs typeface="ヒラギノ角ゴ Pro W3" charset="0"/>
              </a:rPr>
              <a:t> da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equipaje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a mi.</a:t>
            </a: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Me lo da.</a:t>
            </a:r>
          </a:p>
          <a:p>
            <a:pPr algn="l">
              <a:lnSpc>
                <a:spcPct val="90000"/>
              </a:lnSpc>
            </a:pPr>
            <a:endParaRPr lang="en-US" altLang="ja-JP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doy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mi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pluma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Te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doy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altLang="ja-JP" sz="3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nos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sirve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helado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nos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 lo </a:t>
            </a:r>
            <a:r>
              <a:rPr lang="en-US" altLang="ja-JP" sz="3000" dirty="0" err="1">
                <a:latin typeface="Arial" charset="0"/>
                <a:ea typeface="ＭＳ Ｐゴシック" charset="0"/>
                <a:cs typeface="ＭＳ Ｐゴシック" charset="0"/>
              </a:rPr>
              <a:t>sirve</a:t>
            </a:r>
            <a:r>
              <a:rPr lang="en-US" altLang="ja-JP" sz="30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0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endParaRPr lang="en-US" sz="18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lvl="1" algn="l">
              <a:lnSpc>
                <a:spcPct val="90000"/>
              </a:lnSpc>
            </a:pPr>
            <a:endParaRPr lang="en-US" sz="1600" dirty="0"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Replacing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4" y="1496499"/>
            <a:ext cx="6821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41504" y="1496499"/>
            <a:ext cx="56374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7000" y="1496499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1496499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1" y="1496499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I.O.P.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4600" y="11430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1143000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536A7C-E4BD-AE42-A9D6-757D6BD0F9BE}"/>
              </a:ext>
            </a:extLst>
          </p:cNvPr>
          <p:cNvSpPr txBox="1"/>
          <p:nvPr/>
        </p:nvSpPr>
        <p:spPr>
          <a:xfrm>
            <a:off x="611561" y="3122212"/>
            <a:ext cx="56374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EDAF6A-ED0E-E846-8DCF-4DFD035A48AD}"/>
              </a:ext>
            </a:extLst>
          </p:cNvPr>
          <p:cNvSpPr txBox="1"/>
          <p:nvPr/>
        </p:nvSpPr>
        <p:spPr>
          <a:xfrm>
            <a:off x="1620292" y="3067347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4277D0-C487-4046-A676-6BB68509467C}"/>
              </a:ext>
            </a:extLst>
          </p:cNvPr>
          <p:cNvSpPr txBox="1"/>
          <p:nvPr/>
        </p:nvSpPr>
        <p:spPr>
          <a:xfrm>
            <a:off x="-126675" y="2992753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A87B45-5AB1-2945-9911-6F83BECE2FAE}"/>
              </a:ext>
            </a:extLst>
          </p:cNvPr>
          <p:cNvSpPr txBox="1"/>
          <p:nvPr/>
        </p:nvSpPr>
        <p:spPr>
          <a:xfrm>
            <a:off x="1444328" y="2739985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00B461-C505-AB44-8098-5700AB27DF65}"/>
              </a:ext>
            </a:extLst>
          </p:cNvPr>
          <p:cNvSpPr txBox="1"/>
          <p:nvPr/>
        </p:nvSpPr>
        <p:spPr>
          <a:xfrm>
            <a:off x="-227272" y="2715754"/>
            <a:ext cx="11207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endParaRPr lang="en-US" sz="30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CF3DEC-8992-0A4F-B492-4C9555541BE0}"/>
              </a:ext>
            </a:extLst>
          </p:cNvPr>
          <p:cNvSpPr txBox="1"/>
          <p:nvPr/>
        </p:nvSpPr>
        <p:spPr>
          <a:xfrm>
            <a:off x="1722809" y="4572356"/>
            <a:ext cx="563740" cy="50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4E6659-49FC-D743-90E3-178F615F6324}"/>
              </a:ext>
            </a:extLst>
          </p:cNvPr>
          <p:cNvSpPr txBox="1"/>
          <p:nvPr/>
        </p:nvSpPr>
        <p:spPr>
          <a:xfrm>
            <a:off x="2681658" y="4572356"/>
            <a:ext cx="10467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D.O.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B73378-EF0B-C74F-B77D-5E03C4F1E317}"/>
              </a:ext>
            </a:extLst>
          </p:cNvPr>
          <p:cNvSpPr txBox="1"/>
          <p:nvPr/>
        </p:nvSpPr>
        <p:spPr>
          <a:xfrm>
            <a:off x="662431" y="4565566"/>
            <a:ext cx="9467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I.O.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915880-9335-114A-AB36-D84FACEB352C}"/>
              </a:ext>
            </a:extLst>
          </p:cNvPr>
          <p:cNvSpPr txBox="1"/>
          <p:nvPr/>
        </p:nvSpPr>
        <p:spPr>
          <a:xfrm>
            <a:off x="106682" y="4582291"/>
            <a:ext cx="6821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9415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814</Words>
  <Application>Microsoft Macintosh PowerPoint</Application>
  <PresentationFormat>On-screen Show (4:3)</PresentationFormat>
  <Paragraphs>154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Medium</vt:lpstr>
      <vt:lpstr>Wingdings</vt:lpstr>
      <vt:lpstr>Office Theme</vt:lpstr>
      <vt:lpstr>Unidad 1</vt:lpstr>
      <vt:lpstr>Direct vs Indirect Objects</vt:lpstr>
      <vt:lpstr>Direct vs Indirect Objects</vt:lpstr>
      <vt:lpstr>Identifying Parts of Sentences</vt:lpstr>
      <vt:lpstr>Identifying Parts of Sentences</vt:lpstr>
      <vt:lpstr>Using Object Pronouns</vt:lpstr>
      <vt:lpstr>Direct Object Pronouns</vt:lpstr>
      <vt:lpstr>Indirect Object Pronouns</vt:lpstr>
      <vt:lpstr>Replacing Nouns</vt:lpstr>
      <vt:lpstr>Shortening of Sentences</vt:lpstr>
      <vt:lpstr>Placement of Pronouns</vt:lpstr>
      <vt:lpstr>Placement of Pronouns</vt:lpstr>
      <vt:lpstr>Special Note</vt:lpstr>
      <vt:lpstr>“A” Personal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69</cp:revision>
  <dcterms:created xsi:type="dcterms:W3CDTF">2018-07-09T18:49:29Z</dcterms:created>
  <dcterms:modified xsi:type="dcterms:W3CDTF">2019-09-20T16:00:31Z</dcterms:modified>
</cp:coreProperties>
</file>