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81" r:id="rId4"/>
    <p:sldId id="260" r:id="rId5"/>
    <p:sldId id="283" r:id="rId6"/>
    <p:sldId id="282" r:id="rId7"/>
    <p:sldId id="285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FF08"/>
    <a:srgbClr val="6600CD"/>
    <a:srgbClr val="E5B3CE"/>
    <a:srgbClr val="FEC5E2"/>
    <a:srgbClr val="FEA7E1"/>
    <a:srgbClr val="FEA8F7"/>
    <a:srgbClr val="A02A8D"/>
    <a:srgbClr val="631D57"/>
    <a:srgbClr val="B04D8B"/>
    <a:srgbClr val="DE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2B936-C142-4F42-866A-E536710310FB}" type="datetime1">
              <a:rPr lang="en-US" smtClean="0"/>
              <a:t>8/17/18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0 - The Verb Gustar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72C7D-2EDE-904A-8887-FEA35E06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16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FB19F-FBE8-5349-AD8A-AAD1A32F309F}" type="datetime1">
              <a:rPr lang="en-US" smtClean="0"/>
              <a:t>8/17/18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0 - The Verb Gustar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BCFC8-986E-0B46-A569-6B1DE24A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38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CFC8-986E-0B46-A569-6B1DE24AC60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0 - The Verb Gustar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FFEF-346C-7440-AADD-94B19FB02369}" type="datetime1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637E-1F65-BC46-AD30-18F557174857}" type="datetime1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5466-0585-3E44-A55C-9FB46CB7EC19}" type="datetime1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E3AC-97EC-5342-B84F-FC20004B3C22}" type="datetime1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C709-2F2A-E049-BBF6-ADA1B5EE0BFB}" type="datetime1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A12-9D0B-9347-8DE0-C5603E0D7F08}" type="datetime1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F4D7-EC9F-8549-996C-2EFA3B319126}" type="datetime1">
              <a:rPr lang="en-US" smtClean="0"/>
              <a:t>8/17/18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4D49-B8C7-854D-ADE0-353BB83758AA}" type="datetime1">
              <a:rPr lang="en-US" smtClean="0"/>
              <a:t>8/17/18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A85E-EE9B-F047-91CB-D00CBCED3FD5}" type="datetime1">
              <a:rPr lang="en-US" smtClean="0"/>
              <a:t>8/17/18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7878-B6E4-8440-98DC-1D780CC5D945}" type="datetime1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DB92-9796-9B44-8419-331A6B65A6C4}" type="datetime1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700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E4EBB-FE1C-B44B-B49A-D4FD7A1CD2A1}" type="datetime1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Repaso de Español 1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 GUSTAR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Preliminar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smtClean="0">
                <a:ln w="19050" cmpd="sng"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means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often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translate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as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0651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gusta la escuela.</a:t>
            </a:r>
          </a:p>
          <a:p>
            <a:pPr marL="1763713" lvl="2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School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me. // I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school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30651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¿Te gusta estudiar?</a:t>
            </a:r>
          </a:p>
          <a:p>
            <a:pPr marL="1763713" lvl="2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studying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// Do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studying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things</a:t>
            </a:r>
            <a:r>
              <a:rPr lang="es-ES_tradnl" sz="3400" dirty="0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400" dirty="0" err="1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items</a:t>
            </a:r>
            <a:r>
              <a:rPr lang="es-ES_tradnl" sz="3400" dirty="0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people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use: </a:t>
            </a:r>
            <a:r>
              <a:rPr lang="es-ES_tradnl" sz="3400" i="1" dirty="0" smtClean="0">
                <a:ln w="19050" cmpd="sng">
                  <a:solidFill>
                    <a:srgbClr val="FEA8F7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GUSTA(N)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3400" dirty="0" err="1" smtClean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123666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singular use </a:t>
            </a:r>
            <a:r>
              <a:rPr lang="es-ES_tradnl" sz="3200" dirty="0" smtClean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plural use </a:t>
            </a:r>
            <a:r>
              <a:rPr lang="es-ES_tradnl" sz="3200" dirty="0" smtClean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GUSTAN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23666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Include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definite</a:t>
            </a:r>
            <a:r>
              <a:rPr lang="es-ES_tradnl" sz="3200" dirty="0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</a:t>
            </a:r>
            <a:r>
              <a:rPr lang="es-ES_tradnl" sz="3200" dirty="0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(el/la/los/las)</a:t>
            </a:r>
          </a:p>
          <a:p>
            <a:pPr marL="457200" indent="-457200" algn="l">
              <a:lnSpc>
                <a:spcPct val="130000"/>
              </a:lnSpc>
              <a:spcBef>
                <a:spcPts val="2616"/>
              </a:spcBef>
              <a:spcAft>
                <a:spcPts val="3600"/>
              </a:spcAft>
              <a:buFont typeface="Wingdings" charset="2"/>
              <a:buChar char=""/>
            </a:pP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people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use: </a:t>
            </a:r>
            <a:r>
              <a:rPr lang="es-ES_tradnl" sz="3400" i="1" dirty="0" smtClean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34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</a:t>
            </a:r>
            <a:r>
              <a:rPr lang="es-ES_tradnl" sz="3400" dirty="0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</a:t>
            </a:r>
            <a:r>
              <a:rPr lang="es-ES_tradnl" sz="34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</a:t>
            </a: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11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say who an item/activity is pleasing to, add an </a:t>
            </a:r>
            <a:r>
              <a:rPr lang="en-US" dirty="0" smtClean="0">
                <a:ln w="19050" cmpd="sng">
                  <a:solidFill>
                    <a:srgbClr val="22FF08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 object pronoun 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front of the correct </a:t>
            </a:r>
            <a:r>
              <a:rPr lang="en-US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conjugation.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58660"/>
              </p:ext>
            </p:extLst>
          </p:nvPr>
        </p:nvGraphicFramePr>
        <p:xfrm>
          <a:off x="1" y="2869969"/>
          <a:ext cx="9143998" cy="303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/>
                <a:gridCol w="50390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929872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09234"/>
              </p:ext>
            </p:extLst>
          </p:nvPr>
        </p:nvGraphicFramePr>
        <p:xfrm>
          <a:off x="221111" y="3569569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 = to me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00770"/>
              </p:ext>
            </p:extLst>
          </p:nvPr>
        </p:nvGraphicFramePr>
        <p:xfrm>
          <a:off x="221111" y="442191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to you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85134"/>
              </p:ext>
            </p:extLst>
          </p:nvPr>
        </p:nvGraphicFramePr>
        <p:xfrm>
          <a:off x="221111" y="5183910"/>
          <a:ext cx="422794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 = to him/her/you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24908"/>
              </p:ext>
            </p:extLst>
          </p:nvPr>
        </p:nvGraphicFramePr>
        <p:xfrm>
          <a:off x="4419600" y="3507510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to us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63021"/>
              </p:ext>
            </p:extLst>
          </p:nvPr>
        </p:nvGraphicFramePr>
        <p:xfrm>
          <a:off x="4419600" y="4410365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to you all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84208"/>
              </p:ext>
            </p:extLst>
          </p:nvPr>
        </p:nvGraphicFramePr>
        <p:xfrm>
          <a:off x="4419600" y="5107710"/>
          <a:ext cx="443345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 =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to them/you all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emphasize or clarify who you are talking about, add </a:t>
            </a:r>
            <a:r>
              <a:rPr lang="en-US" dirty="0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+ noun/pronoun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This part is optional.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79020"/>
              </p:ext>
            </p:extLst>
          </p:nvPr>
        </p:nvGraphicFramePr>
        <p:xfrm>
          <a:off x="1" y="2869969"/>
          <a:ext cx="9143998" cy="341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/>
                <a:gridCol w="5039093"/>
              </a:tblGrid>
              <a:tr h="576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035410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0015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08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49732"/>
              </p:ext>
            </p:extLst>
          </p:nvPr>
        </p:nvGraphicFramePr>
        <p:xfrm>
          <a:off x="221111" y="3569569"/>
          <a:ext cx="324252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3200" i="0" baseline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3200" i="0" baseline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33839"/>
              </p:ext>
            </p:extLst>
          </p:nvPr>
        </p:nvGraphicFramePr>
        <p:xfrm>
          <a:off x="221111" y="4421910"/>
          <a:ext cx="36119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56680"/>
              </p:ext>
            </p:extLst>
          </p:nvPr>
        </p:nvGraphicFramePr>
        <p:xfrm>
          <a:off x="152400" y="5257800"/>
          <a:ext cx="4227945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/>
              </a:tblGrid>
              <a:tr h="1078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//A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María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, A la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señora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51199"/>
              </p:ext>
            </p:extLst>
          </p:nvPr>
        </p:nvGraphicFramePr>
        <p:xfrm>
          <a:off x="4419600" y="3507510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73911"/>
              </p:ext>
            </p:extLst>
          </p:nvPr>
        </p:nvGraphicFramePr>
        <p:xfrm>
          <a:off x="4419600" y="4410365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52048"/>
              </p:ext>
            </p:extLst>
          </p:nvPr>
        </p:nvGraphicFramePr>
        <p:xfrm>
          <a:off x="4419600" y="5257800"/>
          <a:ext cx="44334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ellos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Uds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los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estudiantes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fruta.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las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manzanas.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naranjas?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Paco</a:t>
            </a:r>
            <a:r>
              <a:rPr lang="es-ES_tradnl" sz="34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 la ensalada.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Silvia y a mí </a:t>
            </a:r>
            <a:r>
              <a:rPr lang="es-ES_tradnl" sz="34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pollo.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sz="34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verduras? ¡Pues,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mí</a:t>
            </a:r>
            <a:r>
              <a:rPr lang="es-ES_tradnl" sz="34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gustan mucho!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44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Aburrir </a:t>
            </a:r>
            <a:r>
              <a:rPr lang="mr-IN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boring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aburre la tarea. Me aburren las fiestas.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Interesar </a:t>
            </a:r>
            <a:r>
              <a:rPr lang="mr-IN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interesting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interesa el español. Me interesan los libros.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Encantar </a:t>
            </a:r>
            <a:r>
              <a:rPr lang="mr-IN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happy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love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encanta dibujar. 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Fascinar </a:t>
            </a:r>
            <a:r>
              <a:rPr lang="mr-IN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fascinate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fascina este libro.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1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 mí _________________ la piscina.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A nosotros ________________ nadar.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Me _______________ jugar en el parque.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A Juan // Gustar // Los deportes</a:t>
            </a: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A Susana y a Mariela // Gustar // El cine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295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m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e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gusta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0574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nos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gusta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95600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gusta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672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A Juan le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gustan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los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deportes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715000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A Susana y a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Mariela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les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gusta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el cine.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3073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449</Words>
  <Application>Microsoft Macintosh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Unidad Preliminar</vt:lpstr>
      <vt:lpstr>El verbo GUSTAR</vt:lpstr>
      <vt:lpstr>El verbo GUSTAR</vt:lpstr>
      <vt:lpstr>El verbo GUSTAR</vt:lpstr>
      <vt:lpstr>El verbo GUSTAR</vt:lpstr>
      <vt:lpstr>Ejemplos de GUSTAR</vt:lpstr>
      <vt:lpstr>Other Verbs like Gustar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55</cp:revision>
  <dcterms:created xsi:type="dcterms:W3CDTF">2018-07-09T18:49:29Z</dcterms:created>
  <dcterms:modified xsi:type="dcterms:W3CDTF">2018-08-17T12:47:22Z</dcterms:modified>
</cp:coreProperties>
</file>