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2" r:id="rId8"/>
    <p:sldId id="283" r:id="rId9"/>
    <p:sldId id="260" r:id="rId10"/>
    <p:sldId id="266" r:id="rId11"/>
    <p:sldId id="272" r:id="rId12"/>
    <p:sldId id="273" r:id="rId13"/>
    <p:sldId id="284" r:id="rId14"/>
    <p:sldId id="267" r:id="rId15"/>
    <p:sldId id="268" r:id="rId16"/>
    <p:sldId id="271" r:id="rId17"/>
    <p:sldId id="270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98DD9A"/>
    <a:srgbClr val="B1FEAD"/>
    <a:srgbClr val="FC00D1"/>
    <a:srgbClr val="3A813B"/>
    <a:srgbClr val="BDFEB7"/>
    <a:srgbClr val="344834"/>
    <a:srgbClr val="547553"/>
    <a:srgbClr val="70A06F"/>
    <a:srgbClr val="1A2B1B"/>
    <a:srgbClr val="487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432AB-FCFE-6544-B3E2-FE9A90513BB9}" type="datetime1">
              <a:rPr lang="en-US" smtClean="0"/>
              <a:t>8/30/19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0 - Ser, Estar, Tener, 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1190C-D351-E246-B45E-D76CD6A95504}" type="datetime1">
              <a:rPr lang="en-US" smtClean="0"/>
              <a:t>8/30/19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0 - Ser, Estar, Tener, 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2B0C-DF4C-F042-A417-B3925D0B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709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72B0C-DF4C-F042-A417-B3925D0BDF1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0 - Ser, Estar, Tener, Ir</a:t>
            </a:r>
          </a:p>
        </p:txBody>
      </p:sp>
    </p:spTree>
    <p:extLst>
      <p:ext uri="{BB962C8B-B14F-4D97-AF65-F5344CB8AC3E}">
        <p14:creationId xmlns:p14="http://schemas.microsoft.com/office/powerpoint/2010/main" val="2702932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C3BCA-8F17-6C4F-AEAC-F49BB4945898}" type="datetime1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90C9-38F4-8249-A429-0293AD21FA83}" type="datetime1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D9A-E7B7-C647-B7DC-05D36D8E7782}" type="datetime1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D959-69B4-0E42-8FE7-92661DB1942B}" type="datetime1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EFCE-A026-AE4C-95AD-91C268029205}" type="datetime1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DA79-36C3-4749-8EE8-3AA62D084554}" type="datetime1">
              <a:rPr lang="en-US" smtClean="0"/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E58-B6D8-AB43-87DB-432DE63D369E}" type="datetime1">
              <a:rPr lang="en-US" smtClean="0"/>
              <a:t>8/30/19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32F2-5EBF-3D4C-AE4E-EFE201C3B51E}" type="datetime1">
              <a:rPr lang="en-US" smtClean="0"/>
              <a:t>8/30/19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9A65-5470-5A44-B8DB-D64485976D14}" type="datetime1">
              <a:rPr lang="en-US" smtClean="0"/>
              <a:t>8/30/19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3605-6DB5-E547-ABAF-29574FE925C7}" type="datetime1">
              <a:rPr lang="en-US" smtClean="0"/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C04C-0554-E444-92DA-F533D1DB04C5}" type="datetime1">
              <a:rPr lang="en-US" smtClean="0"/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68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A80AA-FBCA-C647-87F5-1241503DE517}" type="datetime1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DD9A"/>
            </a:gs>
            <a:gs pos="42000">
              <a:srgbClr val="70A06F"/>
            </a:gs>
            <a:gs pos="100000">
              <a:srgbClr val="34483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3448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Repaso de Español 1</a:t>
            </a:r>
          </a:p>
          <a:p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 el verbo </a:t>
            </a:r>
            <a:r>
              <a:rPr lang="es-ES_tradnl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Preliminar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Main uses of SER:</a:t>
            </a:r>
          </a:p>
          <a:p>
            <a:pPr algn="l"/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Describing people and things </a:t>
            </a:r>
            <a:r>
              <a:rPr lang="mr-IN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>
                <a:ln w="19050" cmpd="sng">
                  <a:solidFill>
                    <a:srgbClr val="3366FF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physical characteristics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&amp; </a:t>
            </a:r>
            <a:r>
              <a:rPr lang="en-US" dirty="0">
                <a:ln w="19050" cmpd="sng">
                  <a:solidFill>
                    <a:srgbClr val="3366FF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personal traits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Ella es alta.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parque es grande.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chico es simpático.</a:t>
            </a:r>
          </a:p>
          <a:p>
            <a:pPr algn="l"/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Saying </a:t>
            </a:r>
            <a:r>
              <a:rPr lang="en-US" dirty="0">
                <a:ln w="19050" cmpd="sng">
                  <a:solidFill>
                    <a:srgbClr val="FC00D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where you are from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 son de Cuba.</a:t>
            </a:r>
          </a:p>
          <a:p>
            <a:pPr algn="l"/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Giving the </a:t>
            </a:r>
            <a:r>
              <a:rPr lang="en-US" dirty="0">
                <a:ln w="19050" cmpd="sng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date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dirty="0">
                <a:ln w="19050" cmpd="sng">
                  <a:solidFill>
                    <a:srgbClr val="E46C0A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day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or </a:t>
            </a:r>
            <a:r>
              <a:rPr lang="en-US" dirty="0">
                <a:ln w="19050" cmpd="sng">
                  <a:solidFill>
                    <a:srgbClr val="E46C0A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time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 lunes. Es el 8 de febrero. Son las dos y diez.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696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Acronym: 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DOCTOR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escription 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(La casa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grande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ccupation 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(Ella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profesora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haracteristics/Personality Traits 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serio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ime/Date 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(Son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diez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cuarto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rigin 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México.)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elationship/Possession 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(Es mi amigo.)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Ways to Remember 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</a:p>
        </p:txBody>
      </p:sp>
    </p:spTree>
    <p:extLst>
      <p:ext uri="{BB962C8B-B14F-4D97-AF65-F5344CB8AC3E}">
        <p14:creationId xmlns:p14="http://schemas.microsoft.com/office/powerpoint/2010/main" val="198618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Acronym: 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DOOMPIT</a:t>
            </a:r>
            <a:endParaRPr lang="en-US" b="1" dirty="0"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31859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escription 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(El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carro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verde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31859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ccupation 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escritor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31859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rigin 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Somos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Costa Rica.)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31859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aterial 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una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bolsa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plástico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31859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ossession 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mi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libro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31859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dentification 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una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computadora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31859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ime 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sz="3200" i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una</a:t>
            </a:r>
            <a:r>
              <a:rPr lang="en-US" sz="32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 media.)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Ways to Remember 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</a:p>
        </p:txBody>
      </p:sp>
    </p:spTree>
    <p:extLst>
      <p:ext uri="{BB962C8B-B14F-4D97-AF65-F5344CB8AC3E}">
        <p14:creationId xmlns:p14="http://schemas.microsoft.com/office/powerpoint/2010/main" val="393054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verb </a:t>
            </a:r>
            <a:r>
              <a:rPr lang="en-US" sz="4000" i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also means “</a:t>
            </a:r>
            <a:r>
              <a:rPr lang="en-US" sz="40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be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.”</a:t>
            </a:r>
          </a:p>
          <a:p>
            <a:pPr marL="571500" indent="-571500" algn="l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However, it is used for different reasons in Spanish than the verb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571500" indent="-571500" algn="l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general: </a:t>
            </a:r>
            <a:r>
              <a:rPr lang="en-US" sz="4000" i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is used for </a:t>
            </a:r>
            <a:r>
              <a:rPr lang="en-US" sz="4000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conditions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n-US" sz="4000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locations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s-ES_tradnl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080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 </a:t>
            </a:r>
            <a:r>
              <a:rPr lang="mr-IN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Be:</a:t>
            </a: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247045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50297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50297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B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B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D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D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329925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estoy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157842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estás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72414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está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292097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estamos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451841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estáis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833203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están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372932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am)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177175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423224"/>
              </p:ext>
            </p:extLst>
          </p:nvPr>
        </p:nvGraphicFramePr>
        <p:xfrm>
          <a:off x="2017584" y="4876800"/>
          <a:ext cx="195845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are/ </a:t>
                      </a:r>
                      <a:r>
                        <a:rPr lang="en-US" sz="24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is)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90725"/>
              </p:ext>
            </p:extLst>
          </p:nvPr>
        </p:nvGraphicFramePr>
        <p:xfrm>
          <a:off x="646360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414324"/>
              </p:ext>
            </p:extLst>
          </p:nvPr>
        </p:nvGraphicFramePr>
        <p:xfrm>
          <a:off x="646360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are</a:t>
                      </a:r>
                      <a:r>
                        <a:rPr lang="mr-IN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801791"/>
              </p:ext>
            </p:extLst>
          </p:nvPr>
        </p:nvGraphicFramePr>
        <p:xfrm>
          <a:off x="6463602" y="4964605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all/They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39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Main uses of ESTAR:</a:t>
            </a:r>
          </a:p>
          <a:p>
            <a:pPr algn="l"/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Location </a:t>
            </a:r>
            <a:r>
              <a:rPr lang="mr-IN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“To be located”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Madrid está en España.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Ella está en el centro comercial.</a:t>
            </a:r>
          </a:p>
          <a:p>
            <a:pPr algn="l"/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Conditions &amp; Emotions </a:t>
            </a:r>
            <a:r>
              <a:rPr lang="mr-IN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“To look/feel”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 están tristes.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estoy enojada.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 estamos nerviosos.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Tú estás enfermo.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701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Acronym: 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rgbClr val="3263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PLACE</a:t>
            </a:r>
            <a:endParaRPr lang="en-US" b="1" dirty="0">
              <a:solidFill>
                <a:srgbClr val="3263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3263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osition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Está enfrente de la mesa.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3263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ocation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Está en México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3263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ction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(-</a:t>
            </a:r>
            <a:r>
              <a:rPr lang="en-US" sz="3200" i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ing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form – </a:t>
            </a:r>
            <a:r>
              <a:rPr lang="es-ES_tradnl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Estoy hablando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3263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ondition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Estoy enfermo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3263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motion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Estoy contento</a:t>
            </a:r>
            <a:r>
              <a:rPr lang="en-US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Rhyme: </a:t>
            </a:r>
          </a:p>
          <a:p>
            <a:pPr marL="919163" indent="-525463" algn="l">
              <a:buFont typeface="Arial"/>
              <a:buChar char="•"/>
            </a:pPr>
            <a:r>
              <a:rPr lang="en-US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you feel and where you are, that is when you use </a:t>
            </a:r>
            <a:r>
              <a:rPr lang="en-US" i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r>
              <a:rPr lang="en-US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Ways to Remember 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</a:p>
        </p:txBody>
      </p:sp>
    </p:spTree>
    <p:extLst>
      <p:ext uri="{BB962C8B-B14F-4D97-AF65-F5344CB8AC3E}">
        <p14:creationId xmlns:p14="http://schemas.microsoft.com/office/powerpoint/2010/main" val="145414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Acronym: 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rgbClr val="64D75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TLC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sz="3200" dirty="0" err="1">
                <a:ln>
                  <a:solidFill>
                    <a:schemeClr val="bg1"/>
                  </a:solidFill>
                </a:ln>
                <a:solidFill>
                  <a:srgbClr val="64D75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r>
              <a:rPr lang="es-ES_tradnl" sz="32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emporary</a:t>
            </a:r>
            <a:r>
              <a:rPr lang="es-ES_tradnl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(Ella está bonita hoy.)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sz="3200" dirty="0" err="1">
                <a:ln>
                  <a:solidFill>
                    <a:schemeClr val="bg1"/>
                  </a:solidFill>
                </a:ln>
                <a:solidFill>
                  <a:srgbClr val="64D75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r>
              <a:rPr lang="es-ES_tradnl" sz="32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ocation</a:t>
            </a:r>
            <a:r>
              <a:rPr lang="es-ES_tradnl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(Él está en el estadio.)</a:t>
            </a:r>
          </a:p>
          <a:p>
            <a:pPr marL="971550" lvl="1" indent="-514350" algn="l">
              <a:buFont typeface="Arial"/>
              <a:buChar char="•"/>
            </a:pPr>
            <a:r>
              <a:rPr lang="es-ES_tradnl" sz="3200" dirty="0" err="1">
                <a:ln>
                  <a:solidFill>
                    <a:schemeClr val="bg1"/>
                  </a:solidFill>
                </a:ln>
                <a:solidFill>
                  <a:srgbClr val="64D75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s-ES_tradnl" sz="32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ondition</a:t>
            </a:r>
            <a:r>
              <a:rPr lang="es-ES_tradnl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(Ellos están ocupados.)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Translation options:</a:t>
            </a:r>
            <a:endParaRPr lang="en-US" b="1" dirty="0">
              <a:solidFill>
                <a:srgbClr val="3263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“To be located”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“To feel”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“To look”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Ways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Remember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ESTAR</a:t>
            </a:r>
          </a:p>
        </p:txBody>
      </p:sp>
    </p:spTree>
    <p:extLst>
      <p:ext uri="{BB962C8B-B14F-4D97-AF65-F5344CB8AC3E}">
        <p14:creationId xmlns:p14="http://schemas.microsoft.com/office/powerpoint/2010/main" val="201035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</a:t>
            </a:r>
            <a:r>
              <a:rPr lang="es-ES_tradnl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camisa es verde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(green color)</a:t>
            </a:r>
          </a:p>
          <a:p>
            <a:pPr algn="l">
              <a:spcAft>
                <a:spcPts val="1200"/>
              </a:spcAft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La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fruta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está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verde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(unripe)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aburrido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(boring)</a:t>
            </a:r>
          </a:p>
          <a:p>
            <a:pPr algn="l">
              <a:spcAft>
                <a:spcPts val="1200"/>
              </a:spcAft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está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aburrido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(bored)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listo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(smart)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está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listo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(ready)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Advanced Examples</a:t>
            </a:r>
          </a:p>
        </p:txBody>
      </p:sp>
    </p:spTree>
    <p:extLst>
      <p:ext uri="{BB962C8B-B14F-4D97-AF65-F5344CB8AC3E}">
        <p14:creationId xmlns:p14="http://schemas.microsoft.com/office/powerpoint/2010/main" val="102759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7.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débil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(a weakling)</a:t>
            </a:r>
          </a:p>
          <a:p>
            <a:pPr algn="l">
              <a:spcAft>
                <a:spcPts val="1200"/>
              </a:spcAft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8.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está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débil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(weak feeling today)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9.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nervioso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(a nervous person)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10.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está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nervioso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(nervous because he has a test or something)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Advanced Examples</a:t>
            </a:r>
          </a:p>
        </p:txBody>
      </p:sp>
    </p:spTree>
    <p:extLst>
      <p:ext uri="{BB962C8B-B14F-4D97-AF65-F5344CB8AC3E}">
        <p14:creationId xmlns:p14="http://schemas.microsoft.com/office/powerpoint/2010/main" val="307545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DD9A"/>
            </a:gs>
            <a:gs pos="42000">
              <a:srgbClr val="70A06F"/>
            </a:gs>
            <a:gs pos="100000">
              <a:srgbClr val="34483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r>
              <a:rPr lang="en-US" dirty="0">
                <a:solidFill>
                  <a:srgbClr val="6E00A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NER </a:t>
            </a:r>
            <a:r>
              <a:rPr lang="mr-IN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Have:</a:t>
            </a:r>
          </a:p>
          <a:p>
            <a:pPr algn="l"/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270574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3A813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3A813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A81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CF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A813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CF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78997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</a:t>
                      </a:r>
                      <a:r>
                        <a:rPr lang="en-US" sz="3200" noProof="0" dirty="0" err="1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22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319322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</a:t>
                      </a:r>
                      <a:r>
                        <a:rPr lang="en-US" sz="320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ie</a:t>
                      </a: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241874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en-US" sz="320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34475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en-US" sz="3200" i="0" noProof="0" dirty="0" err="1">
                          <a:solidFill>
                            <a:srgbClr val="6E00A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10323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en-US" sz="3200" i="0" noProof="0" dirty="0" err="1">
                          <a:solidFill>
                            <a:srgbClr val="6E00A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néis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211020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en-US" sz="320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163162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have)</a:t>
                      </a:r>
                      <a:endParaRPr lang="es-ES_tradnl" sz="2400" i="1" noProof="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412847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have)</a:t>
                      </a:r>
                      <a:endParaRPr lang="es-ES_tradnl" sz="2400" i="1" noProof="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187582"/>
              </p:ext>
            </p:extLst>
          </p:nvPr>
        </p:nvGraphicFramePr>
        <p:xfrm>
          <a:off x="2017584" y="4913610"/>
          <a:ext cx="205911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have/ </a:t>
                      </a:r>
                      <a:r>
                        <a:rPr lang="en-US" sz="2400" i="1" noProof="0" dirty="0" err="1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has)</a:t>
                      </a:r>
                      <a:endParaRPr lang="es-ES_tradnl" sz="2400" i="1" noProof="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208277"/>
              </p:ext>
            </p:extLst>
          </p:nvPr>
        </p:nvGraphicFramePr>
        <p:xfrm>
          <a:off x="6332233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have)</a:t>
                      </a:r>
                      <a:endParaRPr lang="es-ES_tradnl" sz="2400" i="1" noProof="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998768"/>
              </p:ext>
            </p:extLst>
          </p:nvPr>
        </p:nvGraphicFramePr>
        <p:xfrm>
          <a:off x="6332233" y="3962400"/>
          <a:ext cx="2885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all have-Spain)</a:t>
                      </a:r>
                      <a:endParaRPr lang="es-ES_tradnl" sz="2400" i="1" noProof="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962420"/>
              </p:ext>
            </p:extLst>
          </p:nvPr>
        </p:nvGraphicFramePr>
        <p:xfrm>
          <a:off x="6332233" y="4958160"/>
          <a:ext cx="267175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all/They have)</a:t>
                      </a:r>
                      <a:endParaRPr lang="es-ES_tradnl" sz="2400" i="1" noProof="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9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DD9A"/>
            </a:gs>
            <a:gs pos="42000">
              <a:srgbClr val="70A06F"/>
            </a:gs>
            <a:gs pos="100000">
              <a:srgbClr val="34483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r>
              <a:rPr lang="en-US" sz="4000" u="sng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is used for:</a:t>
            </a:r>
          </a:p>
          <a:p>
            <a:pPr algn="l"/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Saying what you </a:t>
            </a:r>
            <a:r>
              <a:rPr lang="en-US" dirty="0">
                <a:ln>
                  <a:solidFill>
                    <a:srgbClr val="3366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 + noun</a:t>
            </a:r>
            <a:endParaRPr lang="en-US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spcAft>
                <a:spcPts val="3600"/>
              </a:spcAft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un 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libro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algn="l"/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Saying what you </a:t>
            </a:r>
            <a:r>
              <a:rPr lang="en-US" dirty="0">
                <a:ln>
                  <a:solidFill>
                    <a:srgbClr val="6E00AB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 to do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 + que + infinitive of verb</a:t>
            </a:r>
            <a:endParaRPr lang="en-US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 que 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estudiar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algn="l"/>
            <a:endParaRPr lang="es-ES_tradnl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772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DD9A"/>
            </a:gs>
            <a:gs pos="42000">
              <a:srgbClr val="70A06F"/>
            </a:gs>
            <a:gs pos="100000">
              <a:srgbClr val="34483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r>
              <a:rPr lang="en-US" sz="4000" u="sng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is used for:</a:t>
            </a:r>
          </a:p>
          <a:p>
            <a:pPr algn="l"/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</a:t>
            </a:r>
            <a:r>
              <a:rPr lang="en-US" dirty="0">
                <a:ln>
                  <a:solidFill>
                    <a:srgbClr val="00009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Idiomatic Expressions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quince 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años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en-US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(I am 15 years old)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calor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en-US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(I’m hot.)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frío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en-US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(I’m cold.)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hambre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en-US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(I’m hungry.)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sed. </a:t>
            </a:r>
            <a:r>
              <a:rPr lang="en-US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(I’m thirsty)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razón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en-US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(I’m right.)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miedo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en-US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(I’m scared.)</a:t>
            </a:r>
          </a:p>
          <a:p>
            <a:pPr algn="l"/>
            <a:endParaRPr lang="en-US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744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DD9A"/>
            </a:gs>
            <a:gs pos="42000">
              <a:srgbClr val="70A06F"/>
            </a:gs>
            <a:gs pos="100000">
              <a:srgbClr val="34483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 </a:t>
            </a:r>
            <a:r>
              <a:rPr lang="mr-IN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Go:</a:t>
            </a:r>
          </a:p>
          <a:p>
            <a:pPr algn="l"/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123816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3A813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3A813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F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A81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CF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A813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CF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431700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voy</a:t>
                      </a:r>
                      <a:endParaRPr lang="es-ES_tradnl" sz="22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878465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vas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029440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va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553907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vamos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683635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vais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892995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van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864921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go)</a:t>
                      </a:r>
                      <a:endParaRPr lang="es-ES_tradnl" sz="2400" i="1" noProof="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686666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go)</a:t>
                      </a:r>
                      <a:endParaRPr lang="es-ES_tradnl" sz="2400" i="1" noProof="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475749"/>
              </p:ext>
            </p:extLst>
          </p:nvPr>
        </p:nvGraphicFramePr>
        <p:xfrm>
          <a:off x="2017584" y="4913610"/>
          <a:ext cx="195845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go/ </a:t>
                      </a:r>
                      <a:r>
                        <a:rPr lang="en-US" sz="2400" i="1" noProof="0" dirty="0" err="1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goes)</a:t>
                      </a:r>
                      <a:endParaRPr lang="es-ES_tradnl" sz="2400" i="1" noProof="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24475"/>
              </p:ext>
            </p:extLst>
          </p:nvPr>
        </p:nvGraphicFramePr>
        <p:xfrm>
          <a:off x="6553200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go)</a:t>
                      </a:r>
                      <a:endParaRPr lang="es-ES_tradnl" sz="2400" i="1" noProof="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888810"/>
              </p:ext>
            </p:extLst>
          </p:nvPr>
        </p:nvGraphicFramePr>
        <p:xfrm>
          <a:off x="6332232" y="3962400"/>
          <a:ext cx="2885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go </a:t>
                      </a:r>
                      <a:r>
                        <a:rPr lang="mr-IN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Spain)</a:t>
                      </a:r>
                      <a:endParaRPr lang="es-ES_tradnl" sz="2400" i="1" noProof="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648965"/>
              </p:ext>
            </p:extLst>
          </p:nvPr>
        </p:nvGraphicFramePr>
        <p:xfrm>
          <a:off x="6553200" y="4958160"/>
          <a:ext cx="245078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0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400" i="1" noProof="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/They go)</a:t>
                      </a:r>
                      <a:endParaRPr lang="es-ES_tradnl" sz="2400" i="1" noProof="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35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DD9A"/>
            </a:gs>
            <a:gs pos="42000">
              <a:srgbClr val="70A06F"/>
            </a:gs>
            <a:gs pos="100000">
              <a:srgbClr val="34483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 is used for:</a:t>
            </a:r>
          </a:p>
          <a:p>
            <a:pPr algn="l"/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Saying </a:t>
            </a:r>
            <a:r>
              <a:rPr lang="en-US" dirty="0">
                <a:ln>
                  <a:solidFill>
                    <a:srgbClr val="3366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where you are going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r>
              <a:rPr lang="en-US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place</a:t>
            </a:r>
            <a:endParaRPr lang="en-US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spcAft>
                <a:spcPts val="3600"/>
              </a:spcAft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voy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la 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escuela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algn="l"/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Saying what you are </a:t>
            </a:r>
            <a:r>
              <a:rPr lang="en-US" dirty="0">
                <a:ln>
                  <a:solidFill>
                    <a:srgbClr val="6E00AB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going to do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en-US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(Near future)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r>
              <a:rPr lang="en-US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a + infinitive of verb</a:t>
            </a:r>
            <a:endParaRPr lang="en-US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Voy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estudiar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830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Repaso de Español 1</a:t>
            </a:r>
          </a:p>
          <a:p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 vs. Estar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Preliminar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verb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means “</a:t>
            </a:r>
            <a:r>
              <a:rPr lang="en-US" sz="40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be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”. </a:t>
            </a:r>
          </a:p>
          <a:p>
            <a:pPr marL="571500" indent="-571500" algn="l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 is used for things that are considered ”</a:t>
            </a:r>
            <a:r>
              <a:rPr lang="en-US" sz="4000" dirty="0">
                <a:ln>
                  <a:solidFill>
                    <a:srgbClr val="B1FEAD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essential qualities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.” </a:t>
            </a:r>
          </a:p>
          <a:p>
            <a:pPr marL="571500" indent="-571500" algn="l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general: </a:t>
            </a:r>
            <a:r>
              <a:rPr lang="en-US" sz="4000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describing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someone’s or something’s looks or personality.</a:t>
            </a:r>
            <a:endParaRPr lang="es-ES_tradnl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582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 </a:t>
            </a:r>
            <a:r>
              <a:rPr lang="mr-IN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Be:</a:t>
            </a: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084124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50297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50297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B3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B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D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297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D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512854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soy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515375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eres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737790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47671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somos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560286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sois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041353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son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90283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am)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62669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785731"/>
              </p:ext>
            </p:extLst>
          </p:nvPr>
        </p:nvGraphicFramePr>
        <p:xfrm>
          <a:off x="2017584" y="4876800"/>
          <a:ext cx="195845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are/ </a:t>
                      </a:r>
                      <a:r>
                        <a:rPr lang="en-US" sz="24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is)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4702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817985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are</a:t>
                      </a:r>
                      <a:r>
                        <a:rPr lang="mr-IN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27547"/>
              </p:ext>
            </p:extLst>
          </p:nvPr>
        </p:nvGraphicFramePr>
        <p:xfrm>
          <a:off x="6332232" y="495816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all/They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37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995</Words>
  <Application>Microsoft Macintosh PowerPoint</Application>
  <PresentationFormat>On-screen Show (4:3)</PresentationFormat>
  <Paragraphs>217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Franklin Gothic Medium</vt:lpstr>
      <vt:lpstr>Office Theme</vt:lpstr>
      <vt:lpstr>Unidad Preliminar</vt:lpstr>
      <vt:lpstr>El verbo TENER</vt:lpstr>
      <vt:lpstr>Los usos de TENER</vt:lpstr>
      <vt:lpstr>Los usos de TENER</vt:lpstr>
      <vt:lpstr>El verbo IR</vt:lpstr>
      <vt:lpstr>Los usos de IR</vt:lpstr>
      <vt:lpstr>Unidad Preliminar</vt:lpstr>
      <vt:lpstr>Los usos de SER</vt:lpstr>
      <vt:lpstr>El verbo SER</vt:lpstr>
      <vt:lpstr>Los usos de SER</vt:lpstr>
      <vt:lpstr>Ways to Remember SER</vt:lpstr>
      <vt:lpstr>Ways to Remember SER</vt:lpstr>
      <vt:lpstr>Los usos de ESTAR</vt:lpstr>
      <vt:lpstr>El verbo ESTAR</vt:lpstr>
      <vt:lpstr>Los usos de ESTAR</vt:lpstr>
      <vt:lpstr>Ways to Remember ESTAR</vt:lpstr>
      <vt:lpstr>Ways to Remember ESTAR</vt:lpstr>
      <vt:lpstr>Advanced Examples</vt:lpstr>
      <vt:lpstr>Advanced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52</cp:revision>
  <dcterms:created xsi:type="dcterms:W3CDTF">2018-07-09T18:49:29Z</dcterms:created>
  <dcterms:modified xsi:type="dcterms:W3CDTF">2019-08-30T18:21:31Z</dcterms:modified>
</cp:coreProperties>
</file>