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2" r:id="rId2"/>
    <p:sldId id="316" r:id="rId3"/>
    <p:sldId id="351" r:id="rId4"/>
    <p:sldId id="354" r:id="rId5"/>
    <p:sldId id="355" r:id="rId6"/>
    <p:sldId id="340" r:id="rId7"/>
    <p:sldId id="343" r:id="rId8"/>
    <p:sldId id="352" r:id="rId9"/>
    <p:sldId id="356" r:id="rId10"/>
    <p:sldId id="349" r:id="rId11"/>
    <p:sldId id="335" r:id="rId12"/>
    <p:sldId id="342" r:id="rId13"/>
    <p:sldId id="357" r:id="rId14"/>
    <p:sldId id="346" r:id="rId15"/>
    <p:sldId id="358" r:id="rId16"/>
    <p:sldId id="350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3FF1B"/>
    <a:srgbClr val="2B082C"/>
    <a:srgbClr val="650765"/>
    <a:srgbClr val="AE00AB"/>
    <a:srgbClr val="D0E5FF"/>
    <a:srgbClr val="DEF9FF"/>
    <a:srgbClr val="ABBDD2"/>
    <a:srgbClr val="BDFEB7"/>
    <a:srgbClr val="344834"/>
    <a:srgbClr val="547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B7CA5-9988-824D-BBFD-35F92862066A}" type="datetime1">
              <a:rPr lang="en-US" smtClean="0"/>
              <a:t>5/6/19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6 - The Preterite of -AR Verbs + -CAR/-GAR/-ZAR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172F6-2246-EE4F-817E-C93AA55F17C2}" type="datetime1">
              <a:rPr lang="en-US" smtClean="0"/>
              <a:t>5/6/19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6 - The Preterite of -AR Verbs + -CAR/-GAR/-ZAR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6 - The Preterite of -AR Verbs + -CAR/-GAR/-ZAR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6 - The Preterite of -AR Verbs + -CAR/-GAR/-ZAR</a:t>
            </a:r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The Preterite of -AR Verbs + -CAR/-GAR/-ZAR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30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6 - The Preterite of -AR Verbs + -CAR/-GAR/-ZAR</a:t>
            </a:r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6 - The Preterite of -AR Verbs + -CAR/-GAR/-ZAR</a:t>
            </a:r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6 - The Preterite of -AR Verbs + -CAR/-GAR/-ZAR</a:t>
            </a:r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6 - The Preterite of -AR Verbs + -CAR/-GAR/-ZAR</a:t>
            </a:r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6 - The Preterite of -AR Verbs + -CAR/-GAR/-ZAR</a:t>
            </a:r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6 - The Preterite of -AR Verbs + -CAR/-GAR/-ZAR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6 - The Preterite of -AR Verbs + -CAR/-GAR/-ZAR</a:t>
            </a:r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6 - The Preterite of -AR Verbs + -CAR/-GAR/-ZAR</a:t>
            </a:r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5EDC-4E5C-D148-BA88-98173C5AAB61}" type="datetime1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407B-A3CE-B742-8C3B-E0BBC2A81D7E}" type="datetime1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F03F-C30C-8440-AB67-352600D08A2C}" type="datetime1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D9C-732B-F748-B12E-0F179A338B82}" type="datetime1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2CAD-1693-C94C-9341-2F565C8EDF80}" type="datetime1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8724-812E-304F-93B2-038D012FC455}" type="datetime1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B0B7-1007-3048-81F5-9E96B02C0BDD}" type="datetime1">
              <a:rPr lang="en-US" smtClean="0"/>
              <a:t>5/6/19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FF5-CCA1-4C41-AFA9-03B683C79D10}" type="datetime1">
              <a:rPr lang="en-US" smtClean="0"/>
              <a:t>5/6/19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0FB6-025A-314C-BEA7-75398FF1589A}" type="datetime1">
              <a:rPr lang="en-US" smtClean="0"/>
              <a:t>5/6/19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F73D-9755-AD4B-999E-B1D1F7EDF645}" type="datetime1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CEF2-F9A7-164D-BEEF-AB395C312FCF}" type="datetime1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E00AB"/>
            </a:gs>
            <a:gs pos="59000">
              <a:srgbClr val="650765"/>
            </a:gs>
            <a:gs pos="100000">
              <a:srgbClr val="2B082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50E77-84D2-D54F-80E8-23CFFDD84D85}" type="datetime1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Preterite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Regular </a:t>
            </a:r>
            <a:r>
              <a:rPr lang="mr-IN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 </a:t>
            </a:r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36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&amp; </a:t>
            </a:r>
            <a:r>
              <a:rPr lang="mr-IN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car, -gar, -zar </a:t>
            </a:r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36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lnSpcReduction="10000"/>
          </a:bodyPr>
          <a:lstStyle/>
          <a:p>
            <a:pPr algn="l" defTabSz="914400">
              <a:spcBef>
                <a:spcPts val="0"/>
              </a:spcBef>
              <a:spcAft>
                <a:spcPts val="1800"/>
              </a:spcAft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Yo______ (hablar) con mi amiga Christina ayer.  </a:t>
            </a:r>
          </a:p>
          <a:p>
            <a:pPr marR="0" lvl="0" algn="l" defTabSz="914400" eaLnBrk="1" fontAlgn="auto" latinLnBrk="0" hangingPunct="1">
              <a:spcBef>
                <a:spcPts val="0"/>
              </a:spcBef>
              <a:spcAft>
                <a:spcPts val="1800"/>
              </a:spcAft>
              <a:buClrTx/>
              <a:buSzTx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Mi mamá __________ (limpiar) la cocina. </a:t>
            </a:r>
          </a:p>
          <a:p>
            <a:pPr marL="457200" lvl="0" indent="-457200" algn="l" defTabSz="914400">
              <a:spcBef>
                <a:spcPts val="0"/>
              </a:spcBef>
              <a:spcAft>
                <a:spcPts val="1800"/>
              </a:spcAft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Nosotros  _________ (sacar )buenas notas el año pasado.</a:t>
            </a:r>
          </a:p>
          <a:p>
            <a:pPr marL="457200" lvl="0" indent="-457200" algn="l" defTabSz="914400">
              <a:spcBef>
                <a:spcPts val="0"/>
              </a:spcBef>
              <a:spcAft>
                <a:spcPts val="1800"/>
              </a:spcAft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Tú ___________ (tomar) el sol.</a:t>
            </a:r>
          </a:p>
          <a:p>
            <a:pPr marL="457200" lvl="0" indent="-457200" algn="l" defTabSz="914400">
              <a:spcBef>
                <a:spcPts val="0"/>
              </a:spcBef>
              <a:spcAft>
                <a:spcPts val="1800"/>
              </a:spcAft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Los invitados ____________ (bailar) en la fiesta. </a:t>
            </a:r>
          </a:p>
          <a:p>
            <a:pPr marL="457200" lvl="0" indent="-457200" algn="l" defTabSz="914400">
              <a:spcBef>
                <a:spcPts val="0"/>
              </a:spcBef>
              <a:spcAft>
                <a:spcPts val="1800"/>
              </a:spcAft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Vosotros __________ (levantar) pesas. </a:t>
            </a: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1143000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hablé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2286000"/>
            <a:ext cx="2038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limpió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3048000"/>
            <a:ext cx="192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sacamos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41148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tomaste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4876800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bailaron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5986648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levantasteis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40741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preterite</a:t>
            </a:r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mr-IN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car, -gar, -zar </a:t>
            </a:r>
            <a:r>
              <a:rPr lang="es-ES_tradnl" sz="48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48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6464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43000"/>
            <a:ext cx="9143998" cy="5715000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altLang="ja-JP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Regular </a:t>
            </a:r>
            <a:r>
              <a:rPr lang="en-US" altLang="ja-JP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verbs that end in </a:t>
            </a:r>
            <a:r>
              <a:rPr lang="mr-IN" altLang="ja-JP" sz="36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altLang="ja-JP" sz="36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car</a:t>
            </a:r>
            <a:r>
              <a:rPr lang="en-US" altLang="ja-JP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sz="3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-gar </a:t>
            </a:r>
            <a:r>
              <a:rPr lang="en-US" altLang="ja-JP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mr-IN" altLang="ja-JP" sz="36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altLang="ja-JP" sz="36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zar</a:t>
            </a:r>
            <a:r>
              <a:rPr lang="en-US" altLang="ja-JP" sz="36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have a spelling change in the yo form of the preterite. </a:t>
            </a:r>
            <a:endParaRPr lang="en-US" altLang="ja-JP" sz="36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This </a:t>
            </a:r>
            <a:r>
              <a:rPr lang="en-US" altLang="ja-JP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change allows these words to maintain their original sound.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CAR/-GAR/-ZAR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06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74664"/>
          </a:xfrm>
        </p:spPr>
        <p:txBody>
          <a:bodyPr>
            <a:normAutofit lnSpcReduction="10000"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Verbs that end in –CAR, -GAR or –ZAR will make spelling changes in the </a:t>
            </a:r>
            <a:r>
              <a:rPr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form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only.</a:t>
            </a:r>
          </a:p>
          <a:p>
            <a:pPr algn="l"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-CAR</a:t>
            </a:r>
          </a:p>
          <a:p>
            <a:pPr lvl="1" algn="l">
              <a:defRPr/>
            </a:pPr>
            <a:r>
              <a:rPr lang="en-US" sz="36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</a:t>
            </a:r>
            <a:r>
              <a:rPr lang="en-US" sz="36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qu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            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Buscar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bus</a:t>
            </a:r>
            <a:r>
              <a:rPr lang="en-US" sz="36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qu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é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-GAR</a:t>
            </a:r>
          </a:p>
          <a:p>
            <a:pPr lvl="1" algn="l">
              <a:defRPr/>
            </a:pPr>
            <a:r>
              <a:rPr lang="en-US" sz="36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gu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           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Llegar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lle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gu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é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-ZAR</a:t>
            </a:r>
          </a:p>
          <a:p>
            <a:pPr lvl="1" algn="l">
              <a:defRPr/>
            </a:pPr>
            <a:r>
              <a:rPr lang="en-US" sz="36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z</a:t>
            </a:r>
            <a:r>
              <a:rPr lang="en-US" sz="36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             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Almorzar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almor</a:t>
            </a:r>
            <a:r>
              <a:rPr lang="en-US" sz="36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é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CAR, -GAR, -ZAR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607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43000"/>
            <a:ext cx="9143998" cy="5715000"/>
          </a:xfrm>
        </p:spPr>
        <p:txBody>
          <a:bodyPr>
            <a:normAutofit/>
          </a:bodyPr>
          <a:lstStyle/>
          <a:p>
            <a:pPr marL="515938" lvl="1" indent="-284163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bus</a:t>
            </a:r>
            <a:r>
              <a:rPr lang="en-US" sz="3600" b="1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é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el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bloqueador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de sol.</a:t>
            </a:r>
          </a:p>
          <a:p>
            <a:pPr marL="915988" lvl="2" indent="-284163">
              <a:spcAft>
                <a:spcPts val="1200"/>
              </a:spcAft>
            </a:pP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looked for the sunscreen.</a:t>
            </a:r>
          </a:p>
          <a:p>
            <a:pPr marL="515938" lvl="1" indent="-284163">
              <a:buFont typeface="Arial"/>
              <a:buChar char="•"/>
            </a:pP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Él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bus</a:t>
            </a:r>
            <a:r>
              <a:rPr lang="en-US" sz="3600" b="1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ó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las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toallas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915988" lvl="2" indent="-284163">
              <a:spcAft>
                <a:spcPts val="1200"/>
              </a:spcAft>
            </a:pP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He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looked for the towels. </a:t>
            </a:r>
            <a:endParaRPr lang="en-US" sz="36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marL="515938" lvl="1" indent="-284163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ju</a:t>
            </a:r>
            <a:r>
              <a:rPr lang="en-US" sz="36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gu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é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al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béisbol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endParaRPr lang="en-US" sz="3600" i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marL="915988" lvl="2" indent="-284163"/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played baseball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  <a:endParaRPr lang="en-US" sz="36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767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43000"/>
            <a:ext cx="9143998" cy="5715000"/>
          </a:xfrm>
        </p:spPr>
        <p:txBody>
          <a:bodyPr>
            <a:normAutofit/>
          </a:bodyPr>
          <a:lstStyle/>
          <a:p>
            <a:pPr marL="515938" lvl="1" indent="-284163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Ellas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ju</a:t>
            </a:r>
            <a:r>
              <a:rPr lang="en-US" sz="36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aron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al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fútbol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 </a:t>
            </a:r>
            <a:endParaRPr lang="en-US" sz="36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marL="915988" lvl="2" indent="-284163">
              <a:spcAft>
                <a:spcPts val="1200"/>
              </a:spcAft>
            </a:pP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They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played soccer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  <a:endParaRPr lang="en-US" sz="36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marL="515938" lvl="1" indent="-284163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almor</a:t>
            </a:r>
            <a:r>
              <a:rPr lang="en-US" sz="36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é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a la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915988" lvl="2" indent="-284163">
              <a:spcAft>
                <a:spcPts val="1200"/>
              </a:spcAft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 ate lunch at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one.</a:t>
            </a:r>
            <a:endParaRPr lang="en-US" sz="3600" i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marL="515938" lvl="1" indent="-284163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¿A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hora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almor</a:t>
            </a:r>
            <a:r>
              <a:rPr lang="en-US" sz="36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z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aste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tú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? </a:t>
            </a:r>
            <a:endParaRPr lang="en-US" sz="36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marL="915988" lvl="2" indent="-284163"/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At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what time did you eat lunch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?</a:t>
            </a:r>
            <a:endParaRPr lang="en-US" sz="36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398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514350" indent="-514350" algn="l" defTabSz="914400">
              <a:spcBef>
                <a:spcPts val="0"/>
              </a:spcBef>
              <a:buAutoNum type="arabicPeriod"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_________ (almorzar) con Juana el sábado pasado.</a:t>
            </a:r>
          </a:p>
          <a:p>
            <a:pPr algn="l" defTabSz="914400">
              <a:spcBef>
                <a:spcPts val="0"/>
              </a:spcBef>
              <a:defRPr/>
            </a:pP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indent="-514350" algn="l" defTabSz="914400">
              <a:spcBef>
                <a:spcPts val="0"/>
              </a:spcBef>
              <a:buAutoNum type="arabicPeriod"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Tú __________ (almorzar) a la una.</a:t>
            </a:r>
          </a:p>
          <a:p>
            <a:pPr algn="l" defTabSz="914400">
              <a:spcBef>
                <a:spcPts val="0"/>
              </a:spcBef>
              <a:defRPr/>
            </a:pP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indent="-514350" algn="l" defTabSz="914400">
              <a:spcBef>
                <a:spcPts val="0"/>
              </a:spcBef>
              <a:buAutoNum type="arabicPeriod"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________ (llegar) a la fiesta muy tarde.</a:t>
            </a:r>
          </a:p>
          <a:p>
            <a:pPr marL="514350" indent="-514350" algn="l" defTabSz="914400">
              <a:spcBef>
                <a:spcPts val="0"/>
              </a:spcBef>
              <a:buAutoNum type="arabicPeriod"/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indent="-514350" algn="l" defTabSz="914400">
              <a:spcBef>
                <a:spcPts val="0"/>
              </a:spcBef>
              <a:buAutoNum type="arabicPeriod"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María _______ (llegar) temprano. </a:t>
            </a:r>
          </a:p>
          <a:p>
            <a:pPr marL="514350" indent="-514350" algn="l" defTabSz="914400">
              <a:spcBef>
                <a:spcPts val="0"/>
              </a:spcBef>
              <a:buAutoNum type="arabicPeriod"/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indent="-514350" algn="l" defTabSz="914400">
              <a:spcBef>
                <a:spcPts val="0"/>
              </a:spcBef>
              <a:buAutoNum type="arabicPeriod"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______ (sacar) buenas notas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9929" y="1154265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almorcé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9929" y="3764043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llegué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05664" y="2716272"/>
            <a:ext cx="1913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almorzaste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47251" y="4752169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llegó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0568" y="5821031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saqué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6888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Ellos ________ (sacar) la basura.   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Yo _______ (jugar) al tenis ayer. 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8. Tú _______ (jugar) al béisbol.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Yo _______ (tocar) la guitarra anoche.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10. José ______ (tocar) la guitarra anoche.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26602" y="1639760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sacaron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748" y="2622099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jugué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7787" y="3703535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jugaste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4068" y="4671797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toqué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6602" y="5763623"/>
            <a:ext cx="1391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tocó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 </a:t>
            </a:r>
            <a:r>
              <a:rPr lang="en-US" sz="4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tense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tells you when the action took place. The </a:t>
            </a:r>
            <a:r>
              <a:rPr lang="en-US" sz="4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 tense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is one of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two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main past tenses in Spanish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altLang="ja-JP" sz="4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Clr>
                <a:schemeClr val="tx1"/>
              </a:buClr>
            </a:pPr>
            <a: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preterite is for: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800100" lvl="1" indent="-282575">
              <a:buClr>
                <a:schemeClr val="tx1"/>
              </a:buClr>
              <a:buFont typeface="Times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Actions completed in the 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past.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800100" lvl="1" indent="-282575">
              <a:buClr>
                <a:schemeClr val="tx1"/>
              </a:buClr>
              <a:buFont typeface="Times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Actions with clearly defined beginnings or endings in 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past.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800100" lvl="1" indent="-282575">
              <a:buClr>
                <a:schemeClr val="tx1"/>
              </a:buClr>
              <a:buFont typeface="Times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Actions repeated a specific number of times in the 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past.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Preterite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7650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 English, regular verbs in the past tense end in </a:t>
            </a:r>
            <a:r>
              <a:rPr lang="mr-IN" altLang="ja-JP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altLang="ja-JP" sz="4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ed. </a:t>
            </a:r>
          </a:p>
          <a:p>
            <a:pPr lvl="1"/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</a:t>
            </a:r>
            <a:r>
              <a:rPr lang="en-US" altLang="ja-JP" sz="3800" b="1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lifted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weights yesterday.</a:t>
            </a:r>
          </a:p>
          <a:p>
            <a:pPr lvl="1"/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Michelle </a:t>
            </a:r>
            <a:r>
              <a:rPr lang="en-US" altLang="ja-JP" sz="3800" b="1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walked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the park last week.</a:t>
            </a:r>
          </a:p>
          <a:p>
            <a:pPr lvl="1"/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We </a:t>
            </a:r>
            <a:r>
              <a:rPr lang="en-US" altLang="ja-JP" sz="3800" b="1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skated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last Friday.</a:t>
            </a:r>
          </a:p>
          <a:p>
            <a:pPr lvl="1"/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</a:t>
            </a:r>
            <a:r>
              <a:rPr lang="en-US" altLang="ja-JP" sz="3800" b="1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rented</a:t>
            </a:r>
            <a:r>
              <a:rPr lang="en-US" altLang="ja-JP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movie yesterday.</a:t>
            </a:r>
            <a:endParaRPr lang="en-US" altLang="ja-JP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Preterite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682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 fontScale="92500"/>
          </a:bodyPr>
          <a:lstStyle/>
          <a:p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Words that express the PAST: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71500" indent="-288925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Ayer - yesterday</a:t>
            </a:r>
          </a:p>
          <a:p>
            <a:pPr marL="571500" indent="-288925"/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Anoche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last night</a:t>
            </a:r>
          </a:p>
          <a:p>
            <a:pPr marL="571500" indent="-288925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semana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pasada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last week</a:t>
            </a:r>
          </a:p>
          <a:p>
            <a:pPr marL="571500" indent="-288925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ño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pasado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last year</a:t>
            </a:r>
          </a:p>
          <a:p>
            <a:pPr marL="571500" indent="-288925"/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Ayer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por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tarde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yesterday afternoon</a:t>
            </a:r>
          </a:p>
          <a:p>
            <a:pPr marL="571500" indent="-288925"/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Ayer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por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mañana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yesterday morning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Preterite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975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Preterite -AR Verb Endings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érito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-AR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15598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2B082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B082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257971"/>
              </p:ext>
            </p:extLst>
          </p:nvPr>
        </p:nvGraphicFramePr>
        <p:xfrm>
          <a:off x="1447800" y="2290164"/>
          <a:ext cx="2568724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7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488017"/>
              </p:ext>
            </p:extLst>
          </p:nvPr>
        </p:nvGraphicFramePr>
        <p:xfrm>
          <a:off x="1447800" y="3352492"/>
          <a:ext cx="2715984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9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aste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48914"/>
              </p:ext>
            </p:extLst>
          </p:nvPr>
        </p:nvGraphicFramePr>
        <p:xfrm>
          <a:off x="1524000" y="4549875"/>
          <a:ext cx="2492524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524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s-ES_tradnl" sz="50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ó</a:t>
                      </a:r>
                      <a:endParaRPr lang="es-ES_tradnl" sz="5000" i="0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003591"/>
              </p:ext>
            </p:extLst>
          </p:nvPr>
        </p:nvGraphicFramePr>
        <p:xfrm>
          <a:off x="6237885" y="2304863"/>
          <a:ext cx="3026234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234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amos</a:t>
                      </a:r>
                      <a:endParaRPr lang="es-ES_tradnl" sz="50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35344"/>
              </p:ext>
            </p:extLst>
          </p:nvPr>
        </p:nvGraphicFramePr>
        <p:xfrm>
          <a:off x="6237885" y="3487134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asteis</a:t>
                      </a:r>
                      <a:endParaRPr lang="es-ES_tradnl" sz="50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400022"/>
              </p:ext>
            </p:extLst>
          </p:nvPr>
        </p:nvGraphicFramePr>
        <p:xfrm>
          <a:off x="6281675" y="4526835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aron</a:t>
                      </a:r>
                      <a:endParaRPr lang="es-ES_tradnl" sz="50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3173" y="5842337"/>
            <a:ext cx="76438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Use the </a:t>
            </a:r>
            <a:r>
              <a:rPr lang="en-US" sz="3000" dirty="0" err="1" smtClean="0"/>
              <a:t>preterite</a:t>
            </a:r>
            <a:r>
              <a:rPr lang="en-US" sz="3000" dirty="0" smtClean="0"/>
              <a:t> tense to talk about actions completed in the past.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19410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Nadar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swim 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 fontScale="90000"/>
          </a:bodyPr>
          <a:lstStyle/>
          <a:p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 del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érito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4046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2B082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B082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799054"/>
              </p:ext>
            </p:extLst>
          </p:nvPr>
        </p:nvGraphicFramePr>
        <p:xfrm>
          <a:off x="1447800" y="2290164"/>
          <a:ext cx="256872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7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4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nad</a:t>
                      </a:r>
                      <a:r>
                        <a:rPr lang="en-US" sz="34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</a:t>
                      </a:r>
                      <a:endParaRPr lang="es-ES_tradnl" sz="34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108196"/>
              </p:ext>
            </p:extLst>
          </p:nvPr>
        </p:nvGraphicFramePr>
        <p:xfrm>
          <a:off x="1447800" y="3352492"/>
          <a:ext cx="271598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9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4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nad</a:t>
                      </a:r>
                      <a:r>
                        <a:rPr lang="en-US" sz="34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aste</a:t>
                      </a:r>
                      <a:endParaRPr lang="es-ES_tradnl" sz="34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17665"/>
              </p:ext>
            </p:extLst>
          </p:nvPr>
        </p:nvGraphicFramePr>
        <p:xfrm>
          <a:off x="1524000" y="4549875"/>
          <a:ext cx="249252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524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4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nad</a:t>
                      </a:r>
                      <a:r>
                        <a:rPr lang="es-ES_tradnl" sz="3400" i="0" noProof="0" dirty="0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ó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648964"/>
              </p:ext>
            </p:extLst>
          </p:nvPr>
        </p:nvGraphicFramePr>
        <p:xfrm>
          <a:off x="6237885" y="2304863"/>
          <a:ext cx="3026234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234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4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nad</a:t>
                      </a:r>
                      <a:r>
                        <a:rPr lang="en-US" sz="34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amos</a:t>
                      </a:r>
                      <a:endParaRPr lang="es-ES_tradnl" sz="34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529921"/>
              </p:ext>
            </p:extLst>
          </p:nvPr>
        </p:nvGraphicFramePr>
        <p:xfrm>
          <a:off x="6237885" y="3487134"/>
          <a:ext cx="230560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4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nad</a:t>
                      </a:r>
                      <a:r>
                        <a:rPr lang="en-US" sz="34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asteis</a:t>
                      </a:r>
                      <a:endParaRPr lang="es-ES_tradnl" sz="34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29268"/>
              </p:ext>
            </p:extLst>
          </p:nvPr>
        </p:nvGraphicFramePr>
        <p:xfrm>
          <a:off x="6281675" y="4526835"/>
          <a:ext cx="281176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nad</a:t>
                      </a:r>
                      <a:r>
                        <a:rPr lang="en-US" sz="40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aron</a:t>
                      </a:r>
                      <a:endParaRPr lang="es-ES_tradnl" sz="40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165927"/>
              </p:ext>
            </p:extLst>
          </p:nvPr>
        </p:nvGraphicFramePr>
        <p:xfrm>
          <a:off x="2017584" y="2929197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</a:t>
                      </a:r>
                      <a:r>
                        <a:rPr lang="en-US" sz="2400" i="1" baseline="0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swam</a:t>
                      </a:r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876329"/>
              </p:ext>
            </p:extLst>
          </p:nvPr>
        </p:nvGraphicFramePr>
        <p:xfrm>
          <a:off x="2169984" y="4006324"/>
          <a:ext cx="184654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5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swam</a:t>
                      </a:r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00929"/>
              </p:ext>
            </p:extLst>
          </p:nvPr>
        </p:nvGraphicFramePr>
        <p:xfrm>
          <a:off x="1834597" y="4948661"/>
          <a:ext cx="218192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927"/>
              </a:tblGrid>
              <a:tr h="637924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swam, He/she swam</a:t>
                      </a:r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271227"/>
              </p:ext>
            </p:extLst>
          </p:nvPr>
        </p:nvGraphicFramePr>
        <p:xfrm>
          <a:off x="7203250" y="2825117"/>
          <a:ext cx="1890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</a:t>
                      </a:r>
                      <a:r>
                        <a:rPr lang="en-US" sz="2400" i="1" baseline="0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swam</a:t>
                      </a:r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452067"/>
              </p:ext>
            </p:extLst>
          </p:nvPr>
        </p:nvGraphicFramePr>
        <p:xfrm>
          <a:off x="7103653" y="4007384"/>
          <a:ext cx="22084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4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 swam</a:t>
                      </a:r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459565"/>
              </p:ext>
            </p:extLst>
          </p:nvPr>
        </p:nvGraphicFramePr>
        <p:xfrm>
          <a:off x="7203250" y="5094390"/>
          <a:ext cx="215862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6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(They</a:t>
                      </a:r>
                      <a:r>
                        <a:rPr lang="en-US" sz="2400" i="1" baseline="0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swam</a:t>
                      </a:r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50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marL="393700" lvl="1">
              <a:buFont typeface="Arial"/>
              <a:buChar char="•"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Notice that the 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and 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usted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/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él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/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ella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forms have an accent over the final vowel.</a:t>
            </a:r>
          </a:p>
          <a:p>
            <a:pPr marL="107950" lvl="1" indent="0">
              <a:buNone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		Yo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nad</a:t>
            </a:r>
            <a:r>
              <a:rPr lang="en-US" sz="32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é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en el mar</a:t>
            </a:r>
          </a:p>
          <a:p>
            <a:pPr marL="107950" lvl="1" indent="0">
              <a:buNone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		Mariana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patin</a:t>
            </a:r>
            <a:r>
              <a:rPr lang="en-US" sz="32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ó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ayer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 </a:t>
            </a:r>
          </a:p>
          <a:p>
            <a:pPr marL="393700" lvl="1">
              <a:buFont typeface="Arial"/>
              <a:buChar char="•"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The 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nosotros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(as) form is the same in the 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preterite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as in the present tense.</a:t>
            </a:r>
          </a:p>
          <a:p>
            <a:pPr marL="107950" lvl="1" indent="0">
              <a:buNone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		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Camin</a:t>
            </a:r>
            <a:r>
              <a:rPr lang="en-US" sz="32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amos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en la playa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anoche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 </a:t>
            </a:r>
            <a:endParaRPr lang="en-US" sz="3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Preterite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866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marL="393700" lvl="1">
              <a:buFont typeface="Arial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 </a:t>
            </a:r>
            <a:r>
              <a:rPr lang="en-US" sz="32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caminé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en la playa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anoche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107950" lvl="1" indent="0">
              <a:buNone/>
            </a:pPr>
            <a:r>
              <a:rPr lang="en-US" sz="3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	</a:t>
            </a:r>
            <a:r>
              <a:rPr lang="en-US" sz="32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	I walked on the beach last night.</a:t>
            </a:r>
          </a:p>
          <a:p>
            <a:pPr marL="565150" lvl="1" indent="-457200">
              <a:buFont typeface="Arial"/>
              <a:buChar char="•"/>
            </a:pP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Sofía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nadó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en la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piscina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ayer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107950" lvl="1" indent="0">
              <a:buNone/>
            </a:pPr>
            <a:r>
              <a:rPr lang="en-US" sz="32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		</a:t>
            </a:r>
            <a:r>
              <a:rPr lang="en-US" sz="3200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Sofía</a:t>
            </a:r>
            <a:r>
              <a:rPr lang="en-US" sz="32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swam in the pool yesterday.</a:t>
            </a:r>
          </a:p>
          <a:p>
            <a:pPr marL="565150" lvl="1" indent="-457200">
              <a:buFont typeface="Arial"/>
              <a:buChar char="•"/>
            </a:pP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Tú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hablaste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con la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maestra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la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semana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pasada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508000" lvl="2" indent="0">
              <a:buNone/>
            </a:pPr>
            <a:r>
              <a:rPr lang="en-US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	</a:t>
            </a:r>
            <a:r>
              <a:rPr lang="en-US" sz="32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You talked to the teacher last week.</a:t>
            </a: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marL="565150" lvl="1" indent="-457200">
              <a:buFont typeface="Arial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El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año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pasado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tomé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una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clase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de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ciencias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508000" lvl="2" indent="0">
              <a:buNone/>
            </a:pP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	</a:t>
            </a:r>
            <a:r>
              <a:rPr lang="en-US" sz="32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Last year I took a science class</a:t>
            </a:r>
            <a:r>
              <a:rPr lang="en-US" sz="32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  <a:endParaRPr lang="en-US" i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preterite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489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74664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Stem-Changing Verbs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/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do not have to make normal (e-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e-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; 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u-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stem changes in the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 algn="l"/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Ella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juega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- She plays (present)</a:t>
            </a:r>
          </a:p>
          <a:p>
            <a:pPr lvl="1" algn="l"/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Ella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jug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ó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She played (</a:t>
            </a:r>
            <a:r>
              <a:rPr lang="en-US" altLang="ja-JP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preterite</a:t>
            </a:r>
            <a:r>
              <a:rPr lang="en-US" altLang="ja-JP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/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/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Ellos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empiezan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They begin (present)</a:t>
            </a:r>
          </a:p>
          <a:p>
            <a:pPr lvl="1" algn="l"/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Ellos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empezaron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They began (</a:t>
            </a:r>
            <a:r>
              <a:rPr lang="en-US" altLang="ja-JP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preterite</a:t>
            </a:r>
            <a:r>
              <a:rPr lang="en-US" altLang="ja-JP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/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However, the preterite has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many other irregular verbs!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8079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5991</TotalTime>
  <Words>984</Words>
  <Application>Microsoft Macintosh PowerPoint</Application>
  <PresentationFormat>On-screen Show (4:3)</PresentationFormat>
  <Paragraphs>184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Unidad 6</vt:lpstr>
      <vt:lpstr>PowerPoint Presentation</vt:lpstr>
      <vt:lpstr>PowerPoint Presentation</vt:lpstr>
      <vt:lpstr>PowerPoint Presentation</vt:lpstr>
      <vt:lpstr>El pretérito de verbos -AR</vt:lpstr>
      <vt:lpstr>Ejemplo – Verbo –AR del pretérito</vt:lpstr>
      <vt:lpstr>PowerPoint Presentation</vt:lpstr>
      <vt:lpstr>PowerPoint Presentation</vt:lpstr>
      <vt:lpstr>Verbos irregulares</vt:lpstr>
      <vt:lpstr>Prueba de práctica</vt:lpstr>
      <vt:lpstr>Unidad 6</vt:lpstr>
      <vt:lpstr>PowerPoint Presentation</vt:lpstr>
      <vt:lpstr>Verbos –CAR, -GAR, -ZAR</vt:lpstr>
      <vt:lpstr>PowerPoint Presentation</vt:lpstr>
      <vt:lpstr>PowerPoint Presentation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184</cp:revision>
  <cp:lastPrinted>2019-05-06T16:55:53Z</cp:lastPrinted>
  <dcterms:created xsi:type="dcterms:W3CDTF">2018-07-09T18:49:29Z</dcterms:created>
  <dcterms:modified xsi:type="dcterms:W3CDTF">2019-05-06T17:04:10Z</dcterms:modified>
</cp:coreProperties>
</file>