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2" r:id="rId2"/>
    <p:sldId id="316" r:id="rId3"/>
    <p:sldId id="333" r:id="rId4"/>
    <p:sldId id="334" r:id="rId5"/>
    <p:sldId id="335" r:id="rId6"/>
    <p:sldId id="336" r:id="rId7"/>
    <p:sldId id="338" r:id="rId8"/>
    <p:sldId id="337" r:id="rId9"/>
    <p:sldId id="287" r:id="rId10"/>
    <p:sldId id="33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D0E5FF"/>
    <a:srgbClr val="DEF9FF"/>
    <a:srgbClr val="ABBDD2"/>
    <a:srgbClr val="BDFEB7"/>
    <a:srgbClr val="344834"/>
    <a:srgbClr val="547553"/>
    <a:srgbClr val="70A06F"/>
    <a:srgbClr val="B1FEAD"/>
    <a:srgbClr val="1A2B1B"/>
    <a:srgbClr val="487D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6"/>
  </p:normalViewPr>
  <p:slideViewPr>
    <p:cSldViewPr snapToGrid="0" snapToObjects="1">
      <p:cViewPr varScale="1">
        <p:scale>
          <a:sx n="99" d="100"/>
          <a:sy n="99" d="100"/>
        </p:scale>
        <p:origin x="190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27AB4-EDB8-6946-89D9-AD8BF40C276A}" type="datetime1">
              <a:rPr lang="en-US" smtClean="0"/>
              <a:t>5/3/22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6 - Jugar &amp; Doler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54137-C52F-F542-8D09-B4F25B2F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907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C64D0-2C54-404D-9F64-D4ED48991772}" type="datetime1">
              <a:rPr lang="en-US" smtClean="0"/>
              <a:t>5/3/22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6 - Jugar &amp; Doler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6B779-2FB4-A048-8946-FBB71840F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9940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Unidad 6 - Jugar &amp; Doler</a:t>
            </a:r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DCD6FA-E2E5-7E42-80DF-A5399D2A5D71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Unidad 6 - Jugar &amp; Doler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B2D3541-A858-3A41-891F-E0FD48970F0D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286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8676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Unidad 6 - Jugar &amp; Doler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DCD6FA-E2E5-7E42-80DF-A5399D2A5D71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Unidad 6 - Jugar &amp; Doler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Unidad 6 - Jugar &amp; Doler</a:t>
            </a:r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DCD6FA-E2E5-7E42-80DF-A5399D2A5D71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Unidad 6 - Jugar &amp; Doler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DCD6FA-E2E5-7E42-80DF-A5399D2A5D71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Unidad 6 - Jugar &amp; Doler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6 - Jugar &amp; Doler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2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68120-577C-B243-A733-251C6590FF30}" type="datetime1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E1323-1C47-9E4F-A8D9-809948619450}" type="datetime1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D2BA6-9985-244F-82AD-4624781C00BB}" type="datetime1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8DB8-BEA2-394D-9DF3-178EA41CC7DF}" type="datetime1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C125-8062-9648-A085-33C8BAFCF25A}" type="datetime1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1559-8136-924D-997A-9C8E7CBE0CC8}" type="datetime1">
              <a:rPr lang="en-US" smtClean="0"/>
              <a:t>5/3/22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B40B-9EF0-6C4E-9E34-F5C75DD18127}" type="datetime1">
              <a:rPr lang="en-US" smtClean="0"/>
              <a:t>5/3/22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34AE-726F-0D45-8BBA-51CC41EAC261}" type="datetime1">
              <a:rPr lang="en-US" smtClean="0"/>
              <a:t>5/3/22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C97C-9DB5-8C42-99CB-E22300571113}" type="datetime1">
              <a:rPr lang="en-US" smtClean="0"/>
              <a:t>5/3/22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C8CE-107D-A345-ADCB-A94192B67C20}" type="datetime1">
              <a:rPr lang="en-US" smtClean="0"/>
              <a:t>5/3/22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54AD-EC7D-ED47-B87E-F18C8A2440B7}" type="datetime1">
              <a:rPr lang="en-US" smtClean="0"/>
              <a:t>5/3/22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60000"/>
                <a:lumOff val="40000"/>
              </a:schemeClr>
            </a:gs>
            <a:gs pos="75000">
              <a:schemeClr val="bg2">
                <a:lumMod val="75000"/>
              </a:schemeClr>
            </a:gs>
            <a:gs pos="100000">
              <a:schemeClr val="bg2">
                <a:lumMod val="5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A2F87-E3B3-4942-8397-AC584D34DD7B}" type="datetime1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48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Jugar</a:t>
            </a:r>
          </a:p>
          <a:p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Review</a:t>
            </a:r>
            <a:r>
              <a:rPr lang="es-ES_tradnl" sz="3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of 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3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</a:t>
            </a:r>
            <a:r>
              <a:rPr lang="es-ES_tradnl" sz="3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Jugar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6</a:t>
            </a:r>
          </a:p>
        </p:txBody>
      </p:sp>
    </p:spTree>
    <p:extLst>
      <p:ext uri="{BB962C8B-B14F-4D97-AF65-F5344CB8AC3E}">
        <p14:creationId xmlns:p14="http://schemas.microsoft.com/office/powerpoint/2010/main" val="998746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rmAutofit/>
          </a:bodyPr>
          <a:lstStyle/>
          <a:p>
            <a:pPr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6. Nosotros ________ ___ (jugar) básquetbol.  </a:t>
            </a:r>
          </a:p>
          <a:p>
            <a:pPr marR="0" lvl="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7. Ellos _______  _____(jugar) voleibol.</a:t>
            </a: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8. A nosotros ___________ (doler) los brazos.</a:t>
            </a:r>
          </a:p>
          <a:p>
            <a:pPr marL="457200" indent="-457200" algn="l" defTabSz="914400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9. A mí ___________ (doler) los pies.</a:t>
            </a:r>
          </a:p>
          <a:p>
            <a:pPr marL="457200" lvl="0" indent="-457200" algn="l" defTabSz="914400">
              <a:lnSpc>
                <a:spcPct val="11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10.  A él ____________ (doler) el cuerpo.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59387" y="1600200"/>
            <a:ext cx="2322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jugamos</a:t>
            </a:r>
            <a:r>
              <a:rPr lang="en-US" sz="2800" dirty="0">
                <a:ln>
                  <a:solidFill>
                    <a:srgbClr val="6600CD"/>
                  </a:solidFill>
                </a:ln>
              </a:rPr>
              <a:t>  al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45030" y="2641154"/>
            <a:ext cx="2367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juegan</a:t>
            </a:r>
            <a:r>
              <a:rPr lang="en-US" sz="2800" dirty="0">
                <a:ln>
                  <a:solidFill>
                    <a:srgbClr val="6600CD"/>
                  </a:solidFill>
                </a:ln>
              </a:rPr>
              <a:t>    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25427" y="3657600"/>
            <a:ext cx="205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nos</a:t>
            </a:r>
            <a:r>
              <a:rPr lang="en-US" sz="2800" dirty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duelen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45030" y="4724400"/>
            <a:ext cx="2235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n>
                  <a:solidFill>
                    <a:srgbClr val="6600CD"/>
                  </a:solidFill>
                </a:ln>
              </a:rPr>
              <a:t>me </a:t>
            </a:r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duelen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96316" y="5562600"/>
            <a:ext cx="2343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n>
                  <a:solidFill>
                    <a:srgbClr val="6600CD"/>
                  </a:solidFill>
                </a:ln>
              </a:rPr>
              <a:t>le </a:t>
            </a:r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duele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20794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332560"/>
            <a:ext cx="9143998" cy="552544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Verbos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de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cambio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radical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tienen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un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cambio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en el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presente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lvl="1">
              <a:lnSpc>
                <a:spcPct val="90000"/>
              </a:lnSpc>
              <a:spcAft>
                <a:spcPts val="2400"/>
              </a:spcAft>
            </a:pPr>
            <a:r>
              <a:rPr lang="en-US" sz="38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(Stem-Changing verbs have a change in the present tense)</a:t>
            </a:r>
            <a:endParaRPr lang="en-US" sz="3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lnSpc>
                <a:spcPct val="90000"/>
              </a:lnSpc>
              <a:spcAft>
                <a:spcPts val="2400"/>
              </a:spcAft>
            </a:pP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The </a:t>
            </a:r>
            <a:r>
              <a:rPr lang="ja-JP" alt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u</a:t>
            </a:r>
            <a:r>
              <a:rPr lang="ja-JP" alt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changes to </a:t>
            </a:r>
            <a:r>
              <a:rPr lang="ja-JP" alt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ue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  <a:r>
              <a:rPr lang="ja-JP" alt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endParaRPr lang="en-US" altLang="ja-JP" sz="3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lnSpc>
                <a:spcPct val="90000"/>
              </a:lnSpc>
              <a:spcAft>
                <a:spcPts val="2400"/>
              </a:spcAft>
            </a:pP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They are also known as </a:t>
            </a:r>
            <a:r>
              <a:rPr lang="ja-JP" alt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boot verbs</a:t>
            </a:r>
            <a:r>
              <a:rPr lang="ja-JP" alt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because the changes do </a:t>
            </a:r>
            <a:r>
              <a:rPr lang="en-US" altLang="ja-JP" sz="38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not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happen in </a:t>
            </a:r>
            <a:r>
              <a:rPr lang="en-US" altLang="ja-JP" sz="38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nosotros</a:t>
            </a:r>
            <a:r>
              <a:rPr lang="en-US" altLang="ja-JP" sz="38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and </a:t>
            </a:r>
            <a:r>
              <a:rPr lang="en-US" altLang="ja-JP" sz="38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vosotros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  <a:endParaRPr lang="en-US" sz="3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de cambio radical</a:t>
            </a:r>
          </a:p>
        </p:txBody>
      </p:sp>
    </p:spTree>
    <p:extLst>
      <p:ext uri="{BB962C8B-B14F-4D97-AF65-F5344CB8AC3E}">
        <p14:creationId xmlns:p14="http://schemas.microsoft.com/office/powerpoint/2010/main" val="159765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49" name="Group 2"/>
          <p:cNvGrpSpPr>
            <a:grpSpLocks/>
          </p:cNvGrpSpPr>
          <p:nvPr/>
        </p:nvGrpSpPr>
        <p:grpSpPr bwMode="auto">
          <a:xfrm>
            <a:off x="990600" y="914400"/>
            <a:ext cx="7620000" cy="5715000"/>
            <a:chOff x="624" y="576"/>
            <a:chExt cx="4800" cy="3600"/>
          </a:xfrm>
        </p:grpSpPr>
        <p:sp>
          <p:nvSpPr>
            <p:cNvPr id="27659" name="AutoShape 3"/>
            <p:cNvSpPr>
              <a:spLocks noChangeArrowheads="1"/>
            </p:cNvSpPr>
            <p:nvPr/>
          </p:nvSpPr>
          <p:spPr bwMode="auto">
            <a:xfrm>
              <a:off x="1056" y="2736"/>
              <a:ext cx="4128" cy="1440"/>
            </a:xfrm>
            <a:prstGeom prst="roundRect">
              <a:avLst>
                <a:gd name="adj" fmla="val 16667"/>
              </a:avLst>
            </a:prstGeom>
            <a:solidFill>
              <a:srgbClr val="74B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349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0" name="AutoShape 4"/>
            <p:cNvSpPr>
              <a:spLocks noChangeArrowheads="1"/>
            </p:cNvSpPr>
            <p:nvPr/>
          </p:nvSpPr>
          <p:spPr bwMode="auto">
            <a:xfrm>
              <a:off x="624" y="576"/>
              <a:ext cx="2256" cy="3600"/>
            </a:xfrm>
            <a:prstGeom prst="roundRect">
              <a:avLst>
                <a:gd name="adj" fmla="val 16667"/>
              </a:avLst>
            </a:prstGeom>
            <a:solidFill>
              <a:srgbClr val="74B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349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1" name="Oval 5"/>
            <p:cNvSpPr>
              <a:spLocks noChangeArrowheads="1"/>
            </p:cNvSpPr>
            <p:nvPr/>
          </p:nvSpPr>
          <p:spPr bwMode="auto">
            <a:xfrm>
              <a:off x="4416" y="2736"/>
              <a:ext cx="1008" cy="1440"/>
            </a:xfrm>
            <a:prstGeom prst="ellipse">
              <a:avLst/>
            </a:prstGeom>
            <a:solidFill>
              <a:srgbClr val="74B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349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50" name="Freeform 6"/>
          <p:cNvSpPr>
            <a:spLocks/>
          </p:cNvSpPr>
          <p:nvPr/>
        </p:nvSpPr>
        <p:spPr bwMode="auto">
          <a:xfrm>
            <a:off x="2971800" y="2286000"/>
            <a:ext cx="1214438" cy="2160588"/>
          </a:xfrm>
          <a:custGeom>
            <a:avLst/>
            <a:gdLst>
              <a:gd name="T0" fmla="*/ 2147483647 w 765"/>
              <a:gd name="T1" fmla="*/ 2147483647 h 1361"/>
              <a:gd name="T2" fmla="*/ 2147483647 w 765"/>
              <a:gd name="T3" fmla="*/ 2147483647 h 1361"/>
              <a:gd name="T4" fmla="*/ 2147483647 w 765"/>
              <a:gd name="T5" fmla="*/ 2147483647 h 1361"/>
              <a:gd name="T6" fmla="*/ 2147483647 w 765"/>
              <a:gd name="T7" fmla="*/ 2147483647 h 1361"/>
              <a:gd name="T8" fmla="*/ 2147483647 w 765"/>
              <a:gd name="T9" fmla="*/ 2147483647 h 1361"/>
              <a:gd name="T10" fmla="*/ 2147483647 w 765"/>
              <a:gd name="T11" fmla="*/ 2147483647 h 1361"/>
              <a:gd name="T12" fmla="*/ 2147483647 w 765"/>
              <a:gd name="T13" fmla="*/ 2147483647 h 1361"/>
              <a:gd name="T14" fmla="*/ 2147483647 w 765"/>
              <a:gd name="T15" fmla="*/ 2147483647 h 1361"/>
              <a:gd name="T16" fmla="*/ 2147483647 w 765"/>
              <a:gd name="T17" fmla="*/ 2147483647 h 1361"/>
              <a:gd name="T18" fmla="*/ 2147483647 w 765"/>
              <a:gd name="T19" fmla="*/ 2147483647 h 1361"/>
              <a:gd name="T20" fmla="*/ 2147483647 w 765"/>
              <a:gd name="T21" fmla="*/ 2147483647 h 1361"/>
              <a:gd name="T22" fmla="*/ 2147483647 w 765"/>
              <a:gd name="T23" fmla="*/ 2147483647 h 1361"/>
              <a:gd name="T24" fmla="*/ 0 w 765"/>
              <a:gd name="T25" fmla="*/ 2147483647 h 1361"/>
              <a:gd name="T26" fmla="*/ 2147483647 w 765"/>
              <a:gd name="T27" fmla="*/ 2147483647 h 1361"/>
              <a:gd name="T28" fmla="*/ 2147483647 w 765"/>
              <a:gd name="T29" fmla="*/ 2147483647 h 1361"/>
              <a:gd name="T30" fmla="*/ 2147483647 w 765"/>
              <a:gd name="T31" fmla="*/ 2147483647 h 1361"/>
              <a:gd name="T32" fmla="*/ 2147483647 w 765"/>
              <a:gd name="T33" fmla="*/ 2147483647 h 1361"/>
              <a:gd name="T34" fmla="*/ 2147483647 w 765"/>
              <a:gd name="T35" fmla="*/ 2147483647 h 1361"/>
              <a:gd name="T36" fmla="*/ 2147483647 w 765"/>
              <a:gd name="T37" fmla="*/ 2147483647 h 1361"/>
              <a:gd name="T38" fmla="*/ 2147483647 w 765"/>
              <a:gd name="T39" fmla="*/ 2147483647 h 1361"/>
              <a:gd name="T40" fmla="*/ 2147483647 w 765"/>
              <a:gd name="T41" fmla="*/ 2147483647 h 1361"/>
              <a:gd name="T42" fmla="*/ 2147483647 w 765"/>
              <a:gd name="T43" fmla="*/ 2147483647 h 1361"/>
              <a:gd name="T44" fmla="*/ 2147483647 w 765"/>
              <a:gd name="T45" fmla="*/ 2147483647 h 1361"/>
              <a:gd name="T46" fmla="*/ 2147483647 w 765"/>
              <a:gd name="T47" fmla="*/ 2147483647 h 1361"/>
              <a:gd name="T48" fmla="*/ 2147483647 w 765"/>
              <a:gd name="T49" fmla="*/ 2147483647 h 136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65"/>
              <a:gd name="T76" fmla="*/ 0 h 1361"/>
              <a:gd name="T77" fmla="*/ 765 w 765"/>
              <a:gd name="T78" fmla="*/ 1361 h 136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65" h="1361">
                <a:moveTo>
                  <a:pt x="765" y="16"/>
                </a:moveTo>
                <a:cubicBezTo>
                  <a:pt x="627" y="4"/>
                  <a:pt x="520" y="0"/>
                  <a:pt x="378" y="7"/>
                </a:cubicBezTo>
                <a:cubicBezTo>
                  <a:pt x="331" y="41"/>
                  <a:pt x="273" y="85"/>
                  <a:pt x="246" y="139"/>
                </a:cubicBezTo>
                <a:cubicBezTo>
                  <a:pt x="207" y="215"/>
                  <a:pt x="271" y="111"/>
                  <a:pt x="220" y="191"/>
                </a:cubicBezTo>
                <a:cubicBezTo>
                  <a:pt x="201" y="266"/>
                  <a:pt x="215" y="324"/>
                  <a:pt x="290" y="350"/>
                </a:cubicBezTo>
                <a:cubicBezTo>
                  <a:pt x="340" y="347"/>
                  <a:pt x="390" y="346"/>
                  <a:pt x="440" y="341"/>
                </a:cubicBezTo>
                <a:cubicBezTo>
                  <a:pt x="449" y="340"/>
                  <a:pt x="463" y="340"/>
                  <a:pt x="466" y="332"/>
                </a:cubicBezTo>
                <a:cubicBezTo>
                  <a:pt x="483" y="278"/>
                  <a:pt x="426" y="277"/>
                  <a:pt x="396" y="271"/>
                </a:cubicBezTo>
                <a:cubicBezTo>
                  <a:pt x="366" y="264"/>
                  <a:pt x="308" y="253"/>
                  <a:pt x="308" y="253"/>
                </a:cubicBezTo>
                <a:cubicBezTo>
                  <a:pt x="240" y="256"/>
                  <a:pt x="171" y="249"/>
                  <a:pt x="105" y="262"/>
                </a:cubicBezTo>
                <a:cubicBezTo>
                  <a:pt x="88" y="264"/>
                  <a:pt x="82" y="286"/>
                  <a:pt x="70" y="297"/>
                </a:cubicBezTo>
                <a:cubicBezTo>
                  <a:pt x="62" y="303"/>
                  <a:pt x="50" y="307"/>
                  <a:pt x="44" y="315"/>
                </a:cubicBezTo>
                <a:cubicBezTo>
                  <a:pt x="27" y="333"/>
                  <a:pt x="0" y="376"/>
                  <a:pt x="0" y="376"/>
                </a:cubicBezTo>
                <a:cubicBezTo>
                  <a:pt x="3" y="420"/>
                  <a:pt x="4" y="464"/>
                  <a:pt x="9" y="508"/>
                </a:cubicBezTo>
                <a:cubicBezTo>
                  <a:pt x="17" y="579"/>
                  <a:pt x="91" y="637"/>
                  <a:pt x="149" y="666"/>
                </a:cubicBezTo>
                <a:cubicBezTo>
                  <a:pt x="193" y="663"/>
                  <a:pt x="237" y="663"/>
                  <a:pt x="281" y="657"/>
                </a:cubicBezTo>
                <a:cubicBezTo>
                  <a:pt x="293" y="655"/>
                  <a:pt x="303" y="644"/>
                  <a:pt x="316" y="640"/>
                </a:cubicBezTo>
                <a:cubicBezTo>
                  <a:pt x="333" y="633"/>
                  <a:pt x="369" y="622"/>
                  <a:pt x="369" y="622"/>
                </a:cubicBezTo>
                <a:cubicBezTo>
                  <a:pt x="346" y="557"/>
                  <a:pt x="229" y="592"/>
                  <a:pt x="185" y="596"/>
                </a:cubicBezTo>
                <a:cubicBezTo>
                  <a:pt x="156" y="623"/>
                  <a:pt x="137" y="653"/>
                  <a:pt x="105" y="675"/>
                </a:cubicBezTo>
                <a:cubicBezTo>
                  <a:pt x="115" y="888"/>
                  <a:pt x="52" y="873"/>
                  <a:pt x="237" y="851"/>
                </a:cubicBezTo>
                <a:cubicBezTo>
                  <a:pt x="246" y="849"/>
                  <a:pt x="255" y="845"/>
                  <a:pt x="264" y="842"/>
                </a:cubicBezTo>
                <a:cubicBezTo>
                  <a:pt x="207" y="799"/>
                  <a:pt x="171" y="810"/>
                  <a:pt x="105" y="833"/>
                </a:cubicBezTo>
                <a:cubicBezTo>
                  <a:pt x="87" y="877"/>
                  <a:pt x="68" y="914"/>
                  <a:pt x="44" y="956"/>
                </a:cubicBezTo>
                <a:cubicBezTo>
                  <a:pt x="20" y="1096"/>
                  <a:pt x="35" y="1193"/>
                  <a:pt x="35" y="1361"/>
                </a:cubicBezTo>
              </a:path>
            </a:pathLst>
          </a:custGeom>
          <a:noFill/>
          <a:ln w="2222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Oval 7"/>
          <p:cNvSpPr>
            <a:spLocks noChangeArrowheads="1"/>
          </p:cNvSpPr>
          <p:nvPr/>
        </p:nvSpPr>
        <p:spPr bwMode="auto">
          <a:xfrm>
            <a:off x="4191000" y="22098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Oval 8"/>
          <p:cNvSpPr>
            <a:spLocks noChangeArrowheads="1"/>
          </p:cNvSpPr>
          <p:nvPr/>
        </p:nvSpPr>
        <p:spPr bwMode="auto">
          <a:xfrm>
            <a:off x="4191000" y="2667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Oval 9"/>
          <p:cNvSpPr>
            <a:spLocks noChangeArrowheads="1"/>
          </p:cNvSpPr>
          <p:nvPr/>
        </p:nvSpPr>
        <p:spPr bwMode="auto">
          <a:xfrm>
            <a:off x="4191000" y="3048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Oval 10"/>
          <p:cNvSpPr>
            <a:spLocks noChangeArrowheads="1"/>
          </p:cNvSpPr>
          <p:nvPr/>
        </p:nvSpPr>
        <p:spPr bwMode="auto">
          <a:xfrm>
            <a:off x="4191000" y="3429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Oval 11"/>
          <p:cNvSpPr>
            <a:spLocks noChangeArrowheads="1"/>
          </p:cNvSpPr>
          <p:nvPr/>
        </p:nvSpPr>
        <p:spPr bwMode="auto">
          <a:xfrm>
            <a:off x="4191000" y="3810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4419600" cy="53340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j</a:t>
            </a:r>
            <a:r>
              <a:rPr lang="en-US" sz="3600" b="1" u="sng" dirty="0" err="1">
                <a:solidFill>
                  <a:srgbClr val="EC280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ue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go</a:t>
            </a:r>
            <a:endParaRPr lang="en-US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 play</a:t>
            </a:r>
          </a:p>
          <a:p>
            <a:pPr eaLnBrk="1" hangingPunct="1">
              <a:buFont typeface="Wingdings" charset="0"/>
              <a:buNone/>
            </a:pPr>
            <a:endParaRPr lang="en-US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ú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j</a:t>
            </a:r>
            <a:r>
              <a:rPr lang="en-US" sz="3600" b="1" u="sng" dirty="0" err="1">
                <a:solidFill>
                  <a:srgbClr val="EC280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ue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gas</a:t>
            </a:r>
            <a:endParaRPr lang="en-US" altLang="ja-JP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You 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play</a:t>
            </a:r>
            <a:endParaRPr lang="en-US" altLang="ja-JP" sz="3600" b="1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endParaRPr lang="en-US" altLang="ja-JP" sz="2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Él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/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ella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j</a:t>
            </a:r>
            <a:r>
              <a:rPr lang="en-US" sz="3600" b="1" u="sng" dirty="0" err="1">
                <a:solidFill>
                  <a:srgbClr val="EC280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ue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ga</a:t>
            </a:r>
            <a:endParaRPr lang="en-US" altLang="ja-JP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he/she 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plays</a:t>
            </a: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4648200" y="1295400"/>
            <a:ext cx="46482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Nosotros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j</a:t>
            </a:r>
            <a:r>
              <a:rPr lang="en-US" sz="3600" b="1" u="sng" dirty="0" err="1">
                <a:solidFill>
                  <a:srgbClr val="C115A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u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gamos</a:t>
            </a:r>
            <a:endParaRPr lang="en-US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	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We play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Vosotros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j</a:t>
            </a:r>
            <a:r>
              <a:rPr lang="en-US" altLang="ja-JP" sz="3600" b="1" u="sng" dirty="0" err="1">
                <a:solidFill>
                  <a:srgbClr val="C115A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u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gáis</a:t>
            </a:r>
            <a:endParaRPr lang="en-US" altLang="ja-JP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You all 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play</a:t>
            </a:r>
            <a:endParaRPr lang="en-US" altLang="ja-JP" sz="3600" b="1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altLang="ja-JP" sz="22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altLang="ja-JP" sz="22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Ellos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/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Uds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.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j</a:t>
            </a:r>
            <a:r>
              <a:rPr lang="en-US" sz="3600" b="1" u="sng" dirty="0" err="1">
                <a:solidFill>
                  <a:srgbClr val="EC280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ue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gan</a:t>
            </a:r>
            <a:endParaRPr lang="en-US" altLang="ja-JP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They/you 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play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Jugar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play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448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6" grpId="0" build="p" autoUpdateAnimBg="0"/>
      <p:bldP spid="2663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332560"/>
            <a:ext cx="9143998" cy="552544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Jugar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means to play a game or a sport. </a:t>
            </a:r>
          </a:p>
          <a:p>
            <a:pPr eaLnBrk="1" hangingPunct="1">
              <a:lnSpc>
                <a:spcPct val="90000"/>
              </a:lnSpc>
            </a:pP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You CANNOT use it to mean “play an instrument” or music. (That’s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tocar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!)</a:t>
            </a:r>
          </a:p>
          <a:p>
            <a:pPr eaLnBrk="1" hangingPunct="1">
              <a:lnSpc>
                <a:spcPct val="90000"/>
              </a:lnSpc>
            </a:pP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When you use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jugar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with the name of a sport, use </a:t>
            </a:r>
            <a:r>
              <a:rPr lang="en-US" sz="3800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jugar</a:t>
            </a:r>
            <a:r>
              <a:rPr lang="en-US" sz="3800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+ a + sport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Mi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primo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juega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6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al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fútbol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Jugamos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6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al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fútbol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americano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Juegan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6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al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béisbol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en la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República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Juego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6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todos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los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deportes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usos de jugar</a:t>
            </a:r>
          </a:p>
        </p:txBody>
      </p:sp>
    </p:spTree>
    <p:extLst>
      <p:ext uri="{BB962C8B-B14F-4D97-AF65-F5344CB8AC3E}">
        <p14:creationId xmlns:p14="http://schemas.microsoft.com/office/powerpoint/2010/main" val="337255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48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Doler</a:t>
            </a:r>
          </a:p>
          <a:p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Using</a:t>
            </a:r>
            <a:r>
              <a:rPr lang="es-ES_tradnl" sz="3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3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</a:t>
            </a:r>
            <a:r>
              <a:rPr lang="es-ES_tradnl" sz="3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DOLER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6</a:t>
            </a:r>
            <a:endParaRPr lang="es-ES_tradnl" sz="7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6464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332560"/>
            <a:ext cx="9143998" cy="552544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When you want to say what hurts, use the verb </a:t>
            </a:r>
            <a:r>
              <a:rPr lang="en-US" sz="38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doler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Doler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is an </a:t>
            </a:r>
            <a:r>
              <a:rPr lang="en-US" sz="3800" dirty="0" err="1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o</a:t>
            </a:r>
            <a:r>
              <a:rPr lang="en-US" sz="3000" dirty="0" err="1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800" dirty="0" err="1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ue</a:t>
            </a:r>
            <a:r>
              <a:rPr lang="en-US" sz="3800" dirty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stem-changing verb.</a:t>
            </a:r>
          </a:p>
          <a:p>
            <a:pPr eaLnBrk="1" hangingPunct="1">
              <a:lnSpc>
                <a:spcPct val="90000"/>
              </a:lnSpc>
            </a:pP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It functions like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gustar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 </a:t>
            </a:r>
          </a:p>
          <a:p>
            <a:pPr lvl="1">
              <a:lnSpc>
                <a:spcPct val="90000"/>
              </a:lnSpc>
            </a:pPr>
            <a:r>
              <a:rPr lang="en-US" sz="36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Me </a:t>
            </a:r>
            <a:r>
              <a:rPr lang="en-US" sz="3600" dirty="0" err="1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duele</a:t>
            </a:r>
            <a:r>
              <a:rPr lang="en-US" sz="36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mr-IN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–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with a singular item</a:t>
            </a:r>
          </a:p>
          <a:p>
            <a:pPr lvl="1">
              <a:lnSpc>
                <a:spcPct val="90000"/>
              </a:lnSpc>
            </a:pPr>
            <a:r>
              <a:rPr lang="en-US" sz="36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Me </a:t>
            </a:r>
            <a:r>
              <a:rPr lang="en-US" sz="3600" dirty="0" err="1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duele</a:t>
            </a:r>
            <a:r>
              <a:rPr lang="en-US" sz="3600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n</a:t>
            </a:r>
            <a:r>
              <a:rPr lang="en-US" sz="36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mr-IN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–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with a plural item.</a:t>
            </a:r>
          </a:p>
          <a:p>
            <a:pPr eaLnBrk="1" hangingPunct="1">
              <a:lnSpc>
                <a:spcPct val="90000"/>
              </a:lnSpc>
            </a:pP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When using me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duele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(n) use the </a:t>
            </a:r>
            <a:r>
              <a:rPr lang="en-US" sz="3800" dirty="0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definite article 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(el/la/los/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las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) with body parts.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</a:t>
            </a:r>
            <a:r>
              <a:rPr lang="es-ES_tradnl" sz="5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doler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875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5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Doler</a:t>
            </a:r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hurt; to ache</a:t>
            </a:r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</a:t>
            </a:r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verbo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doler</a:t>
            </a:r>
            <a:endParaRPr lang="es-ES_tradnl" sz="500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240102"/>
              </p:ext>
            </p:extLst>
          </p:nvPr>
        </p:nvGraphicFramePr>
        <p:xfrm>
          <a:off x="1" y="1830874"/>
          <a:ext cx="9143998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mí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es-ES_tradnl" sz="3200" i="0" baseline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n</a:t>
                      </a:r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es-ES_tradnl" sz="3200" i="0" baseline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n</a:t>
                      </a:r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ti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es-ES_tradnl" sz="3200" i="0" baseline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v</a:t>
                      </a:r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es-ES_tradnl" sz="3200" i="0" baseline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v</a:t>
                      </a:r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/A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3200" baseline="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ella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/A </a:t>
                      </a:r>
                      <a:r>
                        <a:rPr lang="en-US" sz="3200" baseline="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 ellos/A ellas/A Uds.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464490"/>
              </p:ext>
            </p:extLst>
          </p:nvPr>
        </p:nvGraphicFramePr>
        <p:xfrm>
          <a:off x="1447800" y="2589012"/>
          <a:ext cx="2568724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400" i="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me </a:t>
                      </a:r>
                      <a:r>
                        <a:rPr lang="en-US" sz="3400" i="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</a:t>
                      </a:r>
                      <a:r>
                        <a:rPr lang="en-US" sz="34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ue</a:t>
                      </a:r>
                      <a:r>
                        <a:rPr lang="en-US" sz="3400" i="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le</a:t>
                      </a:r>
                      <a:r>
                        <a:rPr lang="en-US" sz="3400" i="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(n)</a:t>
                      </a:r>
                      <a:endParaRPr lang="es-ES_tradnl" sz="34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216647"/>
              </p:ext>
            </p:extLst>
          </p:nvPr>
        </p:nvGraphicFramePr>
        <p:xfrm>
          <a:off x="1447800" y="3726052"/>
          <a:ext cx="2715984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5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4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te</a:t>
                      </a:r>
                      <a:r>
                        <a:rPr lang="en-US" sz="34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en-US" sz="34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d</a:t>
                      </a:r>
                      <a:r>
                        <a:rPr lang="en-US" sz="34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ue</a:t>
                      </a:r>
                      <a:r>
                        <a:rPr lang="en-US" sz="34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le</a:t>
                      </a:r>
                      <a:r>
                        <a:rPr lang="en-US" sz="34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(n)</a:t>
                      </a:r>
                      <a:endParaRPr lang="es-ES_tradnl" sz="34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718091"/>
              </p:ext>
            </p:extLst>
          </p:nvPr>
        </p:nvGraphicFramePr>
        <p:xfrm>
          <a:off x="1524000" y="4968240"/>
          <a:ext cx="2492524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2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400" i="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le d</a:t>
                      </a:r>
                      <a:r>
                        <a:rPr lang="es-ES_tradnl" sz="3400" i="0" noProof="0" dirty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ue</a:t>
                      </a:r>
                      <a:r>
                        <a:rPr lang="es-ES_tradnl" sz="3400" i="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le(n)</a:t>
                      </a:r>
                      <a:endParaRPr lang="es-ES_tradnl" sz="3400" i="0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077982"/>
              </p:ext>
            </p:extLst>
          </p:nvPr>
        </p:nvGraphicFramePr>
        <p:xfrm>
          <a:off x="6237885" y="2504095"/>
          <a:ext cx="3026234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6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4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</a:t>
                      </a:r>
                      <a:r>
                        <a:rPr lang="en-US" sz="34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34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</a:t>
                      </a:r>
                      <a:r>
                        <a:rPr lang="en-US" sz="34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ue</a:t>
                      </a:r>
                      <a:r>
                        <a:rPr lang="en-US" sz="34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le</a:t>
                      </a:r>
                      <a:r>
                        <a:rPr lang="en-US" sz="34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(n)</a:t>
                      </a:r>
                      <a:endParaRPr lang="es-ES_tradnl" sz="34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462679"/>
              </p:ext>
            </p:extLst>
          </p:nvPr>
        </p:nvGraphicFramePr>
        <p:xfrm>
          <a:off x="6237885" y="3636558"/>
          <a:ext cx="230560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4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os</a:t>
                      </a:r>
                      <a:r>
                        <a:rPr lang="en-US" sz="34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34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</a:t>
                      </a:r>
                      <a:r>
                        <a:rPr lang="en-US" sz="3400" i="0" noProof="0" dirty="0" err="1">
                          <a:solidFill>
                            <a:srgbClr val="66006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ue</a:t>
                      </a:r>
                      <a:r>
                        <a:rPr lang="en-US" sz="34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le</a:t>
                      </a:r>
                      <a:r>
                        <a:rPr lang="en-US" sz="34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(n)</a:t>
                      </a:r>
                      <a:endParaRPr lang="es-ES_tradnl" sz="34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382857"/>
              </p:ext>
            </p:extLst>
          </p:nvPr>
        </p:nvGraphicFramePr>
        <p:xfrm>
          <a:off x="6281675" y="4900395"/>
          <a:ext cx="2811767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4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les </a:t>
                      </a:r>
                      <a:r>
                        <a:rPr lang="en-US" sz="34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</a:t>
                      </a:r>
                      <a:r>
                        <a:rPr lang="en-US" sz="34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ue</a:t>
                      </a:r>
                      <a:r>
                        <a:rPr lang="en-US" sz="34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le</a:t>
                      </a:r>
                      <a:r>
                        <a:rPr lang="en-US" sz="34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(n)</a:t>
                      </a:r>
                      <a:endParaRPr lang="es-ES_tradnl" sz="34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87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332560"/>
            <a:ext cx="9143998" cy="552544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Me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duel</a:t>
            </a:r>
            <a:r>
              <a:rPr lang="en-US" sz="3800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800" dirty="0">
                <a:ln>
                  <a:solidFill>
                    <a:srgbClr val="E46C0A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la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cabeza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lvl="1">
              <a:lnSpc>
                <a:spcPct val="90000"/>
              </a:lnSpc>
              <a:spcAft>
                <a:spcPts val="4200"/>
              </a:spcAft>
            </a:pP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My head hurts me.</a:t>
            </a:r>
          </a:p>
          <a:p>
            <a:pPr eaLnBrk="1" hangingPunct="1">
              <a:lnSpc>
                <a:spcPct val="90000"/>
              </a:lnSpc>
            </a:pP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Te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duel</a:t>
            </a:r>
            <a:r>
              <a:rPr lang="en-US" sz="38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en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800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los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brazos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lvl="1">
              <a:lnSpc>
                <a:spcPct val="90000"/>
              </a:lnSpc>
              <a:spcAft>
                <a:spcPts val="3000"/>
              </a:spcAft>
            </a:pP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Your arms hurt you.</a:t>
            </a:r>
          </a:p>
          <a:p>
            <a:pPr eaLnBrk="1" hangingPunct="1">
              <a:lnSpc>
                <a:spcPct val="90000"/>
              </a:lnSpc>
            </a:pPr>
            <a:r>
              <a:rPr lang="en-US" sz="38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mis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amigos les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duel</a:t>
            </a:r>
            <a:r>
              <a:rPr lang="en-US" sz="38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en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800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los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ojos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My friends’ eyes hurt them.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Ejemplos de </a:t>
            </a:r>
            <a:r>
              <a:rPr lang="es-ES_tradnl" sz="5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doler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01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rmAutofit/>
          </a:bodyPr>
          <a:lstStyle/>
          <a:p>
            <a:pPr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1. Yo _____________ (jugar) al tenis.  </a:t>
            </a:r>
          </a:p>
          <a:p>
            <a:pPr marR="0" lvl="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2. La chica  _______  _____(jugar) fútbol.</a:t>
            </a: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 A ti ___________ (doler) la mano.</a:t>
            </a:r>
          </a:p>
          <a:p>
            <a:pPr marL="457200" indent="-457200" algn="l" defTabSz="914400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4. A mí ___________ (doler) el estómago.</a:t>
            </a:r>
          </a:p>
          <a:p>
            <a:pPr marL="457200" lvl="0" indent="-457200" algn="l" defTabSz="914400">
              <a:lnSpc>
                <a:spcPct val="11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5. A Marisol ____________ (doler) el tobillo.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71600" y="1600200"/>
            <a:ext cx="1614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juego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03768" y="2667000"/>
            <a:ext cx="2038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juega</a:t>
            </a:r>
            <a:r>
              <a:rPr lang="en-US" sz="2800" dirty="0">
                <a:ln>
                  <a:solidFill>
                    <a:srgbClr val="6600CD"/>
                  </a:solidFill>
                </a:ln>
              </a:rPr>
              <a:t>      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47800" y="3657600"/>
            <a:ext cx="205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te</a:t>
            </a:r>
            <a:r>
              <a:rPr lang="en-US" sz="2800" dirty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duele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76400" y="4724400"/>
            <a:ext cx="1659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n>
                  <a:solidFill>
                    <a:srgbClr val="6600CD"/>
                  </a:solidFill>
                </a:ln>
              </a:rPr>
              <a:t>me </a:t>
            </a:r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duele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38400" y="5562600"/>
            <a:ext cx="2343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n>
                  <a:solidFill>
                    <a:srgbClr val="6600CD"/>
                  </a:solidFill>
                </a:ln>
              </a:rPr>
              <a:t>le </a:t>
            </a:r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duele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5473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2399</TotalTime>
  <Words>560</Words>
  <Application>Microsoft Macintosh PowerPoint</Application>
  <PresentationFormat>On-screen Show (4:3)</PresentationFormat>
  <Paragraphs>110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Franklin Gothic Medium</vt:lpstr>
      <vt:lpstr>Wingdings</vt:lpstr>
      <vt:lpstr>Office Theme</vt:lpstr>
      <vt:lpstr>Unidad 6</vt:lpstr>
      <vt:lpstr>PowerPoint Presentation</vt:lpstr>
      <vt:lpstr>PowerPoint Presentation</vt:lpstr>
      <vt:lpstr>PowerPoint Presentation</vt:lpstr>
      <vt:lpstr>Unidad 6</vt:lpstr>
      <vt:lpstr>PowerPoint Presentation</vt:lpstr>
      <vt:lpstr>El verbo doler</vt:lpstr>
      <vt:lpstr>PowerPoint Presentation</vt:lpstr>
      <vt:lpstr>Prueba de práctica</vt:lpstr>
      <vt:lpstr>Prueba de práctica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152</cp:revision>
  <cp:lastPrinted>2019-01-22T20:31:24Z</cp:lastPrinted>
  <dcterms:created xsi:type="dcterms:W3CDTF">2018-07-09T18:49:29Z</dcterms:created>
  <dcterms:modified xsi:type="dcterms:W3CDTF">2022-05-03T14:09:07Z</dcterms:modified>
</cp:coreProperties>
</file>