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2" r:id="rId2"/>
    <p:sldId id="332" r:id="rId3"/>
    <p:sldId id="342" r:id="rId4"/>
    <p:sldId id="313" r:id="rId5"/>
    <p:sldId id="333" r:id="rId6"/>
    <p:sldId id="314" r:id="rId7"/>
    <p:sldId id="334" r:id="rId8"/>
    <p:sldId id="335" r:id="rId9"/>
    <p:sldId id="336" r:id="rId10"/>
    <p:sldId id="343" r:id="rId11"/>
    <p:sldId id="329" r:id="rId12"/>
    <p:sldId id="330" r:id="rId13"/>
    <p:sldId id="337" r:id="rId14"/>
    <p:sldId id="344" r:id="rId15"/>
    <p:sldId id="338" r:id="rId16"/>
    <p:sldId id="339" r:id="rId17"/>
    <p:sldId id="340" r:id="rId18"/>
    <p:sldId id="341" r:id="rId19"/>
    <p:sldId id="348" r:id="rId20"/>
    <p:sldId id="346" r:id="rId21"/>
    <p:sldId id="347" r:id="rId22"/>
    <p:sldId id="287" r:id="rId23"/>
    <p:sldId id="328" r:id="rId24"/>
    <p:sldId id="34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0E5FF"/>
    <a:srgbClr val="DEF9FF"/>
    <a:srgbClr val="ABBDD2"/>
    <a:srgbClr val="BDFEB7"/>
    <a:srgbClr val="344834"/>
    <a:srgbClr val="547553"/>
    <a:srgbClr val="70A06F"/>
    <a:srgbClr val="B1FEAD"/>
    <a:srgbClr val="1A2B1B"/>
    <a:srgbClr val="487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ABAED-5992-4044-871C-BA49D2863106}" type="datetime1">
              <a:rPr lang="en-US" smtClean="0"/>
              <a:t>3/5/19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5 - Ser Vs Estar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3BD7E-FD27-CA4E-8185-6562E4039328}" type="datetime1">
              <a:rPr lang="en-US" smtClean="0"/>
              <a:t>3/5/19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5 - Ser Vs Estar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5 - Ser Vs Estar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5 - Ser Vs Estar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5 - Ser Vs Estar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6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smtClean="0"/>
              <a:t>Unidad 5 - Ser Vs Estar</a:t>
            </a:r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smtClean="0"/>
              <a:t>Unidad 5 - Ser Vs Estar</a:t>
            </a:r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smtClean="0"/>
              <a:t>Unidad 5 - Ser Vs Estar</a:t>
            </a:r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5 - Ser Vs Estar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5 - Ser Vs Estar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6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5 - Ser Vs Estar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78EB-86C7-1541-9A9D-4B007AE92A78}" type="datetime1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5C91-CD19-1A4F-B183-389E470D3E25}" type="datetime1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3ECC8-9503-3540-8A69-098EFCE72AB4}" type="datetime1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E3BE-C26B-7948-8D03-F213C828B264}" type="datetime1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CDCD-86E1-BD4E-9938-5E88C57FCA0A}" type="datetime1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43C0-DA23-A441-B3CA-C2E1B44A7636}" type="datetime1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1429-7417-5A41-9C41-A26FD209E5D2}" type="datetime1">
              <a:rPr lang="en-US" smtClean="0"/>
              <a:t>3/5/19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B29B-56F9-8D4D-95AA-DD386DCB04D9}" type="datetime1">
              <a:rPr lang="en-US" smtClean="0"/>
              <a:t>3/5/19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525F-C527-D740-B93E-C1D6E6A96E37}" type="datetime1">
              <a:rPr lang="en-US" smtClean="0"/>
              <a:t>3/5/19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A2EF-B4F5-F947-9591-76F42FE4BA42}" type="datetime1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C734-F67B-DC49-8A18-9B48873743B1}" type="datetime1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31251-CF2B-FB45-97CF-3E0606DEEC55}" type="datetime1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6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 vs Estar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5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6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endParaRPr lang="es-ES_tradnl" sz="6000" i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5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509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be:</a:t>
            </a:r>
          </a:p>
          <a:p>
            <a:pPr algn="l"/>
            <a:endParaRPr lang="en-US" sz="40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857613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495872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estoy</a:t>
                      </a:r>
                      <a:endParaRPr lang="es-ES_tradnl" sz="2200" i="1" noProof="0" dirty="0">
                        <a:solidFill>
                          <a:srgbClr val="3366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334877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estás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105584"/>
              </p:ext>
            </p:extLst>
          </p:nvPr>
        </p:nvGraphicFramePr>
        <p:xfrm>
          <a:off x="1560385" y="4495800"/>
          <a:ext cx="175899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992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1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está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75986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estamos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835440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estáis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089052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1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están</a:t>
                      </a:r>
                      <a:r>
                        <a:rPr lang="es-ES_tradnl" sz="3200" i="1" baseline="0" noProof="0" dirty="0" smtClean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3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196297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am)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592577"/>
              </p:ext>
            </p:extLst>
          </p:nvPr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have)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911473"/>
              </p:ext>
            </p:extLst>
          </p:nvPr>
        </p:nvGraphicFramePr>
        <p:xfrm>
          <a:off x="2017584" y="4876800"/>
          <a:ext cx="195845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are/</a:t>
                      </a:r>
                      <a:r>
                        <a:rPr lang="en-US" sz="2400" i="1" noProof="0" dirty="0" err="1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is)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072384"/>
              </p:ext>
            </p:extLst>
          </p:nvPr>
        </p:nvGraphicFramePr>
        <p:xfrm>
          <a:off x="6332232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084065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are</a:t>
                      </a:r>
                      <a:r>
                        <a:rPr lang="mr-IN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935785"/>
              </p:ext>
            </p:extLst>
          </p:nvPr>
        </p:nvGraphicFramePr>
        <p:xfrm>
          <a:off x="6332232" y="495816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are/They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13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1. To </a:t>
            </a:r>
            <a:r>
              <a:rPr lang="en-US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indicate </a:t>
            </a:r>
            <a:r>
              <a:rPr lang="en-US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location</a:t>
            </a:r>
            <a:r>
              <a:rPr lang="en-US" sz="38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en-US" sz="3800" b="1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279400" indent="-279400" algn="l">
              <a:buFont typeface="Arial"/>
              <a:buChar char="•"/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ESTAR is used to express where someone/something is located at the moment.</a:t>
            </a:r>
          </a:p>
          <a:p>
            <a:pPr marL="279400" indent="-279400" algn="l">
              <a:buFont typeface="Arial"/>
              <a:buChar char="•"/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Translate ESTAR as 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“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to be located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”</a:t>
            </a:r>
            <a:endParaRPr lang="en-US" altLang="ja-JP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ea typeface="ＭＳ Ｐゴシック" charset="0"/>
              <a:cs typeface="Arial"/>
            </a:endParaRPr>
          </a:p>
          <a:p>
            <a:pPr marL="1657350" indent="-279400" algn="l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Barcelona </a:t>
            </a:r>
            <a:r>
              <a:rPr lang="en-US" sz="38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está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en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España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3800" i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1657350" indent="-279400" algn="l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lámpara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8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está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dentro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del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cuarto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endParaRPr lang="en-US" sz="38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1657350" indent="-279400" algn="l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8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Estoy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en la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cocina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38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ESTAR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1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2. To </a:t>
            </a:r>
            <a:r>
              <a:rPr lang="en-US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describe conditions/</a:t>
            </a:r>
            <a:r>
              <a:rPr lang="en-US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feelings:</a:t>
            </a:r>
          </a:p>
          <a:p>
            <a:pPr marL="279400" indent="-279400" algn="l">
              <a:buFont typeface="Arial"/>
              <a:buChar char="•"/>
            </a:pP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Estar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is used to express a 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condition</a:t>
            </a:r>
            <a:r>
              <a:rPr lang="en-US" sz="380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, feeling 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or temporary state.</a:t>
            </a:r>
          </a:p>
          <a:p>
            <a:pPr marL="279400" indent="-279400" algn="l">
              <a:buFont typeface="Arial"/>
              <a:buChar char="•"/>
            </a:pP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Translate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estar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as </a:t>
            </a:r>
            <a:r>
              <a:rPr lang="ja-JP" alt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“</a:t>
            </a:r>
            <a:r>
              <a:rPr lang="en-US" altLang="ja-JP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to feel</a:t>
            </a:r>
            <a:r>
              <a:rPr lang="ja-JP" alt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”</a:t>
            </a:r>
            <a:r>
              <a:rPr lang="en-US" altLang="ja-JP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or </a:t>
            </a:r>
            <a:r>
              <a:rPr lang="ja-JP" alt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“</a:t>
            </a:r>
            <a:r>
              <a:rPr lang="en-US" altLang="ja-JP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to look</a:t>
            </a:r>
            <a:r>
              <a:rPr lang="ja-JP" alt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”</a:t>
            </a:r>
            <a:endParaRPr lang="en-US" sz="38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ea typeface="ＭＳ Ｐゴシック" charset="0"/>
              <a:cs typeface="Arial"/>
            </a:endParaRPr>
          </a:p>
          <a:p>
            <a:pPr marL="1204913" indent="-279400" algn="l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¿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Cómo </a:t>
            </a:r>
            <a:r>
              <a:rPr lang="en-US" sz="38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estás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? </a:t>
            </a:r>
            <a:endParaRPr lang="en-US" sz="38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ea typeface="ＭＳ Ｐゴシック" charset="0"/>
              <a:cs typeface="Arial"/>
            </a:endParaRPr>
          </a:p>
          <a:p>
            <a:pPr marL="1204913" indent="-279400" algn="l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8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Estoy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bien. </a:t>
            </a:r>
            <a:endParaRPr lang="en-US" sz="38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ea typeface="ＭＳ Ｐゴシック" charset="0"/>
              <a:cs typeface="Arial"/>
            </a:endParaRPr>
          </a:p>
          <a:p>
            <a:pPr marL="1204913" indent="-279400" algn="l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8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Estamos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contentos. </a:t>
            </a:r>
            <a:r>
              <a:rPr lang="en-US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We </a:t>
            </a:r>
            <a:r>
              <a:rPr lang="en-US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are/feel </a:t>
            </a:r>
            <a:r>
              <a:rPr lang="en-US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happy.</a:t>
            </a:r>
          </a:p>
          <a:p>
            <a:pPr marL="1204913" indent="-279400" algn="l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8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Están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enojados. </a:t>
            </a:r>
            <a:r>
              <a:rPr lang="en-US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They </a:t>
            </a:r>
            <a:r>
              <a:rPr lang="en-US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are/feel </a:t>
            </a:r>
            <a:r>
              <a:rPr lang="en-US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angry</a:t>
            </a:r>
            <a:r>
              <a:rPr lang="en-US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.</a:t>
            </a:r>
          </a:p>
          <a:p>
            <a:pPr marL="1204913" indent="-279400" algn="l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8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Est</a:t>
            </a:r>
            <a:r>
              <a:rPr lang="en-US" sz="38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ás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enfermo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. </a:t>
            </a:r>
            <a:r>
              <a:rPr lang="en-US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You are/feel sick.</a:t>
            </a:r>
            <a:r>
              <a:rPr lang="en-US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endParaRPr lang="en-US" sz="3000" i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ESTAR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4295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60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Summary</a:t>
            </a:r>
            <a:r>
              <a:rPr lang="es-ES_tradnl" sz="6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lang="es-ES_tradnl" sz="60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Tricks</a:t>
            </a:r>
            <a:r>
              <a:rPr lang="es-ES_tradnl" sz="6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60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6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60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Remember</a:t>
            </a:r>
            <a:endParaRPr lang="es-ES_tradnl" sz="6000" i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5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509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ESTAR 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is best translated as:</a:t>
            </a:r>
          </a:p>
          <a:p>
            <a:pPr lvl="1" algn="l"/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To look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”</a:t>
            </a:r>
            <a:endParaRPr lang="en-US" altLang="ja-JP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lvl="1" algn="l"/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To feel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”</a:t>
            </a:r>
            <a:endParaRPr lang="en-US" altLang="ja-JP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lvl="1" algn="l"/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To be located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”</a:t>
            </a:r>
            <a:endParaRPr lang="en-US" altLang="ja-JP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algn="l"/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How you feel and where you are, that is when you use ESTAR.</a:t>
            </a:r>
          </a:p>
          <a:p>
            <a:pPr algn="l"/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can remember the uses by:</a:t>
            </a:r>
          </a:p>
          <a:p>
            <a:pPr lvl="1" algn="l"/>
            <a:r>
              <a:rPr lang="en-US" b="1" dirty="0">
                <a:solidFill>
                  <a:srgbClr val="0A8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emporary (temporal)</a:t>
            </a:r>
          </a:p>
          <a:p>
            <a:pPr lvl="1" algn="l"/>
            <a:r>
              <a:rPr lang="en-US" b="1" dirty="0">
                <a:solidFill>
                  <a:srgbClr val="0A8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L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ocation  (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ubicaci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ón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)</a:t>
            </a:r>
          </a:p>
          <a:p>
            <a:pPr lvl="1" algn="l"/>
            <a:r>
              <a:rPr lang="en-US" altLang="ja-JP" b="1" dirty="0">
                <a:solidFill>
                  <a:srgbClr val="0A8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ondition (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condición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)</a:t>
            </a:r>
            <a:endParaRPr lang="en-US" altLang="ja-JP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Resumen -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Summary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923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Remember </a:t>
            </a:r>
            <a:r>
              <a:rPr lang="en-US" sz="3800" b="1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ESTAR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by:</a:t>
            </a:r>
          </a:p>
          <a:p>
            <a:pPr lvl="1" algn="l">
              <a:defRPr/>
            </a:pPr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P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osition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</a:t>
            </a:r>
            <a:r>
              <a:rPr lang="en-US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está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enfrente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de la mesa)</a:t>
            </a:r>
          </a:p>
          <a:p>
            <a:pPr lvl="1" algn="l">
              <a:defRPr/>
            </a:pPr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L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ocation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</a:t>
            </a:r>
            <a:r>
              <a:rPr lang="en-US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está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en México)</a:t>
            </a:r>
          </a:p>
          <a:p>
            <a:pPr lvl="1" algn="l">
              <a:defRPr/>
            </a:pPr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A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ction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(-</a:t>
            </a:r>
            <a:r>
              <a:rPr lang="en-US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ing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form – </a:t>
            </a:r>
            <a:r>
              <a:rPr lang="en-US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estoy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hablando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)</a:t>
            </a:r>
            <a:endParaRPr lang="en-US" b="1" i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lvl="1" algn="l">
              <a:defRPr/>
            </a:pPr>
            <a:r>
              <a:rPr lang="en-US" altLang="ja-JP" sz="4000" b="1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C</a:t>
            </a:r>
            <a:r>
              <a:rPr lang="en-US" altLang="ja-JP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ondition</a:t>
            </a:r>
            <a:r>
              <a:rPr lang="en-US" altLang="ja-JP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altLang="ja-JP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</a:t>
            </a:r>
            <a:r>
              <a:rPr lang="en-US" altLang="ja-JP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estoy</a:t>
            </a:r>
            <a:r>
              <a:rPr lang="en-US" altLang="ja-JP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altLang="ja-JP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enfermo</a:t>
            </a:r>
            <a:r>
              <a:rPr lang="en-US" altLang="ja-JP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)</a:t>
            </a:r>
          </a:p>
          <a:p>
            <a:pPr lvl="1" algn="l">
              <a:defRPr/>
            </a:pPr>
            <a:r>
              <a:rPr lang="en-US" altLang="ja-JP" sz="4000" b="1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E</a:t>
            </a:r>
            <a:r>
              <a:rPr lang="en-US" altLang="ja-JP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motion</a:t>
            </a:r>
            <a:r>
              <a:rPr lang="en-US" altLang="ja-JP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altLang="ja-JP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</a:t>
            </a:r>
            <a:r>
              <a:rPr lang="en-US" altLang="ja-JP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estoy</a:t>
            </a:r>
            <a:r>
              <a:rPr lang="en-US" altLang="ja-JP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altLang="ja-JP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contento</a:t>
            </a:r>
            <a:r>
              <a:rPr lang="en-US" altLang="ja-JP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)</a:t>
            </a:r>
            <a:endParaRPr lang="en-US" altLang="ja-JP" b="1" i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Resumen -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Summary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6189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Remember </a:t>
            </a:r>
            <a:r>
              <a:rPr lang="en-US" sz="3800" b="1" dirty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SER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by:</a:t>
            </a:r>
          </a:p>
          <a:p>
            <a:pPr lvl="1" algn="l">
              <a:defRPr/>
            </a:pPr>
            <a:r>
              <a:rPr lang="en-US" sz="3800" b="1" dirty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D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escription</a:t>
            </a:r>
          </a:p>
          <a:p>
            <a:pPr lvl="1" algn="l">
              <a:defRPr/>
            </a:pPr>
            <a:r>
              <a:rPr lang="en-US" sz="3800" b="1" dirty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O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ccupation</a:t>
            </a:r>
          </a:p>
          <a:p>
            <a:pPr lvl="1" algn="l">
              <a:defRPr/>
            </a:pPr>
            <a:r>
              <a:rPr lang="en-US" sz="3800" b="1" dirty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C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haracteristics 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ＭＳ Ｐゴシック" charset="0"/>
                <a:cs typeface="Chalkboard"/>
              </a:rPr>
              <a:t>(Personality Traits)</a:t>
            </a:r>
            <a:endParaRPr lang="en-US" sz="38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ＭＳ Ｐゴシック" charset="0"/>
              <a:cs typeface="Chalkboard"/>
            </a:endParaRPr>
          </a:p>
          <a:p>
            <a:pPr lvl="1" algn="l">
              <a:defRPr/>
            </a:pPr>
            <a:r>
              <a:rPr lang="en-US" sz="3800" b="1" dirty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T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ime/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Date/”Takes place”</a:t>
            </a:r>
            <a:endParaRPr lang="en-US" sz="38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halkboard"/>
              <a:ea typeface="ＭＳ Ｐゴシック" charset="0"/>
              <a:cs typeface="Chalkboard"/>
            </a:endParaRPr>
          </a:p>
          <a:p>
            <a:pPr lvl="1" algn="l">
              <a:defRPr/>
            </a:pPr>
            <a:r>
              <a:rPr lang="en-US" sz="3800" b="1" dirty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O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rigin</a:t>
            </a:r>
          </a:p>
          <a:p>
            <a:pPr lvl="1" algn="l">
              <a:defRPr/>
            </a:pPr>
            <a:r>
              <a:rPr lang="en-US" sz="3800" b="1" dirty="0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R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ＭＳ Ｐゴシック" charset="0"/>
                <a:cs typeface="Chalkboard"/>
              </a:rPr>
              <a:t>elationship</a:t>
            </a:r>
            <a:endParaRPr lang="en-US" sz="38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halkboard"/>
              <a:ea typeface="ＭＳ Ｐゴシック" charset="0"/>
              <a:cs typeface="Chalkboard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Resumen -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Summary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27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algn="l"/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Remember </a:t>
            </a:r>
            <a:r>
              <a:rPr lang="en-US" sz="3800" b="1" dirty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SER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by:</a:t>
            </a:r>
          </a:p>
          <a:p>
            <a:pPr lvl="1" algn="l"/>
            <a:r>
              <a:rPr lang="en-US" sz="3800" b="1" dirty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 charset="0"/>
                <a:ea typeface="ＭＳ Ｐゴシック" charset="0"/>
                <a:cs typeface="Chalkboard" charset="0"/>
              </a:rPr>
              <a:t>D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 charset="0"/>
                <a:ea typeface="ＭＳ Ｐゴシック" charset="0"/>
                <a:cs typeface="Chalkboard" charset="0"/>
              </a:rPr>
              <a:t>escription</a:t>
            </a:r>
          </a:p>
          <a:p>
            <a:pPr lvl="1" algn="l"/>
            <a:r>
              <a:rPr lang="en-US" sz="3800" b="1" dirty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 charset="0"/>
                <a:ea typeface="ＭＳ Ｐゴシック" charset="0"/>
                <a:cs typeface="Chalkboard" charset="0"/>
              </a:rPr>
              <a:t>O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 charset="0"/>
                <a:ea typeface="ＭＳ Ｐゴシック" charset="0"/>
                <a:cs typeface="Chalkboard" charset="0"/>
              </a:rPr>
              <a:t>ccupation</a:t>
            </a:r>
          </a:p>
          <a:p>
            <a:pPr lvl="1" algn="l"/>
            <a:r>
              <a:rPr lang="en-US" sz="3800" b="1" dirty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 charset="0"/>
                <a:ea typeface="ＭＳ Ｐゴシック" charset="0"/>
                <a:cs typeface="Chalkboard" charset="0"/>
              </a:rPr>
              <a:t>O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 charset="0"/>
                <a:ea typeface="ＭＳ Ｐゴシック" charset="0"/>
                <a:cs typeface="Chalkboard" charset="0"/>
              </a:rPr>
              <a:t>rigin</a:t>
            </a:r>
          </a:p>
          <a:p>
            <a:pPr lvl="1" algn="l"/>
            <a:r>
              <a:rPr lang="en-US" sz="3800" b="1" dirty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 charset="0"/>
                <a:ea typeface="ＭＳ Ｐゴシック" charset="0"/>
                <a:cs typeface="Chalkboard" charset="0"/>
              </a:rPr>
              <a:t>M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 charset="0"/>
                <a:ea typeface="ＭＳ Ｐゴシック" charset="0"/>
                <a:cs typeface="Chalkboard" charset="0"/>
              </a:rPr>
              <a:t>aterial</a:t>
            </a:r>
          </a:p>
          <a:p>
            <a:pPr lvl="1" algn="l"/>
            <a:r>
              <a:rPr lang="en-US" sz="3800" b="1" dirty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 charset="0"/>
                <a:ea typeface="ＭＳ Ｐゴシック" charset="0"/>
                <a:cs typeface="Chalkboard" charset="0"/>
              </a:rPr>
              <a:t>P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 charset="0"/>
                <a:ea typeface="ＭＳ Ｐゴシック" charset="0"/>
                <a:cs typeface="Chalkboard" charset="0"/>
              </a:rPr>
              <a:t>ossession</a:t>
            </a:r>
          </a:p>
          <a:p>
            <a:pPr lvl="1" algn="l"/>
            <a:r>
              <a:rPr lang="en-US" sz="3800" b="1" dirty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 charset="0"/>
                <a:ea typeface="ＭＳ Ｐゴシック" charset="0"/>
                <a:cs typeface="Chalkboard" charset="0"/>
              </a:rPr>
              <a:t>I</a:t>
            </a:r>
            <a:r>
              <a:rPr lang="en-US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 charset="0"/>
                <a:ea typeface="ＭＳ Ｐゴシック" charset="0"/>
                <a:cs typeface="Chalkboard" charset="0"/>
              </a:rPr>
              <a:t>dentification</a:t>
            </a:r>
          </a:p>
          <a:p>
            <a:pPr lvl="1" algn="l"/>
            <a:r>
              <a:rPr lang="en-US" sz="3800" b="1" dirty="0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 charset="0"/>
                <a:ea typeface="ＭＳ Ｐゴシック" charset="0"/>
                <a:cs typeface="Chalkboard" charset="0"/>
              </a:rPr>
              <a:t>T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alkboard" charset="0"/>
                <a:ea typeface="ＭＳ Ｐゴシック" charset="0"/>
                <a:cs typeface="Chalkboard" charset="0"/>
              </a:rPr>
              <a:t>ime/Date/”Takes place”</a:t>
            </a:r>
            <a:endParaRPr lang="en-US" sz="38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halkboard" charset="0"/>
              <a:ea typeface="ＭＳ Ｐゴシック" charset="0"/>
              <a:cs typeface="Chalkboard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Resumen -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Summary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5328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main difference: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81025" lvl="0" indent="-236538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Use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for description of looks and personality.</a:t>
            </a:r>
          </a:p>
          <a:p>
            <a:pPr marL="581025" lvl="0" indent="-236538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Use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for condition or location. “How you feel and where you are; that is when you use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.”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Resumen -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Summary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115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Autofit/>
          </a:bodyPr>
          <a:lstStyle/>
          <a:p>
            <a:pPr marL="344488" indent="-344488" algn="l">
              <a:buFont typeface="Arial"/>
              <a:buChar char="•"/>
            </a:pPr>
            <a:r>
              <a:rPr lang="en-US" sz="37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Ser</a:t>
            </a:r>
            <a:r>
              <a:rPr lang="en-US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y </a:t>
            </a:r>
            <a:r>
              <a:rPr lang="en-US" sz="37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Estar</a:t>
            </a:r>
            <a:r>
              <a:rPr lang="en-US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7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significan</a:t>
            </a:r>
            <a:r>
              <a:rPr lang="en-US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ja-JP" altLang="en-US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to be</a:t>
            </a:r>
            <a:r>
              <a:rPr lang="ja-JP" altLang="en-US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en </a:t>
            </a:r>
            <a:r>
              <a:rPr lang="en-US" altLang="ja-JP" sz="37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inglés</a:t>
            </a:r>
            <a:r>
              <a:rPr lang="en-US" altLang="ja-JP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801688" lvl="2" indent="-344488" algn="l">
              <a:buFont typeface="Arial"/>
              <a:buChar char="•"/>
            </a:pPr>
            <a:r>
              <a:rPr lang="en-US" altLang="ja-JP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</a:t>
            </a:r>
            <a:r>
              <a:rPr lang="en-US" altLang="ja-JP" sz="37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Ser</a:t>
            </a:r>
            <a:r>
              <a:rPr lang="en-US" altLang="ja-JP" sz="37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and </a:t>
            </a:r>
            <a:r>
              <a:rPr lang="en-US" altLang="ja-JP" sz="37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Estar</a:t>
            </a:r>
            <a:r>
              <a:rPr lang="en-US" altLang="ja-JP" sz="37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mean “to be” in English)</a:t>
            </a:r>
            <a:endParaRPr lang="en-US" altLang="ja-JP" sz="37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344488" indent="-344488" algn="l">
              <a:buFont typeface="Arial"/>
              <a:buChar char="•"/>
            </a:pPr>
            <a:r>
              <a:rPr lang="en-US" altLang="ja-JP" sz="37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Pero</a:t>
            </a:r>
            <a:r>
              <a:rPr lang="en-US" altLang="ja-JP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, hay </a:t>
            </a:r>
            <a:r>
              <a:rPr lang="en-US" altLang="ja-JP" sz="37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diferencias</a:t>
            </a:r>
            <a:r>
              <a:rPr lang="en-US" altLang="ja-JP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entre los </a:t>
            </a:r>
            <a:r>
              <a:rPr lang="en-US" altLang="ja-JP" sz="37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usos</a:t>
            </a:r>
            <a:r>
              <a:rPr lang="en-US" altLang="ja-JP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 los dos </a:t>
            </a:r>
            <a:r>
              <a:rPr lang="en-US" altLang="ja-JP" sz="37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verbos</a:t>
            </a:r>
            <a:r>
              <a:rPr lang="en-US" altLang="ja-JP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801688" lvl="2" indent="-344488" algn="l">
              <a:buFont typeface="Arial"/>
              <a:buChar char="•"/>
            </a:pPr>
            <a:r>
              <a:rPr lang="en-US" altLang="ja-JP" sz="37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</a:t>
            </a:r>
            <a:r>
              <a:rPr lang="en-US" altLang="ja-JP" sz="37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But</a:t>
            </a:r>
            <a:r>
              <a:rPr lang="en-US" altLang="ja-JP" sz="37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, there are differences between the uses of the two verbs)</a:t>
            </a:r>
            <a:endParaRPr lang="en-US" altLang="ja-JP" sz="37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344488" indent="-344488" algn="l">
              <a:buFont typeface="Arial"/>
              <a:buChar char="•"/>
            </a:pPr>
            <a:r>
              <a:rPr lang="en-US" altLang="ja-JP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¡No son </a:t>
            </a:r>
            <a:r>
              <a:rPr lang="en-US" altLang="ja-JP" sz="37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intercambiables</a:t>
            </a:r>
            <a:r>
              <a:rPr lang="en-US" altLang="ja-JP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!</a:t>
            </a:r>
          </a:p>
          <a:p>
            <a:pPr marL="801688" lvl="2" indent="-344488" algn="l">
              <a:buFont typeface="Arial"/>
              <a:buChar char="•"/>
            </a:pPr>
            <a:r>
              <a:rPr lang="en-US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(They are not interchangeable!</a:t>
            </a:r>
            <a:r>
              <a:rPr lang="en-US" sz="37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)</a:t>
            </a:r>
            <a:endParaRPr lang="en-US" sz="37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 vs Estar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1839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camisa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verde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(green color)</a:t>
            </a:r>
          </a:p>
          <a:p>
            <a:pPr algn="l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fruta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está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verde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(unripe)</a:t>
            </a:r>
          </a:p>
          <a:p>
            <a:pPr algn="l"/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aburrido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(boring)</a:t>
            </a:r>
          </a:p>
          <a:p>
            <a:pPr algn="l"/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está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aburrido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(bored)</a:t>
            </a:r>
          </a:p>
          <a:p>
            <a:pPr algn="l"/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listo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(smart)</a:t>
            </a:r>
          </a:p>
          <a:p>
            <a:pPr algn="l"/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está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listo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(ready)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Advanced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4122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débil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(a weakling)</a:t>
            </a:r>
          </a:p>
          <a:p>
            <a:pPr algn="l"/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está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débil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(weak feeling today)</a:t>
            </a:r>
          </a:p>
          <a:p>
            <a:pPr algn="l"/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nervioso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(a nervous person)</a:t>
            </a:r>
          </a:p>
          <a:p>
            <a:pPr algn="l"/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está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nervioso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(nervous because he has a test or something)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Advanced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9741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Yo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_________ baja y atlética.  </a:t>
            </a:r>
          </a:p>
          <a:p>
            <a:pPr marR="0" lvl="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La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sala   __________ al lado de la cocina.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Tú _________ de California.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Los estudiantes ________ en la cafetería.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¿Qué</a:t>
            </a: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hora es? _______ la una de la tarde.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Práctica: ¿Ser o Estar?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04892" y="1574568"/>
            <a:ext cx="161450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soy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51905" y="2589298"/>
            <a:ext cx="15938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está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18053" y="3617622"/>
            <a:ext cx="15013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eres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63314" y="4628889"/>
            <a:ext cx="16596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están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4817" y="5684985"/>
            <a:ext cx="13579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Es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6.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señor Ruiz  ______ profesor de historia.</a:t>
            </a:r>
          </a:p>
          <a:p>
            <a:pPr marR="0" lvl="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7. Yo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_______ enojada con mi amiga.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8.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clase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_________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las once.</a:t>
            </a: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9.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Tú 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________ cerca de la escalera.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10.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Nosotros_________ en Nueva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York.</a:t>
            </a: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Más práctica</a:t>
            </a:r>
            <a:r>
              <a:rPr lang="mr-IN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1600200"/>
            <a:ext cx="126442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es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4624" y="2601872"/>
            <a:ext cx="15938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estoy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2200" y="3657600"/>
            <a:ext cx="15013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es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62831" y="4681210"/>
            <a:ext cx="16596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estás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51038" y="5709945"/>
            <a:ext cx="23432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estamos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88671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11. Nosotros _____________ cansados.</a:t>
            </a:r>
          </a:p>
          <a:p>
            <a:pPr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12.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 matem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áticas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_______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muy dif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íciles.</a:t>
            </a: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13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estudiantes_______________ aburridos.</a:t>
            </a: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Más práctica</a:t>
            </a:r>
            <a:r>
              <a:rPr lang="mr-IN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1600200"/>
            <a:ext cx="228922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estamos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4923" y="2309484"/>
            <a:ext cx="15938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son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3657600"/>
            <a:ext cx="339137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e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st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án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- bored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1400" y="4114800"/>
            <a:ext cx="351291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rgbClr val="6600CD"/>
                  </a:solidFill>
                </a:ln>
              </a:rPr>
              <a:t>s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on - boring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77113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6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endParaRPr lang="es-ES_tradnl" sz="6000" i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5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1367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 </a:t>
            </a:r>
            <a:r>
              <a:rPr lang="mr-IN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be:</a:t>
            </a:r>
          </a:p>
          <a:p>
            <a:pPr algn="l"/>
            <a:endParaRPr lang="en-US" sz="40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794918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510973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soy</a:t>
                      </a:r>
                      <a:endParaRPr lang="es-ES_tradnl" sz="2200" i="1" noProof="0" dirty="0">
                        <a:solidFill>
                          <a:srgbClr val="3366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755438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eres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430008"/>
              </p:ext>
            </p:extLst>
          </p:nvPr>
        </p:nvGraphicFramePr>
        <p:xfrm>
          <a:off x="1560385" y="4495800"/>
          <a:ext cx="175899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992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1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01003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somos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664150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sois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919785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1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son</a:t>
                      </a:r>
                      <a:r>
                        <a:rPr lang="es-ES_tradnl" sz="3200" i="1" baseline="0" noProof="0" dirty="0" smtClean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3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409789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am)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549653"/>
              </p:ext>
            </p:extLst>
          </p:nvPr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386233"/>
              </p:ext>
            </p:extLst>
          </p:nvPr>
        </p:nvGraphicFramePr>
        <p:xfrm>
          <a:off x="2017584" y="4876800"/>
          <a:ext cx="195845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are/</a:t>
                      </a:r>
                      <a:r>
                        <a:rPr lang="en-US" sz="2400" i="1" noProof="0" dirty="0" err="1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is)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340050"/>
              </p:ext>
            </p:extLst>
          </p:nvPr>
        </p:nvGraphicFramePr>
        <p:xfrm>
          <a:off x="6332232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958834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are</a:t>
                      </a:r>
                      <a:r>
                        <a:rPr lang="mr-IN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419198"/>
              </p:ext>
            </p:extLst>
          </p:nvPr>
        </p:nvGraphicFramePr>
        <p:xfrm>
          <a:off x="6332232" y="495816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are/They are)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440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/>
          <a:lstStyle/>
          <a:p>
            <a:pPr algn="l"/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1. Description 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of physical or personality traits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5938" indent="-279400" algn="l">
              <a:buFont typeface="Arial"/>
              <a:buChar char="•"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is used to express an inherent trait or characteristic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515938" indent="-279400" algn="l">
              <a:buFont typeface="Arial"/>
              <a:buChar char="•"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Description: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1312863" lvl="1" indent="-279400" algn="l" defTabSz="619125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Los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estudiantes </a:t>
            </a:r>
            <a:r>
              <a:rPr lang="en-US" sz="3600" b="1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son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inteligentes. </a:t>
            </a:r>
            <a:r>
              <a:rPr lang="en-US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endParaRPr lang="en-US" sz="3600" i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1312863" lvl="1" indent="-279400" algn="l" defTabSz="619125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chico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alto y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serio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endParaRPr lang="en-US" sz="36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1312863" lvl="1" indent="-279400" algn="l" defTabSz="619125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comedor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grande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SER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5054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sz="38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2. To </a:t>
            </a:r>
            <a:r>
              <a:rPr lang="en-US" sz="38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indicate origin: </a:t>
            </a:r>
            <a:endParaRPr lang="en-US" sz="3800" b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623888" indent="-279400" algn="l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8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To </a:t>
            </a:r>
            <a:r>
              <a:rPr lang="en-US" sz="38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say where someone or something is </a:t>
            </a:r>
            <a:r>
              <a:rPr lang="en-US" sz="38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from originally. </a:t>
            </a:r>
            <a:endParaRPr lang="en-US" sz="38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2109788" indent="-279400" algn="l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800" b="1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Soy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 Barcelona. </a:t>
            </a:r>
            <a:endParaRPr lang="en-US" sz="38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2109788" indent="-279400" algn="l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800" b="1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Somos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 Cuba.</a:t>
            </a:r>
          </a:p>
          <a:p>
            <a:pPr marL="2109788" indent="-279400" algn="l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libro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800" b="1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 M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éxico.</a:t>
            </a:r>
            <a:endParaRPr lang="en-US" sz="38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SER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7756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143000"/>
            <a:ext cx="9143998" cy="5715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3. To </a:t>
            </a:r>
            <a:r>
              <a:rPr lang="en-US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indicate </a:t>
            </a:r>
            <a:r>
              <a:rPr lang="en-US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professions/jobs:</a:t>
            </a:r>
            <a:endParaRPr lang="en-US" sz="3800" b="1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1076325" indent="-279400">
              <a:lnSpc>
                <a:spcPct val="90000"/>
              </a:lnSpc>
            </a:pP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señora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Gomez </a:t>
            </a:r>
            <a:r>
              <a:rPr lang="en-US" sz="3800" b="1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maestra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</a:t>
            </a:r>
            <a:endParaRPr lang="en-US" sz="38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1076325" indent="-279400">
              <a:lnSpc>
                <a:spcPct val="90000"/>
              </a:lnSpc>
              <a:spcAft>
                <a:spcPts val="6000"/>
              </a:spcAft>
            </a:pP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Susana </a:t>
            </a:r>
            <a:r>
              <a:rPr lang="en-US" sz="3800" b="1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estudiante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sz="38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4. To </a:t>
            </a:r>
            <a:r>
              <a:rPr lang="en-US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identify people or things:</a:t>
            </a:r>
          </a:p>
          <a:p>
            <a:pPr marL="1033463" indent="-236538">
              <a:lnSpc>
                <a:spcPct val="90000"/>
              </a:lnSpc>
            </a:pP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¿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Quién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b="1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?</a:t>
            </a:r>
            <a:r>
              <a:rPr lang="en-US" sz="3800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b="1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</a:t>
            </a:r>
            <a:r>
              <a:rPr lang="en-US" sz="3800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señora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Rivera. </a:t>
            </a:r>
            <a:endParaRPr lang="en-US" sz="38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1033463" indent="-236538">
              <a:lnSpc>
                <a:spcPct val="90000"/>
              </a:lnSpc>
            </a:pP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¿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Qu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é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b="1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? </a:t>
            </a:r>
            <a:r>
              <a:rPr lang="en-US" sz="3800" b="1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un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televisor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sz="38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usos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511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143000"/>
            <a:ext cx="9143998" cy="5715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5. To </a:t>
            </a:r>
            <a:r>
              <a:rPr lang="en-US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give time and dates:</a:t>
            </a:r>
          </a:p>
          <a:p>
            <a:pPr marL="1141413" indent="-301625">
              <a:lnSpc>
                <a:spcPct val="90000"/>
              </a:lnSpc>
            </a:pPr>
            <a:r>
              <a:rPr lang="en-US" sz="38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b="1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el 23 de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abril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sz="3800" i="1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1141413" indent="-301625">
              <a:lnSpc>
                <a:spcPct val="90000"/>
              </a:lnSpc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b="1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Son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las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once y media de la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mañana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</a:t>
            </a:r>
            <a:endParaRPr lang="en-US" sz="38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1141413" indent="-301625">
              <a:lnSpc>
                <a:spcPct val="90000"/>
              </a:lnSpc>
            </a:pP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Hoy </a:t>
            </a:r>
            <a:r>
              <a:rPr lang="en-US" sz="3800" b="1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martes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sz="38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usos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8353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143000"/>
            <a:ext cx="9143998" cy="5715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6. To say when/where an event will </a:t>
            </a:r>
            <a:r>
              <a:rPr lang="en-US" sz="3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take place</a:t>
            </a:r>
            <a:r>
              <a:rPr lang="en-US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71450" indent="-171450">
              <a:lnSpc>
                <a:spcPct val="90000"/>
              </a:lnSpc>
            </a:pP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If you can replace is with “takes place” use ser. *However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estar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is used for “is located.”</a:t>
            </a:r>
          </a:p>
          <a:p>
            <a:pPr marL="1312863" indent="-236538">
              <a:lnSpc>
                <a:spcPct val="90000"/>
              </a:lnSpc>
            </a:pP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 fiesta </a:t>
            </a:r>
            <a:r>
              <a:rPr lang="en-US" sz="3800" b="1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en la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sala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312863" indent="-236538">
              <a:lnSpc>
                <a:spcPct val="90000"/>
              </a:lnSpc>
            </a:pP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 </a:t>
            </a:r>
            <a:r>
              <a:rPr lang="en-US" sz="38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sala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est</a:t>
            </a:r>
            <a:r>
              <a:rPr lang="en-US" sz="38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á</a:t>
            </a:r>
            <a:r>
              <a:rPr lang="en-US" sz="3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en la casa.</a:t>
            </a:r>
            <a:endParaRPr lang="en-US" sz="38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usos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8899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2265</TotalTime>
  <Words>1016</Words>
  <Application>Microsoft Macintosh PowerPoint</Application>
  <PresentationFormat>On-screen Show (4:3)</PresentationFormat>
  <Paragraphs>213</Paragraphs>
  <Slides>24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Unidad 5</vt:lpstr>
      <vt:lpstr>Ser vs Estar</vt:lpstr>
      <vt:lpstr>Unidad 5</vt:lpstr>
      <vt:lpstr>El verbo SER</vt:lpstr>
      <vt:lpstr>Los usos de SER</vt:lpstr>
      <vt:lpstr>Los usos de SER</vt:lpstr>
      <vt:lpstr>PowerPoint Presentation</vt:lpstr>
      <vt:lpstr>PowerPoint Presentation</vt:lpstr>
      <vt:lpstr>PowerPoint Presentation</vt:lpstr>
      <vt:lpstr>Unidad 5</vt:lpstr>
      <vt:lpstr>El verbo Estar</vt:lpstr>
      <vt:lpstr>Los usos de ESTAR</vt:lpstr>
      <vt:lpstr>Los usos de ESTAR</vt:lpstr>
      <vt:lpstr>Unidad 5</vt:lpstr>
      <vt:lpstr>Resumen - Summary</vt:lpstr>
      <vt:lpstr>Resumen - Summary</vt:lpstr>
      <vt:lpstr>Resumen - Summary</vt:lpstr>
      <vt:lpstr>Resumen - Summary</vt:lpstr>
      <vt:lpstr>Resumen - Summary</vt:lpstr>
      <vt:lpstr>Advanced Examples</vt:lpstr>
      <vt:lpstr>Advanced Examples</vt:lpstr>
      <vt:lpstr> Práctica: ¿Ser o Estar?</vt:lpstr>
      <vt:lpstr>Más práctica…</vt:lpstr>
      <vt:lpstr>Más práctica…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163</cp:revision>
  <cp:lastPrinted>2018-12-03T12:53:04Z</cp:lastPrinted>
  <dcterms:created xsi:type="dcterms:W3CDTF">2018-07-09T18:49:29Z</dcterms:created>
  <dcterms:modified xsi:type="dcterms:W3CDTF">2019-03-05T15:48:31Z</dcterms:modified>
</cp:coreProperties>
</file>