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2" r:id="rId2"/>
    <p:sldId id="312" r:id="rId3"/>
    <p:sldId id="313" r:id="rId4"/>
    <p:sldId id="314" r:id="rId5"/>
    <p:sldId id="329" r:id="rId6"/>
    <p:sldId id="315" r:id="rId7"/>
    <p:sldId id="316" r:id="rId8"/>
    <p:sldId id="330" r:id="rId9"/>
    <p:sldId id="331" r:id="rId10"/>
    <p:sldId id="332" r:id="rId11"/>
    <p:sldId id="320" r:id="rId12"/>
    <p:sldId id="333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600EF"/>
    <a:srgbClr val="158808"/>
    <a:srgbClr val="22E70C"/>
    <a:srgbClr val="D0E5FF"/>
    <a:srgbClr val="DEF9FF"/>
    <a:srgbClr val="ABBDD2"/>
    <a:srgbClr val="BDFEB7"/>
    <a:srgbClr val="344834"/>
    <a:srgbClr val="547553"/>
    <a:srgbClr val="70A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2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1546E-732C-EF42-8C05-D7A401C4E618}" type="datetime1">
              <a:rPr lang="en-US" smtClean="0"/>
              <a:t>2/21/19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5 - Irregular -Go Verbs + Dar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B7342-8A4F-E14B-AC72-823A17CD2CBC}" type="datetime1">
              <a:rPr lang="en-US" smtClean="0"/>
              <a:t>2/21/19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5 - Irregular -Go Verbs + Dar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5 - Irregular -Go Verbs + Dar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5 - Irregular -Go Verbs + Dar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smtClean="0"/>
              <a:t>Unidad 5 - Irregular -Go Verbs + Dar</a:t>
            </a:r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5 - Irregular -Go Verbs + Dar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5 - Irregular -Go Verbs + Dar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9763-8859-584D-937C-5FBEC2DD1D7B}" type="datetime1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D945-387A-4E4E-B983-2B825B7E8B87}" type="datetime1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4E2D-7D45-5C44-8D99-E1E7AAB1DDE8}" type="datetime1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2927-9539-0F44-A6B9-B5E0E366AD12}" type="datetime1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67C6-8FAA-6E4D-BCEC-89E069289693}" type="datetime1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AB72-575B-6E44-990A-375DA4B02190}" type="datetime1">
              <a:rPr lang="en-US" smtClean="0"/>
              <a:t>2/21/19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4205-CD4D-0744-A1B5-392ABF72FF28}" type="datetime1">
              <a:rPr lang="en-US" smtClean="0"/>
              <a:t>2/21/19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DF0B-3D0D-CF4F-A21D-756BE672A17D}" type="datetime1">
              <a:rPr lang="en-US" smtClean="0"/>
              <a:t>2/21/19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9C57-0F30-2C40-A78F-C8167F75283F}" type="datetime1">
              <a:rPr lang="en-US" smtClean="0"/>
              <a:t>2/21/19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9E8A7-0DC9-3349-908C-F96A115EC6B6}" type="datetime1">
              <a:rPr lang="en-US" smtClean="0"/>
              <a:t>2/21/19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DCBC-7932-F54D-927B-E50A97E55E68}" type="datetime1">
              <a:rPr lang="en-US" smtClean="0"/>
              <a:t>2/21/19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75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A29CF-7224-6145-8F43-6C43E845F3C5}" type="datetime1">
              <a:rPr lang="en-US" smtClean="0"/>
              <a:t>2/21/19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</a:t>
            </a:r>
            <a:r>
              <a:rPr lang="es-ES_tradnl" sz="48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irregulares del presente</a:t>
            </a:r>
            <a:endParaRPr lang="es-ES_tradnl" sz="4800" i="1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s-ES_tradnl" sz="3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Irregular </a:t>
            </a:r>
            <a:r>
              <a:rPr lang="es-ES_tradnl" sz="30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present</a:t>
            </a:r>
            <a:r>
              <a:rPr lang="es-ES_tradnl" sz="3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tense </a:t>
            </a:r>
            <a:r>
              <a:rPr lang="es-ES_tradnl" sz="30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3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(-</a:t>
            </a:r>
            <a:r>
              <a:rPr lang="es-ES_tradnl" sz="30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s-ES_tradnl" sz="3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30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Dar)</a:t>
            </a:r>
            <a:endParaRPr lang="es-ES_tradnl" sz="3000" i="1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</a:t>
            </a:r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Traer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bring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Traer </a:t>
            </a:r>
            <a:r>
              <a:rPr lang="mr-IN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bring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471506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00936"/>
              </p:ext>
            </p:extLst>
          </p:nvPr>
        </p:nvGraphicFramePr>
        <p:xfrm>
          <a:off x="1560384" y="2327901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tra</a:t>
                      </a:r>
                      <a:r>
                        <a:rPr lang="en-US" sz="50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5000" i="0" noProof="0" dirty="0" err="1" smtClean="0">
                          <a:solidFill>
                            <a:srgbClr val="158808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go</a:t>
                      </a:r>
                      <a:endParaRPr lang="es-ES_tradnl" sz="5000" i="1" noProof="0" dirty="0">
                        <a:solidFill>
                          <a:srgbClr val="158808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475049"/>
              </p:ext>
            </p:extLst>
          </p:nvPr>
        </p:nvGraphicFramePr>
        <p:xfrm>
          <a:off x="1560384" y="3505200"/>
          <a:ext cx="21360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traes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419828"/>
              </p:ext>
            </p:extLst>
          </p:nvPr>
        </p:nvGraphicFramePr>
        <p:xfrm>
          <a:off x="1560384" y="4495800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5000" i="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trae</a:t>
                      </a:r>
                      <a:endParaRPr lang="es-ES_tradnl" sz="5000" i="0" noProof="0" dirty="0" smtClean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063079"/>
              </p:ext>
            </p:extLst>
          </p:nvPr>
        </p:nvGraphicFramePr>
        <p:xfrm>
          <a:off x="6332231" y="2327901"/>
          <a:ext cx="2811767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traemos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77942"/>
              </p:ext>
            </p:extLst>
          </p:nvPr>
        </p:nvGraphicFramePr>
        <p:xfrm>
          <a:off x="6332232" y="3505200"/>
          <a:ext cx="230560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traéis</a:t>
                      </a:r>
                      <a:endParaRPr lang="es-ES_tradnl" sz="5000" i="1" noProof="0" dirty="0" smtClean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431697"/>
              </p:ext>
            </p:extLst>
          </p:nvPr>
        </p:nvGraphicFramePr>
        <p:xfrm>
          <a:off x="6332232" y="4495800"/>
          <a:ext cx="219051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traen</a:t>
                      </a:r>
                      <a:endParaRPr lang="es-ES_tradnl" sz="5000" i="1" noProof="0" dirty="0" smtClean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47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buFont typeface="Wingdings" charset="2"/>
              <a:buChar char=""/>
            </a:pP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The following verbs 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are </a:t>
            </a:r>
            <a:r>
              <a:rPr lang="mr-IN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go verbs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:</a:t>
            </a:r>
            <a:endParaRPr lang="en-US" sz="36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Hacer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do/make </a:t>
            </a:r>
            <a:r>
              <a:rPr lang="mr-IN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Yo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hago</a:t>
            </a:r>
            <a:endParaRPr lang="en-US" sz="36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Salir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leave/go out </a:t>
            </a:r>
            <a:r>
              <a:rPr lang="mr-IN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Yo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salgo</a:t>
            </a:r>
            <a:endParaRPr lang="en-US" sz="36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Poner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put </a:t>
            </a:r>
            <a:r>
              <a:rPr lang="mr-IN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Yo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pongo</a:t>
            </a:r>
            <a:endParaRPr lang="en-US" sz="36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Traer </a:t>
            </a:r>
            <a:r>
              <a:rPr lang="mr-IN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bring </a:t>
            </a:r>
            <a:r>
              <a:rPr lang="mr-IN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Yo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tra</a:t>
            </a:r>
            <a:r>
              <a:rPr lang="en-US" sz="36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i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go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**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Venir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come </a:t>
            </a:r>
            <a:r>
              <a:rPr lang="mr-IN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Yo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vengo</a:t>
            </a:r>
            <a:endParaRPr lang="en-US" sz="36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Decir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say/tell </a:t>
            </a:r>
            <a:r>
              <a:rPr lang="mr-IN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Yo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digo</a:t>
            </a:r>
            <a:endParaRPr lang="en-US" sz="36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Caer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to fall </a:t>
            </a:r>
            <a:r>
              <a:rPr lang="mr-IN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Yo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caigo</a:t>
            </a:r>
            <a:endParaRPr lang="en-US" sz="36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List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mr-IN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8514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444182" cy="5715001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  <a:spcAft>
                <a:spcPts val="800"/>
              </a:spcAft>
            </a:pPr>
            <a:r>
              <a:rPr lang="en-US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Hacer</a:t>
            </a:r>
            <a:r>
              <a:rPr lang="en-US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to do/make. Do not put before another verb like we do in English!</a:t>
            </a:r>
          </a:p>
          <a:p>
            <a:pPr marL="346075" indent="-230188" algn="l" defTabSz="508000">
              <a:lnSpc>
                <a:spcPct val="80000"/>
              </a:lnSpc>
              <a:spcAft>
                <a:spcPts val="800"/>
              </a:spcAft>
              <a:buFont typeface="Arial"/>
              <a:buChar char="•"/>
            </a:pPr>
            <a:r>
              <a:rPr lang="en-US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Hacer</a:t>
            </a:r>
            <a:r>
              <a:rPr lang="en-US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tarea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do homework</a:t>
            </a:r>
          </a:p>
          <a:p>
            <a:pPr marL="346075" indent="-230188" algn="l" defTabSz="508000">
              <a:lnSpc>
                <a:spcPct val="80000"/>
              </a:lnSpc>
              <a:spcAft>
                <a:spcPts val="800"/>
              </a:spcAft>
              <a:buFont typeface="Arial"/>
              <a:buChar char="•"/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Hacer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comida: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make food</a:t>
            </a:r>
          </a:p>
          <a:p>
            <a:pPr marL="346075" indent="-230188" algn="l" defTabSz="508000">
              <a:lnSpc>
                <a:spcPct val="80000"/>
              </a:lnSpc>
              <a:spcAft>
                <a:spcPts val="800"/>
              </a:spcAft>
              <a:buFont typeface="Arial"/>
              <a:buChar char="•"/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Hacer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cama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To make the bed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346075" indent="-230188" algn="l" defTabSz="508000">
              <a:lnSpc>
                <a:spcPct val="80000"/>
              </a:lnSpc>
              <a:spcAft>
                <a:spcPts val="800"/>
              </a:spcAft>
              <a:buFont typeface="Arial"/>
              <a:buChar char="•"/>
            </a:pP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Hacer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is used in many idiomatic expressions (ones that do not directly translate)</a:t>
            </a:r>
          </a:p>
          <a:p>
            <a:pPr marL="346075" indent="-230188" algn="l" defTabSz="508000">
              <a:lnSpc>
                <a:spcPct val="80000"/>
              </a:lnSpc>
              <a:spcAft>
                <a:spcPts val="800"/>
              </a:spcAft>
              <a:buFont typeface="Arial"/>
              <a:buChar char="•"/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Hacer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un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viaje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- to take (make) a trip</a:t>
            </a:r>
          </a:p>
          <a:p>
            <a:pPr marL="346075" indent="-230188" algn="l" defTabSz="508000">
              <a:lnSpc>
                <a:spcPct val="80000"/>
              </a:lnSpc>
              <a:spcAft>
                <a:spcPts val="800"/>
              </a:spcAft>
              <a:buFont typeface="Arial"/>
              <a:buChar char="•"/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Hacer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la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maleta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- to pack a suitcase</a:t>
            </a:r>
          </a:p>
          <a:p>
            <a:pPr marL="346075" indent="-230188" algn="l" defTabSz="508000">
              <a:lnSpc>
                <a:spcPct val="80000"/>
              </a:lnSpc>
              <a:spcAft>
                <a:spcPts val="800"/>
              </a:spcAft>
              <a:buFont typeface="Arial"/>
              <a:buChar char="•"/>
            </a:pP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Hace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calor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– It’s hot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uses of 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4494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 fontScale="92500"/>
          </a:bodyPr>
          <a:lstStyle/>
          <a:p>
            <a:pPr marL="514350" indent="-514350" algn="l" defTabSz="914400">
              <a:lnSpc>
                <a:spcPct val="200000"/>
              </a:lnSpc>
              <a:spcBef>
                <a:spcPts val="0"/>
              </a:spcBef>
              <a:buAutoNum type="arabicPeriod"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_____________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(dar) una fiesta en mi casa.  </a:t>
            </a:r>
            <a:endParaRPr lang="es-ES_tradnl" sz="34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14350" marR="0" lvl="0" indent="-5143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AutoNum type="arabicPeriod"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Yo____________(salir) con mis amigos.</a:t>
            </a:r>
            <a:endParaRPr lang="es-ES_tradnl" sz="34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Tú _________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(hacer) la tarea en la sala.</a:t>
            </a:r>
            <a:endParaRPr lang="es-ES_tradnl" sz="34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___________ (hacer) un s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ándwich en la cocina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s-ES_tradnl" sz="34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Yo____________ (traer) unas galletas a la fiesta. </a:t>
            </a:r>
            <a:endParaRPr lang="es-ES_tradnl" sz="34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lvl="0" indent="-457200" algn="l" defTabSz="914400">
              <a:lnSpc>
                <a:spcPct val="150000"/>
              </a:lnSpc>
              <a:spcBef>
                <a:spcPts val="0"/>
              </a:spcBef>
              <a:defRPr/>
            </a:pPr>
            <a:endParaRPr lang="es-ES_tradnl" sz="34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34873" y="1522912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doy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5212" y="2438400"/>
            <a:ext cx="159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salgo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9200" y="3429000"/>
            <a:ext cx="1501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haces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3000" y="4343400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hago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4400" y="5334000"/>
            <a:ext cx="2343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traigo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/>
          <a:lstStyle/>
          <a:p>
            <a:pPr marL="571500" indent="-571500" algn="l">
              <a:lnSpc>
                <a:spcPct val="90000"/>
              </a:lnSpc>
              <a:spcAft>
                <a:spcPts val="6000"/>
              </a:spcAft>
              <a:buFont typeface="Wingdings" charset="2"/>
              <a:buChar char="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dar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irregular en el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presente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571500" indent="-571500" algn="l">
              <a:lnSpc>
                <a:spcPct val="90000"/>
              </a:lnSpc>
              <a:spcAft>
                <a:spcPts val="6000"/>
              </a:spcAft>
              <a:buFont typeface="Wingdings" charset="2"/>
              <a:buChar char=""/>
            </a:pP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irregular en la forma de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40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dar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6737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Dar 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give</a:t>
            </a:r>
            <a:endParaRPr lang="en-US" sz="40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n-US" sz="40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</a:t>
            </a:r>
            <a:r>
              <a:rPr lang="es-ES_tradnl" sz="50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794918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5FF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0E5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000448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doy</a:t>
                      </a:r>
                      <a:endParaRPr lang="es-ES_tradnl" sz="2200" i="1" noProof="0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423305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das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178295"/>
              </p:ext>
            </p:extLst>
          </p:nvPr>
        </p:nvGraphicFramePr>
        <p:xfrm>
          <a:off x="1560384" y="4495800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da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305799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damos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476510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dais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214871"/>
              </p:ext>
            </p:extLst>
          </p:nvPr>
        </p:nvGraphicFramePr>
        <p:xfrm>
          <a:off x="6332232" y="4495800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dan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915778"/>
              </p:ext>
            </p:extLst>
          </p:nvPr>
        </p:nvGraphicFramePr>
        <p:xfrm>
          <a:off x="2017584" y="2852420"/>
          <a:ext cx="16087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 </a:t>
                      </a:r>
                      <a:r>
                        <a:rPr lang="en-US" sz="24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give</a:t>
                      </a:r>
                      <a:r>
                        <a:rPr lang="en-US" sz="2400" i="1" noProof="0" dirty="0" smtClean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338768"/>
              </p:ext>
            </p:extLst>
          </p:nvPr>
        </p:nvGraphicFramePr>
        <p:xfrm>
          <a:off x="2017584" y="396240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give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270583"/>
              </p:ext>
            </p:extLst>
          </p:nvPr>
        </p:nvGraphicFramePr>
        <p:xfrm>
          <a:off x="2017584" y="4876800"/>
          <a:ext cx="195845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give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US" sz="2400" i="1" noProof="0" dirty="0" err="1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He/She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gives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134690"/>
              </p:ext>
            </p:extLst>
          </p:nvPr>
        </p:nvGraphicFramePr>
        <p:xfrm>
          <a:off x="6332232" y="2852420"/>
          <a:ext cx="195845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4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(We 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give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313450"/>
              </p:ext>
            </p:extLst>
          </p:nvPr>
        </p:nvGraphicFramePr>
        <p:xfrm>
          <a:off x="6332232" y="3999210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000" i="1" baseline="0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give</a:t>
                      </a:r>
                      <a:r>
                        <a:rPr lang="mr-IN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–</a:t>
                      </a:r>
                      <a:r>
                        <a:rPr lang="en-US" sz="20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Spain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138522"/>
              </p:ext>
            </p:extLst>
          </p:nvPr>
        </p:nvGraphicFramePr>
        <p:xfrm>
          <a:off x="6332232" y="4909354"/>
          <a:ext cx="267175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(You 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give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/They 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give</a:t>
                      </a:r>
                      <a:r>
                        <a:rPr lang="en-US" sz="2400" i="1" noProof="0" dirty="0" smtClean="0">
                          <a:solidFill>
                            <a:srgbClr val="262626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440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90000"/>
              </a:lnSpc>
              <a:spcBef>
                <a:spcPts val="0"/>
              </a:spcBef>
              <a:buFont typeface="Wingdings" charset="2"/>
              <a:buChar char=""/>
            </a:pP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1. Dar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una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fiesta 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–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to throw a party</a:t>
            </a:r>
          </a:p>
          <a:p>
            <a:pPr marL="1316038" lvl="2" indent="-401638" algn="l">
              <a:lnSpc>
                <a:spcPct val="90000"/>
              </a:lnSpc>
              <a:spcBef>
                <a:spcPts val="0"/>
              </a:spcBef>
              <a:spcAft>
                <a:spcPts val="3000"/>
              </a:spcAft>
              <a:buFont typeface="Wingdings" charset="2"/>
              <a:buChar char=""/>
            </a:pP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Doy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una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fiesta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ma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ñana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.</a:t>
            </a:r>
            <a:endParaRPr lang="en-US" sz="40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ea typeface="ＭＳ Ｐゴシック" charset="0"/>
              <a:cs typeface="Arial"/>
            </a:endParaRPr>
          </a:p>
          <a:p>
            <a:pPr marL="571500" indent="-571500" algn="l">
              <a:lnSpc>
                <a:spcPct val="90000"/>
              </a:lnSpc>
              <a:spcBef>
                <a:spcPts val="0"/>
              </a:spcBef>
              <a:buFont typeface="Wingdings" charset="2"/>
              <a:buChar char=""/>
            </a:pP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2. To give something</a:t>
            </a:r>
          </a:p>
          <a:p>
            <a:pPr marL="1316038" lvl="2" indent="-401638" algn="l">
              <a:lnSpc>
                <a:spcPct val="90000"/>
              </a:lnSpc>
              <a:spcBef>
                <a:spcPts val="0"/>
              </a:spcBef>
              <a:spcAft>
                <a:spcPts val="3000"/>
              </a:spcAft>
              <a:buFont typeface="Wingdings" charset="2"/>
              <a:buChar char=""/>
            </a:pP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Yo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doy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un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regalo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.</a:t>
            </a:r>
          </a:p>
          <a:p>
            <a:pPr marL="571500" indent="-571500" algn="l">
              <a:lnSpc>
                <a:spcPct val="90000"/>
              </a:lnSpc>
              <a:spcBef>
                <a:spcPts val="0"/>
              </a:spcBef>
              <a:buFont typeface="Wingdings" charset="2"/>
              <a:buChar char=""/>
            </a:pP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3. To give something to someone</a:t>
            </a:r>
          </a:p>
          <a:p>
            <a:pPr marL="1362075" lvl="2" indent="-447675" algn="l">
              <a:lnSpc>
                <a:spcPct val="90000"/>
              </a:lnSpc>
              <a:spcBef>
                <a:spcPts val="0"/>
              </a:spcBef>
              <a:buFont typeface="Wingdings" charset="2"/>
              <a:buChar char=""/>
            </a:pP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Yo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40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le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doy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un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libro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4000" dirty="0" smtClean="0">
                <a:ln>
                  <a:solidFill>
                    <a:srgbClr val="E46C0A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a mi amigo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.</a:t>
            </a:r>
            <a:endParaRPr lang="en-US" sz="40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usos de dar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7756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90000"/>
              </a:lnSpc>
              <a:spcBef>
                <a:spcPts val="0"/>
              </a:spcBef>
              <a:spcAft>
                <a:spcPts val="23400"/>
              </a:spcAft>
              <a:buFont typeface="Wingdings" charset="2"/>
              <a:buChar char=""/>
            </a:pP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Indirect objects tell you who receives the item you are giving.</a:t>
            </a:r>
          </a:p>
          <a:p>
            <a:pPr marL="571500" indent="-571500" algn="l">
              <a:lnSpc>
                <a:spcPct val="90000"/>
              </a:lnSpc>
              <a:spcBef>
                <a:spcPts val="0"/>
              </a:spcBef>
              <a:buFont typeface="Wingdings" charset="2"/>
              <a:buChar char=""/>
            </a:pP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¿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T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ú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me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das un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regalo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?</a:t>
            </a:r>
          </a:p>
          <a:p>
            <a:pPr marL="571500" indent="-571500" algn="l">
              <a:lnSpc>
                <a:spcPct val="90000"/>
              </a:lnSpc>
              <a:spcBef>
                <a:spcPts val="0"/>
              </a:spcBef>
              <a:buFont typeface="Wingdings" charset="2"/>
              <a:buChar char=""/>
            </a:pP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Sí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yo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4000" dirty="0" err="1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te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doy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un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carro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.</a:t>
            </a:r>
            <a:endParaRPr lang="en-US" sz="40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Extra Notes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009076"/>
              </p:ext>
            </p:extLst>
          </p:nvPr>
        </p:nvGraphicFramePr>
        <p:xfrm>
          <a:off x="346359" y="2505364"/>
          <a:ext cx="8636002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1"/>
                <a:gridCol w="4318001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Indirect Object Pronouns</a:t>
                      </a:r>
                      <a:endParaRPr lang="en-US" sz="40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me </a:t>
                      </a:r>
                      <a:r>
                        <a:rPr lang="mr-IN" sz="3600" dirty="0" smtClean="0"/>
                        <a:t>–</a:t>
                      </a:r>
                      <a:r>
                        <a:rPr lang="en-US" sz="3600" dirty="0" smtClean="0"/>
                        <a:t> to me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nos</a:t>
                      </a:r>
                      <a:r>
                        <a:rPr lang="en-US" sz="3600" dirty="0" smtClean="0"/>
                        <a:t> </a:t>
                      </a:r>
                      <a:r>
                        <a:rPr lang="mr-IN" sz="3600" dirty="0" smtClean="0"/>
                        <a:t>–</a:t>
                      </a:r>
                      <a:r>
                        <a:rPr lang="en-US" sz="3600" dirty="0" smtClean="0"/>
                        <a:t> to us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te</a:t>
                      </a:r>
                      <a:r>
                        <a:rPr lang="en-US" sz="3600" dirty="0" smtClean="0"/>
                        <a:t> </a:t>
                      </a:r>
                      <a:r>
                        <a:rPr lang="mr-IN" sz="3600" dirty="0" smtClean="0"/>
                        <a:t>–</a:t>
                      </a:r>
                      <a:r>
                        <a:rPr lang="en-US" sz="3600" dirty="0" smtClean="0"/>
                        <a:t> to you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os</a:t>
                      </a:r>
                      <a:r>
                        <a:rPr lang="en-US" sz="3600" dirty="0" smtClean="0"/>
                        <a:t> </a:t>
                      </a:r>
                      <a:r>
                        <a:rPr lang="mr-IN" sz="3600" dirty="0" smtClean="0"/>
                        <a:t>–</a:t>
                      </a:r>
                      <a:r>
                        <a:rPr lang="en-US" sz="3600" dirty="0" smtClean="0"/>
                        <a:t> to you all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le </a:t>
                      </a:r>
                      <a:r>
                        <a:rPr lang="mr-IN" sz="3600" dirty="0" smtClean="0"/>
                        <a:t>–</a:t>
                      </a:r>
                      <a:r>
                        <a:rPr lang="en-US" sz="3600" dirty="0" smtClean="0"/>
                        <a:t> to him/her/you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les </a:t>
                      </a:r>
                      <a:r>
                        <a:rPr lang="mr-IN" sz="3600" dirty="0" smtClean="0"/>
                        <a:t>–</a:t>
                      </a:r>
                      <a:r>
                        <a:rPr lang="en-US" sz="3600" dirty="0" smtClean="0"/>
                        <a:t> to them/you all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187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r>
              <a:rPr lang="es-ES_tradnl" sz="48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</a:t>
            </a:r>
            <a:r>
              <a:rPr lang="es-ES_tradnl" sz="48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8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endParaRPr lang="es-ES_tradnl" sz="3000" i="1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</a:t>
            </a:r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3062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2400"/>
              </a:spcAft>
            </a:pP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-GO verbs are irregular verbs that have a “-go” in 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present tense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form. </a:t>
            </a:r>
          </a:p>
          <a:p>
            <a:pPr eaLnBrk="1" hangingPunct="1">
              <a:lnSpc>
                <a:spcPct val="90000"/>
              </a:lnSpc>
              <a:spcAft>
                <a:spcPts val="2400"/>
              </a:spcAft>
            </a:pP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Example: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Tener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mr-IN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–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ten</a:t>
            </a:r>
            <a:r>
              <a:rPr lang="en-US" sz="3800" dirty="0" err="1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go</a:t>
            </a:r>
            <a:endParaRPr lang="en-US" sz="3800" dirty="0" smtClean="0"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>
              <a:lnSpc>
                <a:spcPct val="90000"/>
              </a:lnSpc>
              <a:spcAft>
                <a:spcPts val="2400"/>
              </a:spcAft>
            </a:pP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Decir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poner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salir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traer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and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venir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are all irregular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eaLnBrk="1" hangingPunct="1">
              <a:lnSpc>
                <a:spcPct val="90000"/>
              </a:lnSpc>
              <a:spcAft>
                <a:spcPts val="2400"/>
              </a:spcAft>
            </a:pP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Some verbs are also stem-changing. For example: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decir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is </a:t>
            </a:r>
            <a:r>
              <a:rPr lang="en-US" sz="3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e-</a:t>
            </a:r>
            <a:r>
              <a:rPr lang="en-US" sz="38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</a:t>
            </a:r>
            <a:r>
              <a:rPr lang="en-US" sz="38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venir</a:t>
            </a:r>
            <a:r>
              <a:rPr lang="en-US" sz="3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is</a:t>
            </a:r>
            <a:r>
              <a:rPr lang="en-US" sz="3800" dirty="0" smtClean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e-</a:t>
            </a:r>
            <a:r>
              <a:rPr lang="en-US" sz="3800" dirty="0" err="1" smtClean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endParaRPr lang="en-US" sz="3800" dirty="0">
              <a:ln>
                <a:solidFill>
                  <a:srgbClr val="E46C0A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de cambio radical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7650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Decir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say; to tell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Decir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say; to tell (e-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090581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576909"/>
              </p:ext>
            </p:extLst>
          </p:nvPr>
        </p:nvGraphicFramePr>
        <p:xfrm>
          <a:off x="1560384" y="2327901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50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5000" i="0" noProof="0" dirty="0" err="1" smtClean="0">
                          <a:solidFill>
                            <a:srgbClr val="158808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go</a:t>
                      </a:r>
                      <a:endParaRPr lang="es-ES_tradnl" sz="5000" i="1" noProof="0" dirty="0">
                        <a:solidFill>
                          <a:srgbClr val="158808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232100"/>
              </p:ext>
            </p:extLst>
          </p:nvPr>
        </p:nvGraphicFramePr>
        <p:xfrm>
          <a:off x="1560384" y="3505200"/>
          <a:ext cx="21360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d</a:t>
                      </a:r>
                      <a:r>
                        <a:rPr lang="en-US" sz="5000" i="0" noProof="0" dirty="0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</a:t>
                      </a:r>
                      <a:r>
                        <a:rPr lang="en-US" sz="50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ces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288335"/>
              </p:ext>
            </p:extLst>
          </p:nvPr>
        </p:nvGraphicFramePr>
        <p:xfrm>
          <a:off x="1560384" y="4495800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5000" i="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s-ES_tradnl" sz="5000" i="0" noProof="0" dirty="0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s-ES_tradnl" sz="5000" i="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ce</a:t>
                      </a:r>
                      <a:endParaRPr lang="es-ES_tradnl" sz="5000" i="0" noProof="0" dirty="0" smtClean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584558"/>
              </p:ext>
            </p:extLst>
          </p:nvPr>
        </p:nvGraphicFramePr>
        <p:xfrm>
          <a:off x="6332231" y="2327901"/>
          <a:ext cx="2811767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5000" i="0" noProof="0" dirty="0" err="1" smtClean="0">
                          <a:solidFill>
                            <a:srgbClr val="0000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cimos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730395"/>
              </p:ext>
            </p:extLst>
          </p:nvPr>
        </p:nvGraphicFramePr>
        <p:xfrm>
          <a:off x="6332232" y="3505200"/>
          <a:ext cx="230560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5000" i="0" noProof="0" dirty="0" err="1" smtClean="0">
                          <a:solidFill>
                            <a:srgbClr val="0000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</a:t>
                      </a:r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ís</a:t>
                      </a:r>
                      <a:endParaRPr lang="es-ES_tradnl" sz="5000" i="1" noProof="0" dirty="0" smtClean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174191"/>
              </p:ext>
            </p:extLst>
          </p:nvPr>
        </p:nvGraphicFramePr>
        <p:xfrm>
          <a:off x="6332232" y="4495800"/>
          <a:ext cx="219051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US" sz="50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cen</a:t>
                      </a:r>
                      <a:endParaRPr lang="es-ES_tradnl" sz="5000" i="1" noProof="0" dirty="0" smtClean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13" descr="Cross - Pacing Spanish 2 Avancemos(6)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" t="6049" r="2566" b="37128"/>
          <a:stretch/>
        </p:blipFill>
        <p:spPr>
          <a:xfrm>
            <a:off x="-152400" y="2057400"/>
            <a:ext cx="8690350" cy="389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4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Venir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come</a:t>
            </a:r>
            <a:endParaRPr lang="es-ES_tradnl" sz="40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Venir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come (e-</a:t>
            </a:r>
            <a:r>
              <a:rPr lang="en-US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854729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en-US" sz="3200" dirty="0" err="1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/Ella</a:t>
                      </a:r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681046"/>
              </p:ext>
            </p:extLst>
          </p:nvPr>
        </p:nvGraphicFramePr>
        <p:xfrm>
          <a:off x="1560384" y="2327901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n-US" sz="5000" i="0" noProof="0" dirty="0" err="1" smtClean="0">
                          <a:solidFill>
                            <a:srgbClr val="F600E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50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</a:t>
                      </a:r>
                      <a:r>
                        <a:rPr lang="en-US" sz="5000" i="0" noProof="0" dirty="0" err="1" smtClean="0">
                          <a:solidFill>
                            <a:srgbClr val="158808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go</a:t>
                      </a:r>
                      <a:endParaRPr lang="es-ES_tradnl" sz="5000" i="1" noProof="0" dirty="0">
                        <a:solidFill>
                          <a:srgbClr val="158808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682271"/>
              </p:ext>
            </p:extLst>
          </p:nvPr>
        </p:nvGraphicFramePr>
        <p:xfrm>
          <a:off x="1560384" y="3505200"/>
          <a:ext cx="21360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</a:t>
                      </a:r>
                      <a:r>
                        <a:rPr lang="en-US" sz="50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ie</a:t>
                      </a:r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nes</a:t>
                      </a:r>
                      <a:endParaRPr lang="es-ES_tradnl" sz="50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596429"/>
              </p:ext>
            </p:extLst>
          </p:nvPr>
        </p:nvGraphicFramePr>
        <p:xfrm>
          <a:off x="1560384" y="4495800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5000" i="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s-ES_tradnl" sz="5000" i="0" noProof="0" dirty="0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s-ES_tradnl" sz="5000" i="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ne</a:t>
                      </a:r>
                      <a:endParaRPr lang="es-ES_tradnl" sz="5000" i="0" noProof="0" dirty="0" smtClean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267127"/>
              </p:ext>
            </p:extLst>
          </p:nvPr>
        </p:nvGraphicFramePr>
        <p:xfrm>
          <a:off x="6332231" y="2327901"/>
          <a:ext cx="2811767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7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n-US" sz="5000" i="0" noProof="0" dirty="0" err="1" smtClean="0">
                          <a:solidFill>
                            <a:srgbClr val="0000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nimos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326804"/>
              </p:ext>
            </p:extLst>
          </p:nvPr>
        </p:nvGraphicFramePr>
        <p:xfrm>
          <a:off x="6332232" y="3505200"/>
          <a:ext cx="230560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n-US" sz="5000" i="0" noProof="0" dirty="0" err="1" smtClean="0">
                          <a:solidFill>
                            <a:srgbClr val="0000FF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</a:t>
                      </a:r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</a:t>
                      </a:r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ís</a:t>
                      </a:r>
                      <a:endParaRPr lang="es-ES_tradnl" sz="5000" i="1" noProof="0" dirty="0" smtClean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790838"/>
              </p:ext>
            </p:extLst>
          </p:nvPr>
        </p:nvGraphicFramePr>
        <p:xfrm>
          <a:off x="6332232" y="4495800"/>
          <a:ext cx="2190510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n-US" sz="5000" i="0" noProof="0" dirty="0" err="1" smtClean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ie</a:t>
                      </a:r>
                      <a:r>
                        <a:rPr lang="en-US" sz="5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nen</a:t>
                      </a:r>
                      <a:endParaRPr lang="es-ES_tradnl" sz="5000" i="1" noProof="0" dirty="0" smtClean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13" descr="Cross - Pacing Spanish 2 Avancemos(6)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" t="6049" r="2566" b="37128"/>
          <a:stretch/>
        </p:blipFill>
        <p:spPr>
          <a:xfrm>
            <a:off x="-76200" y="2057400"/>
            <a:ext cx="8690350" cy="389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388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3027</TotalTime>
  <Words>675</Words>
  <Application>Microsoft Macintosh PowerPoint</Application>
  <PresentationFormat>On-screen Show (4:3)</PresentationFormat>
  <Paragraphs>160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Unidad 5</vt:lpstr>
      <vt:lpstr>El verbo dar</vt:lpstr>
      <vt:lpstr>El verbo DAR</vt:lpstr>
      <vt:lpstr>Los usos de dar</vt:lpstr>
      <vt:lpstr>Extra Notes</vt:lpstr>
      <vt:lpstr>Unidad 5</vt:lpstr>
      <vt:lpstr>PowerPoint Presentation</vt:lpstr>
      <vt:lpstr>Decir – to say; to tell (e-i)</vt:lpstr>
      <vt:lpstr>Venir – to come (e-ie)</vt:lpstr>
      <vt:lpstr>Traer – to bring</vt:lpstr>
      <vt:lpstr>List of –GO verbs</vt:lpstr>
      <vt:lpstr>The uses of Hacer</vt:lpstr>
      <vt:lpstr>Prueba de práctica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140</cp:revision>
  <cp:lastPrinted>2018-12-03T12:53:04Z</cp:lastPrinted>
  <dcterms:created xsi:type="dcterms:W3CDTF">2018-07-09T18:49:29Z</dcterms:created>
  <dcterms:modified xsi:type="dcterms:W3CDTF">2019-02-22T14:40:56Z</dcterms:modified>
</cp:coreProperties>
</file>