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2" r:id="rId2"/>
    <p:sldId id="312" r:id="rId3"/>
    <p:sldId id="334" r:id="rId4"/>
    <p:sldId id="314" r:id="rId5"/>
    <p:sldId id="287" r:id="rId6"/>
    <p:sldId id="339" r:id="rId7"/>
    <p:sldId id="338" r:id="rId8"/>
    <p:sldId id="320" r:id="rId9"/>
    <p:sldId id="340" r:id="rId10"/>
    <p:sldId id="341" r:id="rId11"/>
    <p:sldId id="329" r:id="rId12"/>
    <p:sldId id="342" r:id="rId13"/>
    <p:sldId id="343" r:id="rId14"/>
    <p:sldId id="336" r:id="rId15"/>
    <p:sldId id="33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600EF"/>
    <a:srgbClr val="158808"/>
    <a:srgbClr val="22E70C"/>
    <a:srgbClr val="D0E5FF"/>
    <a:srgbClr val="DEF9FF"/>
    <a:srgbClr val="ABBDD2"/>
    <a:srgbClr val="BDFEB7"/>
    <a:srgbClr val="344834"/>
    <a:srgbClr val="547553"/>
    <a:srgbClr val="70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CC32B-C0CC-FA46-BB51-AC653D43ACCF}" type="datetime1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B9F61-62FB-CB4F-B2D9-E37DDE73B24E}" type="datetime1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Affirmative Tú Commands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Affirmative Tú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E44-91D1-D04E-8568-8D3A67CA584E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779-EE25-684B-9EFB-82AFA19A914D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18B-DFCA-0841-ACCF-0891E6365434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7D22-C37E-FA43-BEA9-6085F4EA04D8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4699-CB02-EC4F-AC00-B45666FBDD27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44B-AC07-134E-AB78-466C1627E23F}" type="datetime1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B37-0D35-AA4C-9A38-10B4EC7B1D5B}" type="datetime1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4DDD-234C-8848-8591-130A4E911566}" type="datetime1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C01F-CAD1-DD49-8F89-32284A218F30}" type="datetime1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971F-AA7A-4245-A141-2A01274E8567}" type="datetime1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85F0-8C4B-FA40-8500-337F830DD282}" type="datetime1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13081-4328-D94A-83F2-3888980D132F}" type="datetime1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Mandatos afirmativos de “tú”</a:t>
            </a:r>
          </a:p>
          <a:p>
            <a:r>
              <a:rPr lang="es-ES_tradnl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</a:t>
            </a:r>
            <a:r>
              <a:rPr lang="es-ES_tradnl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02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objetos directos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23400"/>
              </a:spcAft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46096"/>
              </p:ext>
            </p:extLst>
          </p:nvPr>
        </p:nvGraphicFramePr>
        <p:xfrm>
          <a:off x="0" y="1194610"/>
          <a:ext cx="9115709" cy="273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6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Direct Object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6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36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36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20" y="4161944"/>
            <a:ext cx="8688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Remember: pronouns replace nouns and help avoid repetition.</a:t>
            </a:r>
          </a:p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Objects: receive action of verb. I buy the </a:t>
            </a:r>
            <a:r>
              <a:rPr lang="en-US" sz="2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lamp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I buy </a:t>
            </a:r>
            <a:r>
              <a:rPr lang="en-US" sz="2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it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981200"/>
            <a:ext cx="2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 - 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67000"/>
            <a:ext cx="2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te</a:t>
            </a:r>
            <a:r>
              <a:rPr lang="en-US" sz="3600" dirty="0">
                <a:solidFill>
                  <a:schemeClr val="bg1"/>
                </a:solidFill>
              </a:rPr>
              <a:t> - you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276600"/>
            <a:ext cx="413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lo/la </a:t>
            </a:r>
            <a:r>
              <a:rPr lang="mr-IN" sz="3600" dirty="0">
                <a:solidFill>
                  <a:schemeClr val="bg1"/>
                </a:solidFill>
              </a:rPr>
              <a:t>–</a:t>
            </a:r>
            <a:r>
              <a:rPr lang="en-US" sz="3600" dirty="0">
                <a:solidFill>
                  <a:schemeClr val="bg1"/>
                </a:solidFill>
              </a:rPr>
              <a:t> him/her/it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19600" y="1981200"/>
            <a:ext cx="176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nos</a:t>
            </a:r>
            <a:r>
              <a:rPr lang="en-US" sz="3600" dirty="0">
                <a:solidFill>
                  <a:schemeClr val="bg1"/>
                </a:solidFill>
              </a:rPr>
              <a:t> - 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600" y="2667000"/>
            <a:ext cx="413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mr-IN" sz="3600" dirty="0">
                <a:solidFill>
                  <a:schemeClr val="bg1"/>
                </a:solidFill>
              </a:rPr>
              <a:t>–</a:t>
            </a:r>
            <a:r>
              <a:rPr lang="en-US" sz="3600" dirty="0">
                <a:solidFill>
                  <a:schemeClr val="bg1"/>
                </a:solidFill>
              </a:rPr>
              <a:t> you 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3276600"/>
            <a:ext cx="449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los/</a:t>
            </a:r>
            <a:r>
              <a:rPr lang="en-US" sz="3600" dirty="0" err="1">
                <a:solidFill>
                  <a:schemeClr val="bg1"/>
                </a:solidFill>
              </a:rPr>
              <a:t>las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mr-IN" sz="3600" dirty="0">
                <a:solidFill>
                  <a:schemeClr val="bg1"/>
                </a:solidFill>
              </a:rPr>
              <a:t>–</a:t>
            </a:r>
            <a:r>
              <a:rPr lang="en-US" sz="3600" dirty="0">
                <a:solidFill>
                  <a:schemeClr val="bg1"/>
                </a:solidFill>
              </a:rPr>
              <a:t> they/them</a:t>
            </a:r>
          </a:p>
        </p:txBody>
      </p:sp>
    </p:spTree>
    <p:extLst>
      <p:ext uri="{BB962C8B-B14F-4D97-AF65-F5344CB8AC3E}">
        <p14:creationId xmlns:p14="http://schemas.microsoft.com/office/powerpoint/2010/main" val="41901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DOPs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293688" indent="-293688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you use an affirmative command with a DOP, </a:t>
            </a:r>
            <a:r>
              <a:rPr lang="en-US" sz="4000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attach the pronoun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the end of the command. </a:t>
            </a:r>
          </a:p>
          <a:p>
            <a:pPr marL="293688" indent="-293688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the command has two or more syllables, you must add an </a:t>
            </a:r>
            <a:r>
              <a:rPr lang="en-US" sz="4000" dirty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retain the original stress. </a:t>
            </a:r>
          </a:p>
          <a:p>
            <a:pPr marL="293688" indent="-293688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 the accent on what was the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second to last</a:t>
            </a:r>
            <a:r>
              <a:rPr lang="en-US" sz="4000" dirty="0">
                <a:ln>
                  <a:solidFill>
                    <a:srgbClr val="3DB4F7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syllable of the verb.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DOPs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¡Cierra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ventana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¡Ciérra</a:t>
            </a:r>
            <a:r>
              <a:rPr lang="es-ES_tradnl" sz="4000" b="1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María, abre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puerta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ábre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Prepara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comida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prepára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¡Pon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mesa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¡Pon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91846" y="1143000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3138" y="2133600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7606" y="3296138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1" y="167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200" y="167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1" y="2819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3600" y="2819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0124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49530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6172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656862" y="3296138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76400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en-US" sz="1600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59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¡ ________ (comprar) los vestidos!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¡__________ (hacer) la cama!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 _________ (pedir) el almuerzo.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¡ ___________ (venir) a la fiesta!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¡ ____________ (limpiar) la cocina!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4798" y="161229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Compra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Haz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Pide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2135" y="4662503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798" y="5686095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Limpia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5142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¿Pongo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mesa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¡Sí, ________!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¡__________ (decirle) la verdad!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¡ _________ (traer) los globos!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¡ ___________ (cerrar) la puerta!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¿Paso </a:t>
            </a:r>
            <a:r>
              <a:rPr lang="es-ES_tradnl" sz="34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aspiradora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¡Sí, ________!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3950" y="1568275"/>
            <a:ext cx="152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ponla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Dile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Trae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Cierra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715000"/>
            <a:ext cx="157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pásala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C2158-99CF-814B-A4F3-E791AE7E0AD4}"/>
              </a:ext>
            </a:extLst>
          </p:cNvPr>
          <p:cNvSpPr txBox="1"/>
          <p:nvPr/>
        </p:nvSpPr>
        <p:spPr>
          <a:xfrm>
            <a:off x="6681654" y="1743946"/>
            <a:ext cx="181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Add DOP!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A9817-6AE0-1B49-8386-2D70103CBC8F}"/>
              </a:ext>
            </a:extLst>
          </p:cNvPr>
          <p:cNvSpPr txBox="1"/>
          <p:nvPr/>
        </p:nvSpPr>
        <p:spPr>
          <a:xfrm>
            <a:off x="7328078" y="5868888"/>
            <a:ext cx="181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Add DOP!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DFE87A-FA2A-9849-BDAC-FB3E89C7E1B7}"/>
              </a:ext>
            </a:extLst>
          </p:cNvPr>
          <p:cNvSpPr txBox="1"/>
          <p:nvPr/>
        </p:nvSpPr>
        <p:spPr>
          <a:xfrm>
            <a:off x="6795417" y="2651473"/>
            <a:ext cx="181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Include DOP!</a:t>
            </a:r>
          </a:p>
        </p:txBody>
      </p:sp>
    </p:spTree>
    <p:extLst>
      <p:ext uri="{BB962C8B-B14F-4D97-AF65-F5344CB8AC3E}">
        <p14:creationId xmlns:p14="http://schemas.microsoft.com/office/powerpoint/2010/main" val="45142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English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Connection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36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English and Spanish, affirmative commands or the </a:t>
            </a:r>
            <a:r>
              <a:rPr lang="en-US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familiar imperative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are used to tell someone to do something.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Clean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kitchen!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sz="4000" dirty="0" err="1">
                <a:ln>
                  <a:solidFill>
                    <a:srgbClr val="3DB4F7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Limpia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cocina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Up Arrow 3"/>
          <p:cNvSpPr/>
          <p:nvPr/>
        </p:nvSpPr>
        <p:spPr>
          <a:xfrm>
            <a:off x="1282486" y="4494622"/>
            <a:ext cx="276615" cy="22634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53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/>
              <a:t>Command</a:t>
            </a:r>
            <a:endParaRPr lang="es-ES_tradnl" sz="2000" dirty="0"/>
          </a:p>
        </p:txBody>
      </p:sp>
      <p:sp>
        <p:nvSpPr>
          <p:cNvPr id="7" name="Up Arrow 6"/>
          <p:cNvSpPr/>
          <p:nvPr/>
        </p:nvSpPr>
        <p:spPr>
          <a:xfrm>
            <a:off x="1458514" y="6083105"/>
            <a:ext cx="264041" cy="22634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TextBox 9"/>
          <p:cNvSpPr txBox="1"/>
          <p:nvPr/>
        </p:nvSpPr>
        <p:spPr>
          <a:xfrm>
            <a:off x="955577" y="6309452"/>
            <a:ext cx="130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Command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use and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affirmative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with a friend or a family member.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Regular affirmative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are the same as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forms of the present tense.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Affirmative means telling someone to do something</a:t>
            </a:r>
            <a:r>
              <a:rPr lang="en-US" sz="40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49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Por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Ejemplo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: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93867"/>
              </p:ext>
            </p:extLst>
          </p:nvPr>
        </p:nvGraphicFramePr>
        <p:xfrm>
          <a:off x="188600" y="1949100"/>
          <a:ext cx="8801376" cy="42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514">
                <a:tc>
                  <a:txBody>
                    <a:bodyPr/>
                    <a:lstStyle/>
                    <a:p>
                      <a:pPr algn="l"/>
                      <a:r>
                        <a:rPr lang="es-ES_tradnl" sz="3200">
                          <a:solidFill>
                            <a:schemeClr val="bg1"/>
                          </a:solidFill>
                        </a:rPr>
                        <a:t>Infinitive </a:t>
                      </a:r>
                      <a:endParaRPr lang="es-ES_tradnl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3200">
                          <a:solidFill>
                            <a:srgbClr val="000000"/>
                          </a:solidFill>
                        </a:rPr>
                        <a:t>Present</a:t>
                      </a:r>
                      <a:r>
                        <a:rPr lang="es-ES_tradnl" sz="3200" baseline="0">
                          <a:solidFill>
                            <a:srgbClr val="000000"/>
                          </a:solidFill>
                        </a:rPr>
                        <a:t> Tense</a:t>
                      </a:r>
                      <a:endParaRPr lang="es-ES_tradnl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3200">
                          <a:solidFill>
                            <a:srgbClr val="FF0000"/>
                          </a:solidFill>
                        </a:rPr>
                        <a:t>Affimative</a:t>
                      </a:r>
                      <a:r>
                        <a:rPr lang="es-ES_tradnl" sz="3200" baseline="0">
                          <a:solidFill>
                            <a:srgbClr val="FF0000"/>
                          </a:solidFill>
                        </a:rPr>
                        <a:t> tú command</a:t>
                      </a:r>
                      <a:endParaRPr lang="es-ES_tradn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r>
                        <a:rPr lang="es-ES_tradnl" sz="3200" baseline="0" dirty="0"/>
                        <a:t> </a:t>
                      </a:r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endParaRPr lang="es-ES_tradn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819400"/>
            <a:ext cx="14067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lavar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2895600"/>
            <a:ext cx="2412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(él/ella) lava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2895600"/>
            <a:ext cx="39604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¡</a:t>
            </a:r>
            <a:r>
              <a:rPr lang="es-ES_tradnl" sz="3200" dirty="0">
                <a:solidFill>
                  <a:srgbClr val="FF0000"/>
                </a:solidFill>
              </a:rPr>
              <a:t>Lava</a:t>
            </a:r>
            <a:r>
              <a:rPr lang="es-ES_tradnl" sz="3200" dirty="0">
                <a:solidFill>
                  <a:schemeClr val="bg1"/>
                </a:solidFill>
              </a:rPr>
              <a:t> los platos!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3733800"/>
            <a:ext cx="16353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barrer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1" y="3733800"/>
            <a:ext cx="26474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(él/ella) barre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4862" y="3751386"/>
            <a:ext cx="37455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¡</a:t>
            </a:r>
            <a:r>
              <a:rPr lang="es-ES_tradnl" sz="3200" dirty="0">
                <a:solidFill>
                  <a:srgbClr val="FF0000"/>
                </a:solidFill>
              </a:rPr>
              <a:t>Barre</a:t>
            </a:r>
            <a:r>
              <a:rPr lang="es-ES_tradnl" sz="3200" dirty="0">
                <a:solidFill>
                  <a:schemeClr val="bg1"/>
                </a:solidFill>
              </a:rPr>
              <a:t> el suelo!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572000"/>
            <a:ext cx="14614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abrir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4572000"/>
            <a:ext cx="25947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(él/ella) abre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87276" y="4572000"/>
            <a:ext cx="3471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¡</a:t>
            </a:r>
            <a:r>
              <a:rPr lang="es-ES_tradnl" sz="3200" dirty="0">
                <a:solidFill>
                  <a:srgbClr val="FF0000"/>
                </a:solidFill>
              </a:rPr>
              <a:t>Abre</a:t>
            </a:r>
            <a:r>
              <a:rPr lang="es-ES_tradnl" sz="3200" dirty="0">
                <a:solidFill>
                  <a:schemeClr val="bg1"/>
                </a:solidFill>
              </a:rPr>
              <a:t> la puerta!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5410200"/>
            <a:ext cx="13442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cortar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5410200"/>
            <a:ext cx="2930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(él/ella) corta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5410200"/>
            <a:ext cx="39076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¡</a:t>
            </a:r>
            <a:r>
              <a:rPr lang="es-ES_tradnl" sz="3200" dirty="0">
                <a:solidFill>
                  <a:srgbClr val="FF0000"/>
                </a:solidFill>
              </a:rPr>
              <a:t>Corta</a:t>
            </a:r>
            <a:r>
              <a:rPr lang="es-ES_tradnl" sz="3200" dirty="0">
                <a:solidFill>
                  <a:schemeClr val="bg1"/>
                </a:solidFill>
              </a:rPr>
              <a:t> el césped!</a:t>
            </a: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 ________ (comer) la comida!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¡__________ (planchar) la ropa!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¡ _________ (sacar) la basura!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¡ ___________ (pasar) la aspiradora!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¡ ____________ (limpiar) la cocina!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4798" y="161229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Come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Plancha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Saca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2135" y="4662503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Pasa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798" y="5686095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Limpia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mandatos irregulares</a:t>
            </a:r>
            <a:endParaRPr lang="es-ES_tradnl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¡Los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irregulares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del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presente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son los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mismos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!</a:t>
            </a:r>
          </a:p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(</a:t>
            </a:r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The present tense irregulars are the same!)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</a:endParaRP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Pensar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nsa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antes de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hablar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Volver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V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lve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Jugar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J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ga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Pedir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de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cena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Dormir</a:t>
            </a:r>
            <a:r>
              <a:rPr lang="en-US" altLang="ja-JP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rme</a:t>
            </a:r>
            <a:r>
              <a:rPr lang="en-US" altLang="ja-JP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Almorzar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Alm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rza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</a:t>
            </a: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Cerrar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¡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</a:t>
            </a:r>
            <a:r>
              <a:rPr lang="en-US" sz="32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ie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rra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puerta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52425" indent="-352425" algn="l">
              <a:buFont typeface="Wingdings" charset="2"/>
              <a:buChar char=""/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have 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irregular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affirmative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tú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commands: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come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Decir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say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Di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leave/to go out)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make/to do)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Haz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Tener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have)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Ten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go)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Poner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put/to place)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</a:t>
            </a:r>
            <a:endParaRPr lang="en-US" b="1" dirty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be)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Sé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lvl="1" algn="l">
              <a:defRPr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You can remember the affirmative irregulars with the sentence: </a:t>
            </a:r>
            <a:r>
              <a:rPr lang="en-US" sz="3000" dirty="0">
                <a:ln>
                  <a:solidFill>
                    <a:srgbClr val="3DB4F7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Vin Diesel has ten weapons, eh?</a:t>
            </a:r>
          </a:p>
          <a:p>
            <a:pPr lvl="1" algn="l">
              <a:defRPr/>
            </a:pPr>
            <a:endParaRPr 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Ven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Di</a:t>
            </a: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Sal</a:t>
            </a: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Haz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Ten </a:t>
            </a: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Ve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Pon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Sé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"/>
          <a:stretch>
            <a:fillRect/>
          </a:stretch>
        </p:blipFill>
        <p:spPr bwMode="auto">
          <a:xfrm>
            <a:off x="5068155" y="2286000"/>
            <a:ext cx="2606675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</TotalTime>
  <Words>746</Words>
  <Application>Microsoft Macintosh PowerPoint</Application>
  <PresentationFormat>On-screen Show (4:3)</PresentationFormat>
  <Paragraphs>152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Medium</vt:lpstr>
      <vt:lpstr>Wingdings</vt:lpstr>
      <vt:lpstr>Office Theme</vt:lpstr>
      <vt:lpstr>Unidad 5</vt:lpstr>
      <vt:lpstr>English Connection</vt:lpstr>
      <vt:lpstr>When to use and how to form</vt:lpstr>
      <vt:lpstr>Regular verbs</vt:lpstr>
      <vt:lpstr>Prueba de práctica</vt:lpstr>
      <vt:lpstr>Unidad 5</vt:lpstr>
      <vt:lpstr>Los verbos irregulares</vt:lpstr>
      <vt:lpstr>Irregular Verbs</vt:lpstr>
      <vt:lpstr>Irregular Verbs</vt:lpstr>
      <vt:lpstr>Unidad 5</vt:lpstr>
      <vt:lpstr>Repaso de objetos directos</vt:lpstr>
      <vt:lpstr>Commands with DOPs</vt:lpstr>
      <vt:lpstr>Commands with DOPs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178</cp:revision>
  <cp:lastPrinted>2018-12-03T12:53:04Z</cp:lastPrinted>
  <dcterms:created xsi:type="dcterms:W3CDTF">2018-07-09T18:49:29Z</dcterms:created>
  <dcterms:modified xsi:type="dcterms:W3CDTF">2023-03-27T12:24:23Z</dcterms:modified>
</cp:coreProperties>
</file>