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2" r:id="rId2"/>
    <p:sldId id="312" r:id="rId3"/>
    <p:sldId id="313" r:id="rId4"/>
    <p:sldId id="314" r:id="rId5"/>
    <p:sldId id="329" r:id="rId6"/>
    <p:sldId id="315" r:id="rId7"/>
    <p:sldId id="316" r:id="rId8"/>
    <p:sldId id="330" r:id="rId9"/>
    <p:sldId id="331" r:id="rId10"/>
    <p:sldId id="320" r:id="rId11"/>
    <p:sldId id="322" r:id="rId12"/>
    <p:sldId id="332" r:id="rId13"/>
    <p:sldId id="333" r:id="rId14"/>
    <p:sldId id="305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0E5FF"/>
    <a:srgbClr val="DEF9FF"/>
    <a:srgbClr val="ABBDD2"/>
    <a:srgbClr val="BDFEB7"/>
    <a:srgbClr val="344834"/>
    <a:srgbClr val="547553"/>
    <a:srgbClr val="70A06F"/>
    <a:srgbClr val="B1FEAD"/>
    <a:srgbClr val="1A2B1B"/>
    <a:srgbClr val="487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ADFF0-D853-8442-A915-B11128607E07}" type="datetime1">
              <a:rPr lang="en-US" smtClean="0"/>
              <a:t>2/3/23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4 - Stem-changing o-ue, u-ue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FE4F9-9C6E-AA43-98EE-BDC83FB12890}" type="datetime1">
              <a:rPr lang="en-US" smtClean="0"/>
              <a:t>2/3/23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4 - Stem-changing o-ue, u-ue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4 - Stem-changing o-ue, u-ue Verbs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4 - Stem-changing o-ue, u-ue Verbs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o-ue, u-ue Verbs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E893E9-B6CB-9245-8BFC-2A17E09BF47C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o-ue, u-ue Verbs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5F77B1-AEE5-C64A-A613-482BB32A2A6D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o-ue, u-ue Verbs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Stem-changing o-ue, u-ue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Stem-changing o-ue, u-ue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4 - Stem-changing o-ue, u-ue Verbs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2D3541-A858-3A41-891F-E0FD48970F0D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o-ue, u-ue Verbs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18BD-7D48-D740-8C63-FF40743E9F6D}" type="datetime1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3AD-6B30-D144-8F3D-0B6EC792FA97}" type="datetime1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70E1-A745-E440-85B5-55A9501AEC24}" type="datetime1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BDD0-A9CF-CB47-AD64-96D0A17A42E4}" type="datetime1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1D9-42BB-794A-9040-13AC105488DA}" type="datetime1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AE9F-0E2D-6E46-8373-9350C49A36C8}" type="datetime1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1E8D-A06C-C746-82EC-AEF342E5B9FF}" type="datetime1">
              <a:rPr lang="en-US" smtClean="0"/>
              <a:t>2/3/23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E31-0051-9D47-8C1F-4A583A7EF82A}" type="datetime1">
              <a:rPr lang="en-US" smtClean="0"/>
              <a:t>2/3/23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B253-2932-2A41-A656-10E649DB247B}" type="datetime1">
              <a:rPr lang="en-US" smtClean="0"/>
              <a:t>2/3/23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5DD-7669-6E4F-BBB3-D26DCC6B1E24}" type="datetime1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0DC0-4FEA-0641-8989-4AFED47746C9}" type="datetime1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02B4-4553-B746-81C2-2707FB38F22D}" type="datetime1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ue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el verbo ir</a:t>
            </a: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 following verbs are O-UE: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be able to; can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Alm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rzar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eat lunch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star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cost (</a:t>
            </a:r>
            <a:r>
              <a:rPr lang="en-US" sz="3600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cuesta, </a:t>
            </a:r>
            <a:r>
              <a:rPr lang="en-US" sz="3600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cuestan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rmir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sleep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Enc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ntrar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find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lver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return (to a place)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Dev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lver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return (an item)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O-UE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51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3375" indent="-333375" algn="l">
              <a:lnSpc>
                <a:spcPct val="90000"/>
              </a:lnSpc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verb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poder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is often followed by a verb in the </a:t>
            </a:r>
            <a:r>
              <a:rPr lang="en-US" sz="36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infinitive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algn="l">
              <a:lnSpc>
                <a:spcPct val="90000"/>
              </a:lnSpc>
            </a:pP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71500" indent="-176213" algn="l">
              <a:lnSpc>
                <a:spcPct val="140000"/>
              </a:lnSpc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¿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Puedo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al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baño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?</a:t>
            </a:r>
          </a:p>
          <a:p>
            <a:pPr marL="571500" indent="-176213" algn="l">
              <a:lnSpc>
                <a:spcPct val="140000"/>
              </a:lnSpc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Ella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puede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tomar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el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autobús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de cambio radical</a:t>
            </a:r>
          </a:p>
        </p:txBody>
      </p:sp>
    </p:spTree>
    <p:extLst>
      <p:ext uri="{BB962C8B-B14F-4D97-AF65-F5344CB8AC3E}">
        <p14:creationId xmlns:p14="http://schemas.microsoft.com/office/powerpoint/2010/main" val="145126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es-ES_tradnl" sz="48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3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1967491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2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</p:grpSpPr>
        <p:sp>
          <p:nvSpPr>
            <p:cNvPr id="27659" name="AutoShape 3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AutoShape 4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Oval 5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0" name="Freeform 6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Oval 7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Oval 8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9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10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11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play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play</a:t>
            </a:r>
            <a:endParaRPr lang="en-US" altLang="ja-JP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play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648200" y="1295400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Nosotros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j</a:t>
            </a:r>
            <a:r>
              <a:rPr lang="en-US" sz="36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gamos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We play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Vosotros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j</a:t>
            </a:r>
            <a:r>
              <a:rPr lang="en-US" altLang="ja-JP" sz="36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gáis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You all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play</a:t>
            </a:r>
            <a:endParaRPr lang="en-US" altLang="ja-JP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Ellos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uds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j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gan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They/you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play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Jugar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play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448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 build="p" autoUpdateAnimBg="0"/>
      <p:bldP spid="2663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Dormir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sleep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práctica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19927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109091"/>
              </p:ext>
            </p:extLst>
          </p:nvPr>
        </p:nvGraphicFramePr>
        <p:xfrm>
          <a:off x="1560384" y="2327901"/>
          <a:ext cx="249495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5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rmo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049738"/>
              </p:ext>
            </p:extLst>
          </p:nvPr>
        </p:nvGraphicFramePr>
        <p:xfrm>
          <a:off x="1447800" y="3505200"/>
          <a:ext cx="2715984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ue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rmes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540470"/>
              </p:ext>
            </p:extLst>
          </p:nvPr>
        </p:nvGraphicFramePr>
        <p:xfrm>
          <a:off x="1524000" y="4572000"/>
          <a:ext cx="2492524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s-ES_tradnl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rme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051130"/>
              </p:ext>
            </p:extLst>
          </p:nvPr>
        </p:nvGraphicFramePr>
        <p:xfrm>
          <a:off x="6172200" y="2362200"/>
          <a:ext cx="3026234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5000" i="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rmimos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684393"/>
              </p:ext>
            </p:extLst>
          </p:nvPr>
        </p:nvGraphicFramePr>
        <p:xfrm>
          <a:off x="6172200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5000" i="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rmís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007690"/>
              </p:ext>
            </p:extLst>
          </p:nvPr>
        </p:nvGraphicFramePr>
        <p:xfrm>
          <a:off x="6172200" y="4572000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ue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" name="Picture 14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85554" y="2133600"/>
            <a:ext cx="922020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0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_____________ (volver) a las seis.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chica  ____________(poder) jugar al fútbol.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___________ (almorzar) en el restaurante.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La ropa ___________ (costar) mucho.</a:t>
            </a:r>
          </a:p>
          <a:p>
            <a:pPr marL="457200" lvl="0" indent="-457200" algn="l" defTabSz="914400">
              <a:lnSpc>
                <a:spcPct val="11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Nosotros____________ (encontrar) ropa bonita en la tienda.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1600200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vuelvo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667000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puede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3581400"/>
            <a:ext cx="205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almuerzas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46482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cuesta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33600" y="5562600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encontramos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/>
          <a:lstStyle/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verb </a:t>
            </a:r>
            <a:r>
              <a:rPr lang="en-US" sz="4000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is used to express 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you are going and what you are </a:t>
            </a:r>
            <a:r>
              <a:rPr lang="en-US" sz="4000" dirty="0">
                <a:ln>
                  <a:solidFill>
                    <a:srgbClr val="E46C0A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going to do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is irregular.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 IR</a:t>
            </a:r>
          </a:p>
        </p:txBody>
      </p:sp>
    </p:spTree>
    <p:extLst>
      <p:ext uri="{BB962C8B-B14F-4D97-AF65-F5344CB8AC3E}">
        <p14:creationId xmlns:p14="http://schemas.microsoft.com/office/powerpoint/2010/main" val="110673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Go: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9491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407087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voy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11976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vas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01246"/>
              </p:ext>
            </p:extLst>
          </p:nvPr>
        </p:nvGraphicFramePr>
        <p:xfrm>
          <a:off x="1560384" y="4495800"/>
          <a:ext cx="1121203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892396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170511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12301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97526"/>
              </p:ext>
            </p:extLst>
          </p:nvPr>
        </p:nvGraphicFramePr>
        <p:xfrm>
          <a:off x="1891632" y="2852420"/>
          <a:ext cx="241565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go/am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going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73202"/>
              </p:ext>
            </p:extLst>
          </p:nvPr>
        </p:nvGraphicFramePr>
        <p:xfrm>
          <a:off x="1560384" y="3962400"/>
          <a:ext cx="258407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go/are</a:t>
                      </a:r>
                      <a:r>
                        <a:rPr lang="en-US" sz="24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going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844964"/>
              </p:ext>
            </p:extLst>
          </p:nvPr>
        </p:nvGraphicFramePr>
        <p:xfrm>
          <a:off x="1560384" y="4876800"/>
          <a:ext cx="24156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go/</a:t>
                      </a:r>
                      <a:r>
                        <a:rPr lang="en-US" sz="24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goes/is</a:t>
                      </a:r>
                      <a:r>
                        <a:rPr lang="en-US" sz="24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going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07093"/>
              </p:ext>
            </p:extLst>
          </p:nvPr>
        </p:nvGraphicFramePr>
        <p:xfrm>
          <a:off x="6332232" y="2852420"/>
          <a:ext cx="281176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go/are</a:t>
                      </a:r>
                      <a:r>
                        <a:rPr lang="en-US" sz="24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going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861324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go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794447"/>
              </p:ext>
            </p:extLst>
          </p:nvPr>
        </p:nvGraphicFramePr>
        <p:xfrm>
          <a:off x="6324600" y="4876800"/>
          <a:ext cx="267175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(You/they go/are going)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4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spcBef>
                <a:spcPts val="0"/>
              </a:spcBef>
              <a:buFont typeface="Wingdings" charset="2"/>
              <a:buChar char=""/>
            </a:pPr>
            <a:r>
              <a:rPr lang="en-US" sz="4000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</a:t>
            </a:r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used:</a:t>
            </a:r>
          </a:p>
          <a:p>
            <a:pPr marL="1028700" lvl="1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+ </a:t>
            </a:r>
            <a:r>
              <a:rPr lang="en-US" sz="3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+ </a:t>
            </a:r>
            <a:r>
              <a:rPr lang="en-US" sz="3800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 place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</a:t>
            </a:r>
          </a:p>
          <a:p>
            <a:pPr marL="1485900" lvl="2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Voy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>
                <a:ln>
                  <a:solidFill>
                    <a:srgbClr val="E46C0A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sz="3800" dirty="0" err="1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tienda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1485900" lvl="2" indent="-571500" algn="l">
              <a:lnSpc>
                <a:spcPct val="90000"/>
              </a:lnSpc>
              <a:spcBef>
                <a:spcPts val="0"/>
              </a:spcBef>
              <a:spcAft>
                <a:spcPts val="4200"/>
              </a:spcAft>
              <a:buFont typeface="Wingdings" charset="2"/>
              <a:buChar char=""/>
            </a:pP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Going to a place</a:t>
            </a:r>
          </a:p>
          <a:p>
            <a:pPr marL="1028700" lvl="1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+ </a:t>
            </a:r>
            <a:r>
              <a:rPr lang="en-US" sz="3800" dirty="0">
                <a:ln>
                  <a:solidFill>
                    <a:srgbClr val="E46C0A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+ </a:t>
            </a:r>
            <a:r>
              <a:rPr lang="en-US" sz="38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infinitive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</a:t>
            </a:r>
          </a:p>
          <a:p>
            <a:pPr marL="1485900" lvl="2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Voy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comprar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camiseta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1485900" lvl="2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Going to do something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 IR</a:t>
            </a:r>
          </a:p>
        </p:txBody>
      </p:sp>
    </p:spTree>
    <p:extLst>
      <p:ext uri="{BB962C8B-B14F-4D97-AF65-F5344CB8AC3E}">
        <p14:creationId xmlns:p14="http://schemas.microsoft.com/office/powerpoint/2010/main" val="373775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See: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483121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24508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0213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ves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91824"/>
              </p:ext>
            </p:extLst>
          </p:nvPr>
        </p:nvGraphicFramePr>
        <p:xfrm>
          <a:off x="1560384" y="4495800"/>
          <a:ext cx="1121203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663763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052991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538792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59493"/>
              </p:ext>
            </p:extLst>
          </p:nvPr>
        </p:nvGraphicFramePr>
        <p:xfrm>
          <a:off x="1891632" y="2852420"/>
          <a:ext cx="241565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see)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05466"/>
              </p:ext>
            </p:extLst>
          </p:nvPr>
        </p:nvGraphicFramePr>
        <p:xfrm>
          <a:off x="1560384" y="3962400"/>
          <a:ext cx="258407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see)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62354"/>
              </p:ext>
            </p:extLst>
          </p:nvPr>
        </p:nvGraphicFramePr>
        <p:xfrm>
          <a:off x="1560384" y="4911038"/>
          <a:ext cx="24156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see/</a:t>
                      </a:r>
                      <a:r>
                        <a:rPr lang="en-US" sz="24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sees)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52441"/>
              </p:ext>
            </p:extLst>
          </p:nvPr>
        </p:nvGraphicFramePr>
        <p:xfrm>
          <a:off x="6332232" y="2852420"/>
          <a:ext cx="281176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see)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42340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see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662162"/>
              </p:ext>
            </p:extLst>
          </p:nvPr>
        </p:nvGraphicFramePr>
        <p:xfrm>
          <a:off x="6324600" y="4993372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(You/they see)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35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es-ES_tradnl" sz="48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3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121306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Verbos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cambio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radical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tienen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un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cambio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 el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presente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lnSpc>
                <a:spcPct val="90000"/>
              </a:lnSpc>
              <a:spcAft>
                <a:spcPts val="2400"/>
              </a:spcAft>
            </a:pPr>
            <a:r>
              <a:rPr lang="en-US" sz="3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(Stem-Changing verbs have a change in the present tense)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changes to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They are also known as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boot verbs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because the changes do </a:t>
            </a:r>
            <a:r>
              <a:rPr lang="en-US" altLang="ja-JP" sz="38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not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happen in </a:t>
            </a:r>
            <a:r>
              <a:rPr lang="en-US" altLang="ja-JP" sz="38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nosotros</a:t>
            </a:r>
            <a:r>
              <a:rPr lang="en-US" altLang="ja-JP" sz="3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 </a:t>
            </a:r>
            <a:r>
              <a:rPr lang="en-US" altLang="ja-JP" sz="38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vosotros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</a:t>
            </a:r>
          </a:p>
        </p:txBody>
      </p:sp>
    </p:spTree>
    <p:extLst>
      <p:ext uri="{BB962C8B-B14F-4D97-AF65-F5344CB8AC3E}">
        <p14:creationId xmlns:p14="http://schemas.microsoft.com/office/powerpoint/2010/main" val="15976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2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</p:grpSpPr>
        <p:sp>
          <p:nvSpPr>
            <p:cNvPr id="23563" name="AutoShape 3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AutoShape 4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Oval 5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4" name="Freeform 6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Oval 8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Oval 9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Oval 10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11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am able to/can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can</a:t>
            </a: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can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648200" y="1219200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Nosotros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p</a:t>
            </a:r>
            <a:r>
              <a:rPr lang="en-US" sz="3600" b="1" u="sng" dirty="0" err="1">
                <a:solidFill>
                  <a:srgbClr val="32B50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o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demos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We can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Vosotros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p</a:t>
            </a:r>
            <a:r>
              <a:rPr lang="en-US" altLang="ja-JP" sz="3600" b="1" u="sng" dirty="0" err="1">
                <a:solidFill>
                  <a:srgbClr val="32B50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o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déis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You all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can</a:t>
            </a:r>
            <a:endParaRPr lang="en-US" altLang="ja-JP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Ellos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uds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p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d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en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They/you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can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 able to (can)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780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build="p" autoUpdateAnimBg="0"/>
      <p:bldP spid="2254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26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</p:grpSpPr>
        <p:sp>
          <p:nvSpPr>
            <p:cNvPr id="19467" name="AutoShape 6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AutoShape 5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Oval 8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8" name="Freeform 10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Oval 11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12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13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14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24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lvo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return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lves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return</a:t>
            </a: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lv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returns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2000" y="1219200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Nosotros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v</a:t>
            </a:r>
            <a:r>
              <a:rPr lang="en-US" sz="36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o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lvemos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We return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Vosotros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v</a:t>
            </a:r>
            <a:r>
              <a:rPr lang="en-US" altLang="ja-JP" sz="36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o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lvéis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You all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return</a:t>
            </a:r>
            <a:endParaRPr lang="en-US" altLang="ja-JP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Ellos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uds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v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lv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en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They/you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return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lver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return (to a place)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40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734</Words>
  <Application>Microsoft Macintosh PowerPoint</Application>
  <PresentationFormat>On-screen Show (4:3)</PresentationFormat>
  <Paragraphs>197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Franklin Gothic Medium</vt:lpstr>
      <vt:lpstr>Wingdings</vt:lpstr>
      <vt:lpstr>Office Theme</vt:lpstr>
      <vt:lpstr>Unidad 4</vt:lpstr>
      <vt:lpstr>Repaso de IR</vt:lpstr>
      <vt:lpstr>El verbo IR</vt:lpstr>
      <vt:lpstr>Repaso de IR</vt:lpstr>
      <vt:lpstr>El verbo Ver</vt:lpstr>
      <vt:lpstr>Unidad 4</vt:lpstr>
      <vt:lpstr>PowerPoint Presentation</vt:lpstr>
      <vt:lpstr>PowerPoint Presentation</vt:lpstr>
      <vt:lpstr>PowerPoint Presentation</vt:lpstr>
      <vt:lpstr>List of O-UE verbs</vt:lpstr>
      <vt:lpstr>Verbos de cambio radical</vt:lpstr>
      <vt:lpstr>Unidad 4</vt:lpstr>
      <vt:lpstr>PowerPoint Presentation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147</cp:revision>
  <cp:lastPrinted>2019-01-22T20:31:24Z</cp:lastPrinted>
  <dcterms:created xsi:type="dcterms:W3CDTF">2018-07-09T18:49:29Z</dcterms:created>
  <dcterms:modified xsi:type="dcterms:W3CDTF">2023-02-03T13:19:34Z</dcterms:modified>
</cp:coreProperties>
</file>