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81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7" r:id="rId13"/>
    <p:sldId id="294" r:id="rId14"/>
    <p:sldId id="293" r:id="rId15"/>
    <p:sldId id="295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2FF08"/>
    <a:srgbClr val="6600CD"/>
    <a:srgbClr val="E5B3CE"/>
    <a:srgbClr val="FEC5E2"/>
    <a:srgbClr val="FEA7E1"/>
    <a:srgbClr val="FEA8F7"/>
    <a:srgbClr val="A02A8D"/>
    <a:srgbClr val="631D57"/>
    <a:srgbClr val="B04D8B"/>
    <a:srgbClr val="DE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FEB88-97C3-8347-B359-CCA740CA555A}" type="datetime1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Comparitives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9CB5-FE42-C842-8CD6-48BEACA9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62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405DF-B74B-F448-94E8-2F23D45F7D7F}" type="datetime1">
              <a:rPr lang="en-US" smtClean="0"/>
              <a:t>12/11/18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Comparitives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878B-60F3-054F-95BE-11390986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Comparitives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3 - Comparitives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076EA-65E4-1641-BAD7-ECEACBDB4324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3 - Comparitives</a:t>
            </a:r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076EA-65E4-1641-BAD7-ECEACBDB4324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3 - Comparitives</a:t>
            </a:r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076EA-65E4-1641-BAD7-ECEACBDB432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3 - Comparitives</a:t>
            </a:r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076EA-65E4-1641-BAD7-ECEACBDB432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3 - Comparitives</a:t>
            </a: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208-8FC2-274F-9B3E-36CC6665DF3D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E01D-E561-0649-BFA7-21307769B842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EF5E-1F47-654D-BAA6-2FD072FF4C43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615E-9AAA-FD4C-9B11-2D9E38653D4A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AE8A-ECF7-074C-BF94-2C4BB274EF35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A0AB-1DF5-4347-9573-BBBB616DCA96}" type="datetime1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5305-0967-ED46-9329-DE12B0DA1B4B}" type="datetime1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65DE-3B06-5F4F-BDE4-2E068EB296B8}" type="datetime1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F655-E854-6540-9E58-86F10AD16735}" type="datetime1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D5D-1C30-B541-A32D-BFEBF95A52D5}" type="datetime1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BFDB-101D-DF4A-BA98-9EB4DB060ABF}" type="datetime1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DE60-A154-A44E-9B90-BCF74B53EC5D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comparativos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comparative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82575" indent="-2825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Mayor </a:t>
            </a:r>
            <a:r>
              <a:rPr lang="mr-IN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older</a:t>
            </a:r>
          </a:p>
          <a:p>
            <a:pPr marL="282575" indent="-282575" algn="l">
              <a:buFont typeface="Arial"/>
              <a:buChar char="•"/>
            </a:pPr>
            <a:r>
              <a:rPr lang="en-US" altLang="ja-JP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Menor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younger</a:t>
            </a:r>
          </a:p>
          <a:p>
            <a:pPr marL="282575" indent="-282575" algn="l">
              <a:buFont typeface="Arial"/>
              <a:buChar char="•"/>
            </a:pPr>
            <a:r>
              <a:rPr lang="en-US" altLang="ja-JP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Mejor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better</a:t>
            </a:r>
          </a:p>
          <a:p>
            <a:pPr marL="282575" indent="-282575" algn="l">
              <a:spcAft>
                <a:spcPts val="4800"/>
              </a:spcAft>
              <a:buFont typeface="Arial"/>
              <a:buChar char="•"/>
            </a:pPr>
            <a:r>
              <a:rPr lang="en-US" altLang="ja-JP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Peor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worse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tí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mayor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mi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tía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39775" lvl="1" indent="-282575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My uncles are older than my aunt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68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4800600"/>
            <a:ext cx="9144001" cy="14478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Marc</a:t>
            </a:r>
            <a:r>
              <a:rPr lang="en-US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ás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alt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Luisa.</a:t>
            </a:r>
          </a:p>
          <a:p>
            <a:pPr algn="ctr" eaLnBrk="1" hangingPunct="1">
              <a:buFont typeface="Wingdings" charset="0"/>
              <a:buNone/>
            </a:pP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Luis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alt</a:t>
            </a:r>
            <a:r>
              <a:rPr lang="en-US" altLang="ja-JP" sz="38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Marco.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26" y="1417713"/>
            <a:ext cx="9445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26" y="1874913"/>
            <a:ext cx="106838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114726" y="37799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Marco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010326" y="37037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Luisa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del comparativo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2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4800600"/>
            <a:ext cx="9144001" cy="144780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charset="0"/>
              <a:buNone/>
            </a:pP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Paquito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le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gusta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dibujar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tanto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Mario.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Mario le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gusta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dibujar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tanto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Paquito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855989" y="34751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/>
              <a:t>Paquito</a:t>
            </a:r>
            <a:endParaRPr lang="en-US" dirty="0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010326" y="37037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Mario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del comparativo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115" y="1874913"/>
            <a:ext cx="2568011" cy="14748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275" y="1417713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5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82575" indent="-282575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use the comparative to compare the number of items/nouns. In this case you don’t have to worry about agreement for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Tanto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will agree with the noun (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tant</a:t>
            </a:r>
            <a:r>
              <a:rPr lang="en-US" sz="40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cas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con sustantivos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00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4800600"/>
            <a:ext cx="9144001" cy="14478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Rogelio come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más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pizza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Gilda.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Gilda come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pizza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Rogelio.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114726" y="37799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Rogelio</a:t>
            </a:r>
            <a:endParaRPr lang="en-US" dirty="0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010326" y="37037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Gilda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del comparativo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67" y="2127536"/>
            <a:ext cx="1714859" cy="11384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775678">
            <a:off x="2114726" y="1558303"/>
            <a:ext cx="1714859" cy="11384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16841">
            <a:off x="1546220" y="1903673"/>
            <a:ext cx="1714859" cy="11384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32221">
            <a:off x="2786813" y="2290113"/>
            <a:ext cx="1714859" cy="11384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867" y="1710703"/>
            <a:ext cx="1714859" cy="11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2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4800600"/>
            <a:ext cx="9144001" cy="14478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Rogelio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tanto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jugo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Gilda.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Gilda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tanto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jugo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Rogelio.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114726" y="37799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Rogelio</a:t>
            </a:r>
            <a:endParaRPr lang="en-US" dirty="0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010326" y="37037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Gilda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del comparativo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2455" y="1686188"/>
            <a:ext cx="1589671" cy="15826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78055" y="1686188"/>
            <a:ext cx="1589671" cy="158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9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Sofía es _______ simpática que Silvio (more).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stamos_________ contentos que Uds. (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42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Pablo // Lola // Serio  // More</a:t>
            </a: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Lola // Pablo // Perezoso //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Less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Marisa //  Juanes // Comer // As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as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más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133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menos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50" y="3480376"/>
            <a:ext cx="75543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Pablo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más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serio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que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Lola.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186" y="4851976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Lola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menos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perezosa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que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Pablo.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007388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Marisa come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tanto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como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Juanes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073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46088" indent="-446088" algn="l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comparative makes a comparison between two things or 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groups</a:t>
            </a:r>
            <a:endParaRPr lang="en-US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46088" indent="-446088" algn="l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ja-JP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ás</a:t>
            </a:r>
            <a:r>
              <a:rPr lang="en-US" altLang="ja-JP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= +  (more)</a:t>
            </a:r>
          </a:p>
          <a:p>
            <a:pPr marL="446088" indent="-446088" algn="l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ja-JP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altLang="ja-JP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= - (less)</a:t>
            </a:r>
          </a:p>
          <a:p>
            <a:pPr marL="446088" indent="-446088" algn="l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than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Apuntes importantes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altLang="ja-JP" sz="5000" b="1" u="sng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más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...</a:t>
            </a:r>
            <a:r>
              <a:rPr lang="en-US" altLang="ja-JP" sz="5000" b="1" u="sng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5000" b="1" u="sng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more ... </a:t>
            </a:r>
            <a:r>
              <a:rPr lang="en-US" altLang="ja-JP" sz="5000" b="1" u="sng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than</a:t>
            </a:r>
          </a:p>
          <a:p>
            <a:pPr marL="352425" indent="-352425" algn="l">
              <a:buFont typeface="Arial"/>
              <a:buChar char="•"/>
            </a:pP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abuel</a:t>
            </a:r>
            <a:r>
              <a:rPr lang="en-US" sz="4000" b="1" dirty="0" err="1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artístic</a:t>
            </a:r>
            <a:r>
              <a:rPr lang="en-US" sz="4000" b="1" dirty="0" err="1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mi padre</a:t>
            </a:r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52475" lvl="1" indent="-295275" algn="l">
              <a:spcAft>
                <a:spcPts val="7200"/>
              </a:spcAft>
              <a:buFont typeface="Arial"/>
              <a:buChar char="•"/>
            </a:pP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My grandmother is </a:t>
            </a:r>
            <a:r>
              <a:rPr lang="en-US" sz="3600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</a:t>
            </a:r>
            <a:r>
              <a:rPr lang="en-US" sz="3600" b="1" i="1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artistic </a:t>
            </a:r>
            <a:r>
              <a:rPr lang="en-US" sz="3600" b="1" i="1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my father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688975" lvl="1" indent="-571500" algn="l">
              <a:buFont typeface="Wingdings" charset="2"/>
              <a:buChar char="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adjective and verb </a:t>
            </a:r>
            <a:r>
              <a:rPr lang="en-US" sz="36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with the first noun!</a:t>
            </a:r>
          </a:p>
          <a:p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con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11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altLang="ja-JP" sz="5000" b="1" u="sng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...</a:t>
            </a:r>
            <a:r>
              <a:rPr lang="en-US" altLang="ja-JP" sz="5000" b="1" u="sng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5000" b="1" u="sng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less ... </a:t>
            </a:r>
            <a:r>
              <a:rPr lang="en-US" altLang="ja-JP" sz="5000" b="1" u="sng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than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ciencias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divertid</a:t>
            </a:r>
            <a:r>
              <a:rPr lang="en-US" sz="4000" dirty="0" err="1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inglés</a:t>
            </a:r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39775" lvl="1" indent="-28257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Science class is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fun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English class.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con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49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altLang="ja-JP" sz="5000" b="1" u="sng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tan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...</a:t>
            </a:r>
            <a:r>
              <a:rPr lang="en-US" altLang="ja-JP" sz="5000" b="1" u="sng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5000" b="1" u="sng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as</a:t>
            </a:r>
            <a:r>
              <a:rPr lang="en-US" altLang="ja-JP" sz="5000" b="1" u="sng" dirty="0" smtClean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... </a:t>
            </a:r>
            <a:r>
              <a:rPr lang="en-US" altLang="ja-JP" sz="5000" b="1" u="sng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as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herman</a:t>
            </a:r>
            <a:r>
              <a:rPr lang="en-US" sz="4000" dirty="0" err="1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seri</a:t>
            </a:r>
            <a:r>
              <a:rPr lang="en-US" sz="4000" dirty="0" err="1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maestra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39775" lvl="1" indent="-28257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 sisters are </a:t>
            </a:r>
            <a:r>
              <a:rPr lang="en-US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serious </a:t>
            </a:r>
            <a:r>
              <a:rPr lang="en-US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the teacher.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con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202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a comparison does 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have an adjective, use the following:</a:t>
            </a:r>
            <a:endParaRPr lang="en-US" altLang="ja-JP" sz="5000" b="1" u="sng" dirty="0" smtClean="0"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5000" b="1" u="sng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más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b="1" u="sng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5000" b="1" u="sng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more than</a:t>
            </a:r>
          </a:p>
          <a:p>
            <a:pPr marL="352425" indent="-35242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biblioteca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gimnasio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09625" lvl="1" indent="-352425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like to go to the library </a:t>
            </a:r>
            <a:r>
              <a:rPr lang="en-US" sz="3600" i="1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more than 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the 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gym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</a:t>
            </a:r>
            <a:r>
              <a:rPr lang="es-ES_tradnl" sz="5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08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altLang="ja-JP" sz="5000" b="1" u="sng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altLang="ja-JP" sz="5000" b="1" u="sng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b="1" u="sng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5000" b="1" u="sng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en-US" altLang="ja-JP" sz="5000" b="1" u="sng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less than</a:t>
            </a:r>
          </a:p>
          <a:p>
            <a:pPr marL="352425" indent="-35242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hamburguesas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menos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los tacos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09625" lvl="1" indent="-352425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like hamburgers </a:t>
            </a:r>
            <a:r>
              <a:rPr lang="en-US" sz="3600" i="1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less than 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tacos.</a:t>
            </a:r>
            <a:endParaRPr lang="en-US" sz="36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</a:t>
            </a:r>
            <a:r>
              <a:rPr lang="es-ES_tradnl" sz="5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01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altLang="ja-JP" sz="5000" b="1" u="sng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5000" b="1" u="sng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anto</a:t>
            </a:r>
            <a:r>
              <a:rPr lang="en-US" altLang="ja-JP" sz="5000" b="1" u="sng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b="1" u="sng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altLang="ja-JP" sz="5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en-US" altLang="ja-JP" sz="5000" b="1" u="sng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as much as</a:t>
            </a:r>
          </a:p>
          <a:p>
            <a:pPr marL="352425" indent="-35242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hablar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tanto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como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escuchar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809625" lvl="1" indent="-352425" algn="l">
              <a:buFont typeface="Arial"/>
              <a:buChar char="•"/>
            </a:pP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you like to talk </a:t>
            </a:r>
            <a:r>
              <a:rPr lang="en-US" sz="4000" i="1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 much as 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listen?</a:t>
            </a:r>
            <a:endParaRPr lang="en-US" sz="4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comparativo </a:t>
            </a:r>
            <a:r>
              <a:rPr lang="es-ES_tradnl" sz="5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96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82575" indent="-2825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a few irregular comparative words.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 agree in number with the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first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69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535</Words>
  <Application>Microsoft Macintosh PowerPoint</Application>
  <PresentationFormat>On-screen Show (4:3)</PresentationFormat>
  <Paragraphs>89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Unidad 3</vt:lpstr>
      <vt:lpstr>Apuntes importantes</vt:lpstr>
      <vt:lpstr>El comparativo con adjectivos</vt:lpstr>
      <vt:lpstr>El comparativo con adjectivos</vt:lpstr>
      <vt:lpstr>El comparativo con adjectivos</vt:lpstr>
      <vt:lpstr>El comparativo sin adjectivos</vt:lpstr>
      <vt:lpstr>El comparativo sin adjectivos</vt:lpstr>
      <vt:lpstr>El comparativo sin adjectivos</vt:lpstr>
      <vt:lpstr>Los irregulares</vt:lpstr>
      <vt:lpstr>Los irregulares</vt:lpstr>
      <vt:lpstr>PowerPoint Presentation</vt:lpstr>
      <vt:lpstr>PowerPoint Presentation</vt:lpstr>
      <vt:lpstr>El comparativo con sustantivos</vt:lpstr>
      <vt:lpstr>PowerPoint Presentation</vt:lpstr>
      <vt:lpstr>PowerPoint Presentation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73</cp:revision>
  <cp:lastPrinted>2018-12-03T14:50:59Z</cp:lastPrinted>
  <dcterms:created xsi:type="dcterms:W3CDTF">2018-07-09T18:49:29Z</dcterms:created>
  <dcterms:modified xsi:type="dcterms:W3CDTF">2018-12-11T13:17:12Z</dcterms:modified>
</cp:coreProperties>
</file>