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2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9FE4E9"/>
    <a:srgbClr val="87C1C3"/>
    <a:srgbClr val="B0FFE0"/>
    <a:srgbClr val="08424E"/>
    <a:srgbClr val="22FF08"/>
    <a:srgbClr val="6600CD"/>
    <a:srgbClr val="E5B3CE"/>
    <a:srgbClr val="FEC5E2"/>
    <a:srgbClr val="FEA7E1"/>
    <a:srgbClr val="FEA8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1" d="100"/>
          <a:sy n="61" d="100"/>
        </p:scale>
        <p:origin x="-20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720CD6-7F52-6943-B621-37162241293F}" type="datetime1">
              <a:rPr lang="en-US" smtClean="0"/>
              <a:t>10/22/18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Unidad 2 - -AR Verbs + Frequency Expressions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299CB5-FE42-C842-8CD6-48BEACA94C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38626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6BA11D-B9F5-964D-9550-5E3C8DB7F6EE}" type="datetime1">
              <a:rPr lang="en-US" smtClean="0"/>
              <a:t>10/22/18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Unidad 2 - -AR Verbs + Frequency Expressions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7878B-60F3-054F-95BE-1139098611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7055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7878B-60F3-054F-95BE-113909861116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Unidad 2 - -AR Verbs + Frequency Expressions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652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Unidad 2 - -AR Verbs + Frequency Expressions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397878B-60F3-054F-95BE-11390986111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838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AF0F0-5BE4-2245-A951-2AE1246BABBB}" type="datetime1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B658-4EA3-0240-ADA0-E40C23AE20B0}" type="datetime1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7A1C4-FF30-5047-A425-8C06CE9E5C1D}" type="datetime1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43D7E-89B8-C345-B13B-DA5845710CE7}" type="datetime1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8C18C-C723-E94B-B654-C8988F8F0EE2}" type="datetime1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D62E3-30B7-0A41-9FDE-AAAADCAAF2AB}" type="datetime1">
              <a:rPr lang="en-US" smtClean="0"/>
              <a:t>10/22/18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F21D51-4DA5-0049-B104-CF8B094CAE85}" type="datetime1">
              <a:rPr lang="en-US" smtClean="0"/>
              <a:t>10/22/18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B54D-1E92-8A4D-8905-A1A89F9089AE}" type="datetime1">
              <a:rPr lang="en-US" smtClean="0"/>
              <a:t>10/22/18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D51FF-8AA9-B142-9C2F-4EA2C2AF88BE}" type="datetime1">
              <a:rPr lang="en-US" smtClean="0"/>
              <a:t>10/22/18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D57F0-0D62-ED48-83E9-D717FE14E0C1}" type="datetime1">
              <a:rPr lang="en-US" smtClean="0"/>
              <a:t>10/22/18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B5495-07E3-934B-91EC-0F98CF043C5C}" type="datetime1">
              <a:rPr lang="en-US" smtClean="0"/>
              <a:t>10/22/18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20000"/>
                <a:lumOff val="80000"/>
              </a:schemeClr>
            </a:gs>
            <a:gs pos="57000">
              <a:schemeClr val="accent5">
                <a:lumMod val="75000"/>
              </a:schemeClr>
            </a:gs>
            <a:gs pos="100000">
              <a:schemeClr val="accent5">
                <a:lumMod val="5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12700-88DE-B84F-A4CF-DEC96FF228FE}" type="datetime1">
              <a:rPr lang="en-US" smtClean="0"/>
              <a:t>10/22/18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/>
          <a:lstStyle/>
          <a:p>
            <a:r>
              <a:rPr lang="es-ES_tradnl" sz="5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</a:t>
            </a:r>
            <a:r>
              <a:rPr lang="mr-IN" sz="5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5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 y expresiones de frecuencia</a:t>
            </a:r>
          </a:p>
          <a:p>
            <a:r>
              <a:rPr lang="en-US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-AR Verbs &amp; Frequency Expressions</a:t>
            </a:r>
            <a:endParaRPr lang="es-ES_tradnl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2</a:t>
            </a:r>
            <a:endParaRPr lang="es-ES_tradnl" sz="7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38669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Autofit/>
          </a:bodyPr>
          <a:lstStyle/>
          <a:p>
            <a:pPr marL="457200" indent="-457200" algn="l">
              <a:buFont typeface="Wingdings" charset="2"/>
              <a:buChar char=""/>
            </a:pPr>
            <a:r>
              <a:rPr lang="en-US" sz="3600" dirty="0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De </a:t>
            </a:r>
            <a:r>
              <a:rPr lang="en-US" sz="3600" dirty="0" err="1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vez</a:t>
            </a:r>
            <a:r>
              <a:rPr lang="en-US" sz="3600" dirty="0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 en </a:t>
            </a:r>
            <a:r>
              <a:rPr lang="en-US" sz="3600" dirty="0" err="1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cuando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, </a:t>
            </a:r>
            <a:r>
              <a:rPr lang="en-US" sz="3600" dirty="0" err="1" smtClean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muchas</a:t>
            </a:r>
            <a:r>
              <a:rPr lang="en-US" sz="3600" dirty="0" smtClean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 </a:t>
            </a:r>
            <a:r>
              <a:rPr lang="en-US" sz="3600" dirty="0" err="1" smtClean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veces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, and </a:t>
            </a:r>
            <a:r>
              <a:rPr lang="en-US" sz="3600" dirty="0" err="1" smtClean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todos</a:t>
            </a:r>
            <a:r>
              <a:rPr lang="en-US" sz="3600" dirty="0" smtClean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 los </a:t>
            </a:r>
            <a:r>
              <a:rPr lang="en-US" sz="3600" dirty="0" err="1" smtClean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días</a:t>
            </a:r>
            <a:r>
              <a:rPr lang="en-US" sz="3600" dirty="0" smtClean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 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are 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usually placed 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at the </a:t>
            </a:r>
            <a:r>
              <a:rPr lang="en-US" sz="3600" u="sng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beginning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 or </a:t>
            </a:r>
            <a:r>
              <a:rPr lang="en-US" sz="3600" u="sng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end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 of the sentence.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</a:endParaRPr>
          </a:p>
          <a:p>
            <a:pPr marL="914400" lvl="1" indent="-457200" algn="l">
              <a:buFont typeface="Wingdings" charset="2"/>
              <a:buChar char=""/>
            </a:pPr>
            <a:r>
              <a:rPr lang="en-US" sz="3600" dirty="0" err="1" smtClean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Todos</a:t>
            </a:r>
            <a:r>
              <a:rPr lang="en-US" sz="3600" dirty="0" smtClean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 los </a:t>
            </a:r>
            <a:r>
              <a:rPr lang="en-US" sz="3600" dirty="0" err="1" smtClean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días</a:t>
            </a:r>
            <a:r>
              <a:rPr lang="en-US" sz="3600" dirty="0" smtClean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 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Jaime </a:t>
            </a:r>
            <a:r>
              <a:rPr lang="en-US" sz="36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trabaja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.</a:t>
            </a:r>
          </a:p>
          <a:p>
            <a:pPr marL="914400" lvl="1" indent="-457200" algn="l">
              <a:buFont typeface="Wingdings" charset="2"/>
              <a:buChar char=""/>
            </a:pP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Jaime </a:t>
            </a:r>
            <a:r>
              <a:rPr lang="en-US" sz="36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trabaja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 </a:t>
            </a:r>
            <a:r>
              <a:rPr lang="en-US" sz="3600" dirty="0" err="1" smtClean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todos</a:t>
            </a:r>
            <a:r>
              <a:rPr lang="en-US" sz="3600" dirty="0" smtClean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 los </a:t>
            </a:r>
            <a:r>
              <a:rPr lang="en-US" sz="3600" dirty="0" err="1" smtClean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días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.</a:t>
            </a:r>
          </a:p>
          <a:p>
            <a:pPr marL="1371600" lvl="2" indent="-457200" algn="l">
              <a:buFont typeface="Wingdings" charset="2"/>
              <a:buChar char=""/>
            </a:pPr>
            <a:r>
              <a:rPr lang="en-US" sz="36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Jaime works </a:t>
            </a:r>
            <a:r>
              <a:rPr lang="en-US" sz="3600" i="1" dirty="0" smtClean="0">
                <a:ln>
                  <a:solidFill>
                    <a:srgbClr val="008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every day</a:t>
            </a:r>
            <a:r>
              <a:rPr lang="en-US" sz="36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.</a:t>
            </a:r>
            <a:endParaRPr lang="en-US" sz="3600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Frequency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Expressions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265478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Autofit/>
          </a:bodyPr>
          <a:lstStyle/>
          <a:p>
            <a:pPr marL="457200" indent="-457200" algn="l">
              <a:buFont typeface="Wingdings" charset="2"/>
              <a:buChar char=""/>
            </a:pPr>
            <a:r>
              <a:rPr lang="en-US" sz="45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-AR verbs are verbs, or action words, that end in </a:t>
            </a:r>
            <a:r>
              <a:rPr lang="ja-JP" altLang="en-US" sz="45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“</a:t>
            </a:r>
            <a:r>
              <a:rPr lang="en-US" sz="45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AR</a:t>
            </a:r>
            <a:r>
              <a:rPr lang="ja-JP" altLang="en-US" sz="45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”</a:t>
            </a:r>
            <a:r>
              <a:rPr lang="en-US" sz="45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 in the </a:t>
            </a:r>
            <a:r>
              <a:rPr lang="en-US" sz="4500" dirty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infinitive</a:t>
            </a:r>
            <a:r>
              <a:rPr lang="en-US" sz="45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.</a:t>
            </a:r>
          </a:p>
          <a:p>
            <a:pPr marL="457200" indent="-457200" algn="l">
              <a:buFont typeface="Wingdings" charset="2"/>
              <a:buChar char=""/>
            </a:pPr>
            <a:r>
              <a:rPr lang="en-US" sz="45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Like </a:t>
            </a:r>
            <a:r>
              <a:rPr lang="ja-JP" altLang="en-US" sz="45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“</a:t>
            </a:r>
            <a:r>
              <a:rPr lang="en-US" sz="4500" dirty="0">
                <a:ln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To</a:t>
            </a:r>
            <a:r>
              <a:rPr lang="en-US" sz="45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 talk</a:t>
            </a:r>
            <a:r>
              <a:rPr lang="ja-JP" altLang="en-US" sz="45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”</a:t>
            </a:r>
            <a:r>
              <a:rPr lang="en-US" sz="45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 - </a:t>
            </a:r>
            <a:r>
              <a:rPr lang="ja-JP" altLang="en-US" sz="45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“</a:t>
            </a:r>
            <a:r>
              <a:rPr lang="en-US" sz="45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Habl</a:t>
            </a:r>
            <a:r>
              <a:rPr lang="en-US" sz="4500" dirty="0" err="1">
                <a:ln>
                  <a:solidFill>
                    <a:srgbClr val="FF0000"/>
                  </a:solidFill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ar</a:t>
            </a:r>
            <a:r>
              <a:rPr lang="ja-JP" altLang="en-US" sz="45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”</a:t>
            </a:r>
            <a:endParaRPr lang="en-US" sz="45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-AR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84025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Autofit/>
          </a:bodyPr>
          <a:lstStyle/>
          <a:p>
            <a:pPr marL="457200" indent="-457200" algn="l">
              <a:buFont typeface="Wingdings" charset="2"/>
              <a:buChar char=""/>
            </a:pPr>
            <a:r>
              <a:rPr lang="en-US" sz="45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How to Conjugate:</a:t>
            </a:r>
          </a:p>
          <a:p>
            <a:pPr marL="914400" lvl="1" indent="-457200" algn="l">
              <a:buFont typeface="Wingdings" charset="2"/>
              <a:buChar char=""/>
            </a:pP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Conjugating a verb is when you take the infinitive and change the </a:t>
            </a:r>
            <a:r>
              <a:rPr lang="en-US" sz="4400" dirty="0">
                <a:ln>
                  <a:solidFill>
                    <a:srgbClr val="A02A8D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endings</a:t>
            </a:r>
            <a:r>
              <a:rPr lang="en-US" sz="4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 to match each subject</a:t>
            </a:r>
            <a:r>
              <a:rPr lang="en-US" sz="4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.</a:t>
            </a:r>
            <a:endParaRPr lang="en-US" sz="4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-AR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0298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Autofit/>
          </a:bodyPr>
          <a:lstStyle/>
          <a:p>
            <a:pPr marL="457200" indent="-457200" algn="l">
              <a:buFont typeface="Wingdings" charset="2"/>
              <a:buChar char=""/>
            </a:pPr>
            <a:r>
              <a:rPr lang="en-US" sz="4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How to Conjugate:</a:t>
            </a:r>
          </a:p>
          <a:p>
            <a:pPr marL="914400" lvl="1" indent="-457200" algn="l">
              <a:buFont typeface="Wingdings" charset="2"/>
              <a:buChar char=""/>
            </a:pPr>
            <a:r>
              <a:rPr lang="en-US" sz="4000" u="sng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Steps</a:t>
            </a:r>
            <a:r>
              <a:rPr lang="en-US" sz="4000" u="sng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:</a:t>
            </a:r>
          </a:p>
          <a:p>
            <a:pPr marL="1250950" lvl="1" algn="l">
              <a:lnSpc>
                <a:spcPct val="90000"/>
              </a:lnSpc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1. Take the </a:t>
            </a:r>
            <a:r>
              <a:rPr lang="en-US" sz="4000" dirty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infinitive</a:t>
            </a:r>
          </a:p>
          <a:p>
            <a:pPr marL="1250950" lvl="1" algn="l">
              <a:lnSpc>
                <a:spcPct val="90000"/>
              </a:lnSpc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2. </a:t>
            </a:r>
            <a:r>
              <a:rPr lang="en-US" sz="4000" dirty="0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Drop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the -AR ending</a:t>
            </a:r>
          </a:p>
          <a:p>
            <a:pPr marL="1250950" lvl="1" algn="l">
              <a:lnSpc>
                <a:spcPct val="90000"/>
              </a:lnSpc>
            </a:pP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3. </a:t>
            </a:r>
            <a:r>
              <a:rPr lang="en-US" sz="4000" dirty="0">
                <a:ln>
                  <a:solidFill>
                    <a:srgbClr val="6600CD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Add</a:t>
            </a:r>
            <a:r>
              <a:rPr lang="en-US" sz="4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the new ending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 verbos -AR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452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s-ES_tradnl" sz="4000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Las terminaciones de verbos -AR</a:t>
            </a:r>
          </a:p>
          <a:p>
            <a:pPr algn="l"/>
            <a:endParaRPr lang="en-US" sz="4000" dirty="0" smtClean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/>
            <a:endParaRPr lang="es-ES_tradnl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Los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verbos -AR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3000256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/>
                <a:gridCol w="2650702"/>
                <a:gridCol w="2153695"/>
                <a:gridCol w="288539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08424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08424E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424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C1C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424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C1C3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424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4E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  <a:endParaRPr lang="es-ES_tradnl" sz="3200" i="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8424E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E4E9"/>
                    </a:solidFill>
                  </a:tcPr>
                </a:tc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  <a:endParaRPr lang="es-ES_tradnl" sz="3200" noProof="0" dirty="0">
                        <a:solidFill>
                          <a:schemeClr val="tx1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8424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7C1C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 smtClean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8424E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 smtClean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87C1C3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984599"/>
              </p:ext>
            </p:extLst>
          </p:nvPr>
        </p:nvGraphicFramePr>
        <p:xfrm>
          <a:off x="1560384" y="2327901"/>
          <a:ext cx="224742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noProof="0" dirty="0" smtClean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-o</a:t>
                      </a:r>
                      <a:endParaRPr lang="es-ES_tradnl" sz="40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332609"/>
              </p:ext>
            </p:extLst>
          </p:nvPr>
        </p:nvGraphicFramePr>
        <p:xfrm>
          <a:off x="1560384" y="3505200"/>
          <a:ext cx="213609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-as</a:t>
                      </a:r>
                      <a:endParaRPr lang="es-ES_tradnl" sz="40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9705229"/>
              </p:ext>
            </p:extLst>
          </p:nvPr>
        </p:nvGraphicFramePr>
        <p:xfrm>
          <a:off x="1560384" y="4707453"/>
          <a:ext cx="224742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/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-a</a:t>
                      </a:r>
                      <a:endParaRPr lang="es-ES_tradnl" sz="40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6038145"/>
              </p:ext>
            </p:extLst>
          </p:nvPr>
        </p:nvGraphicFramePr>
        <p:xfrm>
          <a:off x="6332232" y="2327901"/>
          <a:ext cx="257707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/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4000" i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40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amos</a:t>
                      </a:r>
                      <a:endParaRPr lang="es-ES_tradnl" sz="40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591332"/>
              </p:ext>
            </p:extLst>
          </p:nvPr>
        </p:nvGraphicFramePr>
        <p:xfrm>
          <a:off x="6332232" y="3505200"/>
          <a:ext cx="230560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/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4000" i="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4000" i="0" noProof="0" dirty="0" err="1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áis</a:t>
                      </a:r>
                      <a:endParaRPr lang="es-ES_tradnl" sz="40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07992"/>
              </p:ext>
            </p:extLst>
          </p:nvPr>
        </p:nvGraphicFramePr>
        <p:xfrm>
          <a:off x="6332232" y="4707453"/>
          <a:ext cx="219051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noProof="0" dirty="0" smtClean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-an</a:t>
                      </a:r>
                      <a:endParaRPr lang="es-ES_tradnl" sz="4000" i="1" noProof="0" dirty="0" smtClean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0723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Autofit/>
          </a:bodyPr>
          <a:lstStyle/>
          <a:p>
            <a:pPr marL="742950" indent="-742950" algn="l">
              <a:lnSpc>
                <a:spcPct val="90000"/>
              </a:lnSpc>
              <a:buAutoNum type="arabicPeriod"/>
            </a:pPr>
            <a:r>
              <a:rPr lang="en-US" sz="3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Take </a:t>
            </a:r>
            <a:r>
              <a:rPr lang="en-US" sz="3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infinitive</a:t>
            </a:r>
            <a:r>
              <a:rPr lang="en-US" sz="3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:</a:t>
            </a:r>
          </a:p>
          <a:p>
            <a:pPr marL="742950" indent="-742950" algn="l">
              <a:lnSpc>
                <a:spcPct val="90000"/>
              </a:lnSpc>
              <a:buFont typeface="Arial"/>
              <a:buAutoNum type="arabicPeriod"/>
            </a:pPr>
            <a:r>
              <a:rPr lang="en-US" sz="3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Drop </a:t>
            </a:r>
            <a:r>
              <a:rPr lang="en-US" sz="3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the -AR:</a:t>
            </a:r>
          </a:p>
          <a:p>
            <a:pPr marL="742950" indent="-742950" algn="l">
              <a:lnSpc>
                <a:spcPct val="90000"/>
              </a:lnSpc>
              <a:buFont typeface="Arial"/>
              <a:buAutoNum type="arabicPeriod"/>
            </a:pPr>
            <a:r>
              <a:rPr lang="en-US" sz="3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Add </a:t>
            </a:r>
            <a:r>
              <a:rPr lang="en-US" sz="3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the new ending</a:t>
            </a:r>
            <a:r>
              <a:rPr lang="en-US" sz="3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:</a:t>
            </a:r>
          </a:p>
          <a:p>
            <a:pPr marL="1196975" algn="l">
              <a:lnSpc>
                <a:spcPct val="90000"/>
              </a:lnSpc>
            </a:pPr>
            <a:r>
              <a:rPr lang="en-US" sz="34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yo</a:t>
            </a:r>
            <a:r>
              <a:rPr lang="en-US" sz="3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en-US" sz="3400" b="1" u="sng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contest</a:t>
            </a:r>
            <a:r>
              <a:rPr lang="en-US" sz="3400" b="1" u="sng" dirty="0" err="1" smtClean="0">
                <a:ln>
                  <a:solidFill>
                    <a:srgbClr val="6600CD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o</a:t>
            </a:r>
            <a:r>
              <a:rPr lang="en-US" sz="3400" b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 </a:t>
            </a:r>
            <a:r>
              <a:rPr lang="en-US" sz="34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- I </a:t>
            </a:r>
            <a:r>
              <a:rPr lang="en-US" sz="3400" b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answer                          </a:t>
            </a:r>
            <a:endParaRPr lang="en-US" sz="3400" b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  <a:p>
            <a:pPr marL="1196975" lvl="1" algn="l">
              <a:lnSpc>
                <a:spcPct val="90000"/>
              </a:lnSpc>
            </a:pPr>
            <a:r>
              <a:rPr lang="en-US" sz="34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t</a:t>
            </a:r>
            <a:r>
              <a:rPr lang="en-US" altLang="ja-JP" sz="34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ú</a:t>
            </a:r>
            <a:r>
              <a:rPr lang="en-US" altLang="ja-JP" sz="34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en-US" altLang="ja-JP" sz="3400" b="1" u="sng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contest</a:t>
            </a:r>
            <a:r>
              <a:rPr lang="en-US" altLang="ja-JP" sz="3400" b="1" u="sng" dirty="0" err="1" smtClean="0">
                <a:ln>
                  <a:solidFill>
                    <a:srgbClr val="6600CD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as</a:t>
            </a:r>
            <a:r>
              <a:rPr lang="en-US" altLang="ja-JP" sz="3400" b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 - </a:t>
            </a:r>
            <a:r>
              <a:rPr lang="en-US" altLang="ja-JP" sz="34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you </a:t>
            </a:r>
            <a:r>
              <a:rPr lang="en-US" altLang="ja-JP" sz="3400" b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answer</a:t>
            </a:r>
            <a:endParaRPr lang="en-US" altLang="ja-JP" sz="3400" b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  <a:p>
            <a:pPr marL="1196975" lvl="1" algn="l">
              <a:lnSpc>
                <a:spcPct val="90000"/>
              </a:lnSpc>
            </a:pPr>
            <a:r>
              <a:rPr lang="en-US" altLang="ja-JP" sz="34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él</a:t>
            </a:r>
            <a:r>
              <a:rPr lang="en-US" altLang="ja-JP" sz="34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en-US" altLang="ja-JP" sz="3400" b="1" u="sng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contest</a:t>
            </a:r>
            <a:r>
              <a:rPr lang="en-US" altLang="ja-JP" sz="3400" b="1" u="sng" dirty="0" err="1" smtClean="0">
                <a:ln>
                  <a:solidFill>
                    <a:srgbClr val="6600CD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a</a:t>
            </a:r>
            <a:r>
              <a:rPr lang="en-US" altLang="ja-JP" sz="3400" b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  - </a:t>
            </a:r>
            <a:r>
              <a:rPr lang="en-US" altLang="ja-JP" sz="34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he </a:t>
            </a:r>
            <a:r>
              <a:rPr lang="en-US" altLang="ja-JP" sz="3400" b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answers</a:t>
            </a:r>
            <a:endParaRPr lang="en-US" altLang="ja-JP" sz="3400" b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  <a:p>
            <a:pPr marL="1196975" lvl="1" algn="l">
              <a:lnSpc>
                <a:spcPct val="90000"/>
              </a:lnSpc>
            </a:pPr>
            <a:r>
              <a:rPr lang="en-US" altLang="ja-JP" sz="34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nosotros</a:t>
            </a:r>
            <a:r>
              <a:rPr lang="en-US" altLang="ja-JP" sz="34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en-US" altLang="ja-JP" sz="3400" b="1" u="sng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contest</a:t>
            </a:r>
            <a:r>
              <a:rPr lang="en-US" altLang="ja-JP" sz="3400" b="1" u="sng" dirty="0" err="1" smtClean="0">
                <a:ln>
                  <a:solidFill>
                    <a:srgbClr val="6600CD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amos</a:t>
            </a:r>
            <a:r>
              <a:rPr lang="en-US" altLang="ja-JP" sz="3400" b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 </a:t>
            </a:r>
            <a:r>
              <a:rPr lang="en-US" altLang="ja-JP" sz="34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- we </a:t>
            </a:r>
            <a:r>
              <a:rPr lang="en-US" altLang="ja-JP" sz="3400" b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answer</a:t>
            </a:r>
            <a:endParaRPr lang="en-US" altLang="ja-JP" sz="3400" b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  <a:p>
            <a:pPr marL="1196975" lvl="1" algn="l">
              <a:lnSpc>
                <a:spcPct val="90000"/>
              </a:lnSpc>
            </a:pPr>
            <a:r>
              <a:rPr lang="en-US" altLang="ja-JP" sz="34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vosotros</a:t>
            </a:r>
            <a:r>
              <a:rPr lang="en-US" altLang="ja-JP" sz="34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en-US" altLang="ja-JP" sz="3400" b="1" u="sng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contest</a:t>
            </a:r>
            <a:r>
              <a:rPr lang="en-US" altLang="ja-JP" sz="3400" b="1" u="sng" dirty="0" err="1" smtClean="0">
                <a:ln>
                  <a:solidFill>
                    <a:srgbClr val="6600CD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áis</a:t>
            </a:r>
            <a:r>
              <a:rPr lang="en-US" altLang="ja-JP" sz="3400" b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 </a:t>
            </a:r>
            <a:r>
              <a:rPr lang="en-US" altLang="ja-JP" sz="34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- you all </a:t>
            </a:r>
            <a:r>
              <a:rPr lang="en-US" altLang="ja-JP" sz="3400" b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answer</a:t>
            </a:r>
            <a:endParaRPr lang="en-US" altLang="ja-JP" sz="3400" b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  <a:p>
            <a:pPr marL="1196975" lvl="1" algn="l">
              <a:lnSpc>
                <a:spcPct val="90000"/>
              </a:lnSpc>
            </a:pPr>
            <a:r>
              <a:rPr lang="en-US" altLang="ja-JP" sz="34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ellas</a:t>
            </a:r>
            <a:r>
              <a:rPr lang="en-US" altLang="ja-JP" sz="34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en-US" altLang="ja-JP" sz="3400" b="1" u="sng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contest</a:t>
            </a:r>
            <a:r>
              <a:rPr lang="en-US" altLang="ja-JP" sz="3400" b="1" u="sng" dirty="0" err="1" smtClean="0">
                <a:ln>
                  <a:solidFill>
                    <a:srgbClr val="6600CD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an</a:t>
            </a:r>
            <a:r>
              <a:rPr lang="en-US" altLang="ja-JP" sz="3400" b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  </a:t>
            </a: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- they </a:t>
            </a:r>
            <a:r>
              <a:rPr lang="en-US" altLang="ja-JP" sz="3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answer</a:t>
            </a:r>
            <a:endParaRPr lang="en-US" sz="3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How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Conjugate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836115" y="1087785"/>
            <a:ext cx="48338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u="sng" dirty="0" err="1" smtClean="0">
                <a:ln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Contestar</a:t>
            </a:r>
            <a:r>
              <a:rPr lang="en-US" sz="3600" dirty="0" smtClean="0">
                <a:ln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 to 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answer</a:t>
            </a:r>
            <a:endParaRPr lang="en-US" sz="36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6400" y="1066800"/>
            <a:ext cx="5706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X</a:t>
            </a:r>
            <a:endParaRPr lang="en-US" sz="4000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810000" y="1752600"/>
            <a:ext cx="4038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u="sng" dirty="0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Contest-</a:t>
            </a:r>
            <a:endParaRPr lang="en-US" sz="3600" dirty="0">
              <a:ln>
                <a:solidFill>
                  <a:srgbClr val="FF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3529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4" grpId="0"/>
      <p:bldP spid="8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Autofit/>
          </a:bodyPr>
          <a:lstStyle/>
          <a:p>
            <a:pPr marL="742950" indent="-742950" algn="l">
              <a:lnSpc>
                <a:spcPct val="90000"/>
              </a:lnSpc>
              <a:buAutoNum type="arabicPeriod"/>
            </a:pPr>
            <a:r>
              <a:rPr lang="en-US" sz="3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Take </a:t>
            </a:r>
            <a:r>
              <a:rPr lang="en-US" sz="3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infinitive</a:t>
            </a:r>
            <a:r>
              <a:rPr lang="en-US" sz="3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:</a:t>
            </a:r>
          </a:p>
          <a:p>
            <a:pPr marL="742950" indent="-742950" algn="l">
              <a:lnSpc>
                <a:spcPct val="90000"/>
              </a:lnSpc>
              <a:buFont typeface="Arial"/>
              <a:buAutoNum type="arabicPeriod"/>
            </a:pPr>
            <a:r>
              <a:rPr lang="en-US" sz="3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Drop </a:t>
            </a:r>
            <a:r>
              <a:rPr lang="en-US" sz="3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the -AR:</a:t>
            </a:r>
          </a:p>
          <a:p>
            <a:pPr marL="742950" indent="-742950" algn="l">
              <a:lnSpc>
                <a:spcPct val="90000"/>
              </a:lnSpc>
              <a:buFont typeface="Arial"/>
              <a:buAutoNum type="arabicPeriod"/>
            </a:pPr>
            <a:r>
              <a:rPr lang="en-US" sz="3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Add </a:t>
            </a:r>
            <a:r>
              <a:rPr lang="en-US" sz="38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the new ending</a:t>
            </a:r>
            <a:r>
              <a:rPr lang="en-US" sz="38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:</a:t>
            </a:r>
          </a:p>
          <a:p>
            <a:pPr marL="1196975" algn="l">
              <a:lnSpc>
                <a:spcPct val="90000"/>
              </a:lnSpc>
            </a:pPr>
            <a:r>
              <a:rPr lang="en-US" sz="3400" b="1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yo</a:t>
            </a:r>
            <a:r>
              <a:rPr lang="en-US" sz="3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en-US" sz="3400" b="1" u="sng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dibuj</a:t>
            </a:r>
            <a:r>
              <a:rPr lang="en-US" sz="3400" b="1" u="sng" dirty="0" err="1" smtClean="0">
                <a:ln>
                  <a:solidFill>
                    <a:srgbClr val="6600CD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o</a:t>
            </a:r>
            <a:r>
              <a:rPr lang="en-US" sz="3400" b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 </a:t>
            </a:r>
            <a:r>
              <a:rPr lang="en-US" sz="34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- I </a:t>
            </a:r>
            <a:r>
              <a:rPr lang="en-US" sz="3400" b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draw                          </a:t>
            </a:r>
            <a:endParaRPr lang="en-US" sz="3400" b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  <a:p>
            <a:pPr marL="1196975" lvl="1" algn="l">
              <a:lnSpc>
                <a:spcPct val="90000"/>
              </a:lnSpc>
            </a:pPr>
            <a:r>
              <a:rPr lang="en-US" sz="34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t</a:t>
            </a:r>
            <a:r>
              <a:rPr lang="en-US" altLang="ja-JP" sz="34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ú</a:t>
            </a:r>
            <a:r>
              <a:rPr lang="en-US" altLang="ja-JP" sz="34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en-US" altLang="ja-JP" sz="3400" b="1" u="sng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dibuj</a:t>
            </a:r>
            <a:r>
              <a:rPr lang="en-US" altLang="ja-JP" sz="3400" b="1" u="sng" dirty="0" err="1" smtClean="0">
                <a:ln>
                  <a:solidFill>
                    <a:srgbClr val="6600CD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as</a:t>
            </a:r>
            <a:r>
              <a:rPr lang="en-US" altLang="ja-JP" sz="3400" b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  </a:t>
            </a:r>
            <a:r>
              <a:rPr lang="en-US" altLang="ja-JP" sz="34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- you </a:t>
            </a:r>
            <a:r>
              <a:rPr lang="en-US" altLang="ja-JP" sz="3400" b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draw</a:t>
            </a:r>
          </a:p>
          <a:p>
            <a:pPr marL="1196975" lvl="1" algn="l">
              <a:lnSpc>
                <a:spcPct val="90000"/>
              </a:lnSpc>
            </a:pPr>
            <a:r>
              <a:rPr lang="en-US" altLang="ja-JP" sz="3400" b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él</a:t>
            </a:r>
            <a:r>
              <a:rPr lang="en-US" altLang="ja-JP" sz="3400" b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en-US" altLang="ja-JP" sz="3400" b="1" u="sng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dibuj</a:t>
            </a:r>
            <a:r>
              <a:rPr lang="en-US" altLang="ja-JP" sz="3400" b="1" u="sng" dirty="0" err="1" smtClean="0">
                <a:ln>
                  <a:solidFill>
                    <a:srgbClr val="6600CD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a</a:t>
            </a:r>
            <a:r>
              <a:rPr lang="en-US" altLang="ja-JP" sz="3400" b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    - he draws</a:t>
            </a:r>
          </a:p>
          <a:p>
            <a:pPr marL="1196975" lvl="1" algn="l">
              <a:lnSpc>
                <a:spcPct val="90000"/>
              </a:lnSpc>
            </a:pPr>
            <a:r>
              <a:rPr lang="en-US" altLang="ja-JP" sz="3400" b="1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nosotros</a:t>
            </a:r>
            <a:r>
              <a:rPr lang="en-US" altLang="ja-JP" sz="3400" b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en-US" altLang="ja-JP" sz="3400" b="1" u="sng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dibuj</a:t>
            </a:r>
            <a:r>
              <a:rPr lang="en-US" altLang="ja-JP" sz="3400" b="1" u="sng" dirty="0" err="1" smtClean="0">
                <a:ln>
                  <a:solidFill>
                    <a:srgbClr val="6600CD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amos</a:t>
            </a:r>
            <a:r>
              <a:rPr lang="en-US" altLang="ja-JP" sz="3400" b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 </a:t>
            </a:r>
            <a:r>
              <a:rPr lang="en-US" altLang="ja-JP" sz="34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- we </a:t>
            </a:r>
            <a:r>
              <a:rPr lang="en-US" altLang="ja-JP" sz="3400" b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draw</a:t>
            </a:r>
            <a:endParaRPr lang="en-US" altLang="ja-JP" sz="3400" b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  <a:p>
            <a:pPr marL="1196975" lvl="1" algn="l">
              <a:lnSpc>
                <a:spcPct val="90000"/>
              </a:lnSpc>
            </a:pPr>
            <a:r>
              <a:rPr lang="en-US" altLang="ja-JP" sz="34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vosotros</a:t>
            </a:r>
            <a:r>
              <a:rPr lang="en-US" altLang="ja-JP" sz="34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en-US" altLang="ja-JP" sz="3400" b="1" u="sng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dibuj</a:t>
            </a:r>
            <a:r>
              <a:rPr lang="en-US" altLang="ja-JP" sz="3400" b="1" u="sng" dirty="0" err="1" smtClean="0">
                <a:ln>
                  <a:solidFill>
                    <a:srgbClr val="6600CD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áis</a:t>
            </a:r>
            <a:r>
              <a:rPr lang="en-US" altLang="ja-JP" sz="3400" b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 </a:t>
            </a:r>
            <a:r>
              <a:rPr lang="en-US" altLang="ja-JP" sz="34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- you all </a:t>
            </a:r>
            <a:r>
              <a:rPr lang="en-US" altLang="ja-JP" sz="3400" b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draw</a:t>
            </a:r>
            <a:endParaRPr lang="en-US" altLang="ja-JP" sz="3400" b="1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  <a:p>
            <a:pPr marL="1196975" lvl="1" algn="l">
              <a:lnSpc>
                <a:spcPct val="90000"/>
              </a:lnSpc>
            </a:pPr>
            <a:r>
              <a:rPr lang="en-US" altLang="ja-JP" sz="3400" b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ellas</a:t>
            </a:r>
            <a:r>
              <a:rPr lang="en-US" altLang="ja-JP" sz="3400" b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</a:t>
            </a:r>
            <a:r>
              <a:rPr lang="en-US" altLang="ja-JP" sz="3400" b="1" u="sng" dirty="0" err="1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dibuj</a:t>
            </a:r>
            <a:r>
              <a:rPr lang="en-US" altLang="ja-JP" sz="3400" b="1" u="sng" dirty="0" err="1" smtClean="0">
                <a:ln>
                  <a:solidFill>
                    <a:srgbClr val="6600CD"/>
                  </a:solidFill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an</a:t>
            </a:r>
            <a:r>
              <a:rPr lang="en-US" altLang="ja-JP" sz="3400" b="1" dirty="0" smtClean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   </a:t>
            </a:r>
            <a:r>
              <a:rPr lang="en-US" altLang="ja-JP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- they </a:t>
            </a:r>
            <a:r>
              <a:rPr lang="en-US" altLang="ja-JP" sz="3400" b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</a:rPr>
              <a:t>draw</a:t>
            </a:r>
            <a:endParaRPr lang="en-US" sz="3400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j-lt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How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Conjugate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3836115" y="1087785"/>
            <a:ext cx="4038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u="sng" dirty="0" err="1" smtClean="0">
                <a:ln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Dibujar</a:t>
            </a:r>
            <a:r>
              <a:rPr lang="en-US" sz="3600" dirty="0" smtClean="0">
                <a:ln>
                  <a:solidFill>
                    <a:srgbClr val="008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n-US" sz="3600" dirty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to </a:t>
            </a:r>
            <a:r>
              <a:rPr lang="en-US" sz="3600" dirty="0" smtClean="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draw</a:t>
            </a:r>
            <a:endParaRPr lang="en-US" sz="3600" dirty="0"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953000" y="1066800"/>
            <a:ext cx="5706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X</a:t>
            </a:r>
            <a:endParaRPr lang="en-US" sz="4000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3810000" y="1752600"/>
            <a:ext cx="4038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3600" u="sng" dirty="0" err="1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Dibuj</a:t>
            </a:r>
            <a:r>
              <a:rPr lang="en-US" sz="3600" u="sng" dirty="0" smtClean="0">
                <a:ln>
                  <a:solidFill>
                    <a:srgbClr val="FF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-</a:t>
            </a:r>
            <a:endParaRPr lang="en-US" sz="3600" dirty="0">
              <a:ln>
                <a:solidFill>
                  <a:srgbClr val="FF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36282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  <p:bldP spid="4" grpId="0"/>
      <p:bldP spid="8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Autofit/>
          </a:bodyPr>
          <a:lstStyle/>
          <a:p>
            <a:pPr marL="457200" indent="-457200" algn="l">
              <a:buFont typeface="Wingdings" charset="2"/>
              <a:buChar char=""/>
            </a:pPr>
            <a:r>
              <a:rPr lang="en-US" sz="3600" dirty="0" err="1" smtClean="0">
                <a:ln>
                  <a:solidFill>
                    <a:srgbClr val="0000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Siempre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 and </a:t>
            </a:r>
            <a:r>
              <a:rPr lang="en-US" sz="3600" dirty="0" err="1" smtClean="0">
                <a:ln>
                  <a:solidFill>
                    <a:srgbClr val="6600CD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Nunca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 are usually placed </a:t>
            </a:r>
            <a:r>
              <a:rPr lang="en-US" sz="3600" u="sng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before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 the verb.</a:t>
            </a:r>
          </a:p>
          <a:p>
            <a:pPr marL="914400" lvl="1" indent="-457200" algn="l">
              <a:buFont typeface="Wingdings" charset="2"/>
              <a:buChar char=""/>
            </a:pP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Antonio </a:t>
            </a:r>
            <a:r>
              <a:rPr lang="en-US" sz="3600" dirty="0" err="1" smtClean="0">
                <a:ln>
                  <a:solidFill>
                    <a:srgbClr val="3366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siempre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 </a:t>
            </a:r>
            <a:r>
              <a:rPr lang="en-US" sz="36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toma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 </a:t>
            </a:r>
            <a:r>
              <a:rPr lang="en-US" sz="36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apuntes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.</a:t>
            </a:r>
          </a:p>
          <a:p>
            <a:pPr marL="1371600" lvl="2" indent="-457200" algn="l">
              <a:buFont typeface="Wingdings" charset="2"/>
              <a:buChar char=""/>
            </a:pPr>
            <a:r>
              <a:rPr lang="en-US" sz="36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Antonio </a:t>
            </a:r>
            <a:r>
              <a:rPr lang="en-US" sz="3600" i="1" dirty="0" smtClean="0">
                <a:ln>
                  <a:solidFill>
                    <a:srgbClr val="3366FF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always</a:t>
            </a:r>
            <a:r>
              <a:rPr lang="en-US" sz="36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 takes notes.</a:t>
            </a:r>
          </a:p>
          <a:p>
            <a:pPr marL="914400" lvl="1" indent="-457200" algn="l">
              <a:buFont typeface="Wingdings" charset="2"/>
              <a:buChar char=""/>
            </a:pP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Rafael </a:t>
            </a:r>
            <a:r>
              <a:rPr lang="en-US" sz="3600" dirty="0" err="1" smtClean="0">
                <a:ln>
                  <a:solidFill>
                    <a:srgbClr val="6600CD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nunca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 </a:t>
            </a:r>
            <a:r>
              <a:rPr lang="en-US" sz="36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llega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 a </a:t>
            </a:r>
            <a:r>
              <a:rPr lang="en-US" sz="36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clase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 </a:t>
            </a:r>
            <a:r>
              <a:rPr lang="en-US" sz="36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tarde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.</a:t>
            </a:r>
          </a:p>
          <a:p>
            <a:pPr marL="1371600" lvl="2" indent="-457200" algn="l">
              <a:buFont typeface="Wingdings" charset="2"/>
              <a:buChar char=""/>
            </a:pPr>
            <a:r>
              <a:rPr lang="en-US" sz="36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Rafael </a:t>
            </a:r>
            <a:r>
              <a:rPr lang="en-US" sz="3600" i="1" dirty="0" smtClean="0">
                <a:ln>
                  <a:solidFill>
                    <a:srgbClr val="6600CD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never</a:t>
            </a:r>
            <a:r>
              <a:rPr lang="en-US" sz="36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 arrives late to class.</a:t>
            </a:r>
            <a:endParaRPr lang="en-US" sz="3600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Frequency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Expressions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16793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Autofit/>
          </a:bodyPr>
          <a:lstStyle/>
          <a:p>
            <a:pPr marL="457200" indent="-457200" algn="l">
              <a:buFont typeface="Wingdings" charset="2"/>
              <a:buChar char=""/>
            </a:pPr>
            <a:r>
              <a:rPr lang="en-US" sz="3600" dirty="0" smtClean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Mucho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 is usually placed </a:t>
            </a:r>
            <a:r>
              <a:rPr lang="en-US" sz="3600" u="sng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after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 the verb.</a:t>
            </a:r>
          </a:p>
          <a:p>
            <a:pPr marL="914400" lvl="1" indent="-457200" algn="l">
              <a:buFont typeface="Wingdings" charset="2"/>
              <a:buChar char=""/>
            </a:pP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Raquel </a:t>
            </a:r>
            <a:r>
              <a:rPr lang="en-US" sz="36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estudia</a:t>
            </a:r>
            <a:r>
              <a:rPr lang="en-US" sz="36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 </a:t>
            </a:r>
            <a:r>
              <a:rPr lang="en-US" sz="3600" dirty="0" smtClean="0">
                <a:ln>
                  <a:solidFill>
                    <a:srgbClr val="E46C0A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mucho</a:t>
            </a:r>
            <a:r>
              <a:rPr lang="en-US" sz="36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.</a:t>
            </a:r>
          </a:p>
          <a:p>
            <a:pPr marL="1371600" lvl="2" indent="-457200" algn="l">
              <a:buFont typeface="Wingdings" charset="2"/>
              <a:buChar char=""/>
            </a:pPr>
            <a:r>
              <a:rPr lang="en-US" sz="36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Raquel studies </a:t>
            </a:r>
            <a:r>
              <a:rPr lang="en-US" sz="3600" i="1" dirty="0" smtClean="0">
                <a:ln>
                  <a:solidFill>
                    <a:srgbClr val="E46C0A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a lot</a:t>
            </a:r>
            <a:r>
              <a:rPr lang="en-US" sz="3600" i="1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</a:rPr>
              <a:t>.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Frequency</a:t>
            </a:r>
            <a:r>
              <a:rPr lang="es-ES_tradnl" sz="50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5000" dirty="0" err="1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Expressions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360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2854</TotalTime>
  <Words>371</Words>
  <Application>Microsoft Macintosh PowerPoint</Application>
  <PresentationFormat>On-screen Show (4:3)</PresentationFormat>
  <Paragraphs>81</Paragraphs>
  <Slides>10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Unidad 2</vt:lpstr>
      <vt:lpstr>Los verbos -AR</vt:lpstr>
      <vt:lpstr>Los verbos -AR</vt:lpstr>
      <vt:lpstr>Los verbos -AR</vt:lpstr>
      <vt:lpstr>Los verbos -AR</vt:lpstr>
      <vt:lpstr>How to Conjugate</vt:lpstr>
      <vt:lpstr>How to Conjugate</vt:lpstr>
      <vt:lpstr>Frequency Expressions</vt:lpstr>
      <vt:lpstr>Frequency Expressions</vt:lpstr>
      <vt:lpstr>Frequency Expressions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67</cp:revision>
  <cp:lastPrinted>2018-10-19T18:47:02Z</cp:lastPrinted>
  <dcterms:created xsi:type="dcterms:W3CDTF">2018-07-09T18:49:29Z</dcterms:created>
  <dcterms:modified xsi:type="dcterms:W3CDTF">2018-10-22T18:01:57Z</dcterms:modified>
</cp:coreProperties>
</file>