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1" r:id="rId4"/>
    <p:sldId id="277" r:id="rId5"/>
    <p:sldId id="272" r:id="rId6"/>
    <p:sldId id="273" r:id="rId7"/>
    <p:sldId id="278" r:id="rId8"/>
    <p:sldId id="280" r:id="rId9"/>
    <p:sldId id="274" r:id="rId10"/>
    <p:sldId id="275" r:id="rId11"/>
    <p:sldId id="279" r:id="rId12"/>
    <p:sldId id="27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C2F"/>
    <a:srgbClr val="47B995"/>
    <a:srgbClr val="008B6C"/>
    <a:srgbClr val="522284"/>
    <a:srgbClr val="59268F"/>
    <a:srgbClr val="692FA8"/>
    <a:srgbClr val="CCBFD6"/>
    <a:srgbClr val="E2D5FF"/>
    <a:srgbClr val="F2E3FF"/>
    <a:srgbClr val="F2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/>
    <p:restoredTop sz="87383"/>
  </p:normalViewPr>
  <p:slideViewPr>
    <p:cSldViewPr snapToGrid="0" snapToObjects="1">
      <p:cViewPr varScale="1">
        <p:scale>
          <a:sx n="92" d="100"/>
          <a:sy n="92" d="100"/>
        </p:scale>
        <p:origin x="211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27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993388-7A2C-254E-BD88-76BC78635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/>
              <a:t>Ch.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033AA-1B5E-9848-B92E-E81AD001B9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F781E-ED68-B946-8A94-C1508511D4BA}" type="datetime1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F3354-6F83-DA4E-AEB5-7D7D975B9A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b="1"/>
              <a:t>Spanish 1 - Unit 0 - Basic Conversations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DDAEC-3250-194A-AF62-41019B3D9C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E69BF-5350-D444-81D2-FBEC30B28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140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Ch.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851E6-0AA2-814E-B25B-5A2FB8CAC28F}" type="datetime1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Spanish 1 - Unit 0 - Basic Conversations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A3EA2-3F6F-A44B-95BE-D8BBC8A45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32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3D0E46A-B859-DA41-A1CF-88F732D5CE38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1 - Unit 0 - Basic Conversations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F9787EE-06EB-4D44-9580-48E046DF29EF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1 - Unit 0 - Basic Conversations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7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ABE68E-6992-7B40-AD65-960323850123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1 - Unit 0 - Basic Conversations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5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8ABE68E-6992-7B40-AD65-960323850123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1 - Unit 0 - Basic Conversations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2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CB62B96-BC2D-C54A-A475-76999286CFD5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1 - Unit 0 - Basic Conversations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2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CB62B96-BC2D-C54A-A475-76999286CFD5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1 - Unit 0 - Basic Conversations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2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CB62B96-BC2D-C54A-A475-76999286CFD5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1 - Unit 0 - Basic Conversations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9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8238380-C53A-034E-B5EE-859DA32A8703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1 - Unit 0 - Basic Conversations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46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Ch. 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66BE11-24B7-EC41-81FC-517D49B27832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Spanish 1 - Unit 0 - Basic Conversations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A3EA2-3F6F-A44B-95BE-D8BBC8A45C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2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47B995"/>
            </a:gs>
            <a:gs pos="39000">
              <a:srgbClr val="008B6C"/>
            </a:gs>
            <a:gs pos="100000">
              <a:srgbClr val="013C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6617" y="-185612"/>
            <a:ext cx="9577234" cy="2689099"/>
          </a:xfrm>
          <a:solidFill>
            <a:srgbClr val="013C2F"/>
          </a:solidFill>
        </p:spPr>
        <p:txBody>
          <a:bodyPr anchor="ctr" anchorCtr="1">
            <a:normAutofit/>
          </a:bodyPr>
          <a:lstStyle>
            <a:lvl1pPr algn="ctr">
              <a:defRPr sz="7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871" y="3314753"/>
            <a:ext cx="6975987" cy="2451866"/>
          </a:xfrm>
        </p:spPr>
        <p:txBody>
          <a:bodyPr>
            <a:normAutofit/>
          </a:bodyPr>
          <a:lstStyle>
            <a:lvl1pPr marL="0" indent="0" algn="ctr">
              <a:buNone/>
              <a:defRPr sz="5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0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8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973" y="-118872"/>
            <a:ext cx="9500616" cy="1371600"/>
          </a:xfrm>
        </p:spPr>
        <p:txBody>
          <a:bodyPr>
            <a:norm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29" y="1371600"/>
            <a:ext cx="8804787" cy="5324167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400"/>
            </a:lvl3pPr>
            <a:lvl4pPr>
              <a:defRPr sz="30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06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1505" y="-266545"/>
            <a:ext cx="9591981" cy="25350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050" y="2848080"/>
            <a:ext cx="6676563" cy="230591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68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973" y="-117986"/>
            <a:ext cx="9500616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87" y="1445342"/>
            <a:ext cx="4396863" cy="5279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445342"/>
            <a:ext cx="4396863" cy="5279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9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735" y="-147484"/>
            <a:ext cx="9500616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973" y="-117986"/>
            <a:ext cx="949796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3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860D-1786-004A-86B6-AA069D6C834D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9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B995"/>
            </a:gs>
            <a:gs pos="39000">
              <a:srgbClr val="008B6C"/>
            </a:gs>
            <a:gs pos="100000">
              <a:srgbClr val="013C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35973" y="-117986"/>
            <a:ext cx="9497960" cy="1764224"/>
          </a:xfrm>
          <a:prstGeom prst="rect">
            <a:avLst/>
          </a:prstGeom>
          <a:solidFill>
            <a:srgbClr val="013C2F"/>
          </a:solidFill>
          <a:ln w="4762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860D-1786-004A-86B6-AA069D6C834D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68A1-E58B-C64F-907B-252FD3119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E09C-CBF2-3943-9088-C4A15A6249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000" b="1" dirty="0"/>
              <a:t>Unidad 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AE15A-555E-0248-A1BD-002210D71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5000" b="1" dirty="0"/>
              <a:t>Conversaciones básicas</a:t>
            </a:r>
          </a:p>
          <a:p>
            <a:r>
              <a:rPr lang="en-US" sz="4000" i="1" dirty="0"/>
              <a:t>Basic Conversations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03087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scene of a city street corner.">
            <a:extLst>
              <a:ext uri="{FF2B5EF4-FFF2-40B4-BE49-F238E27FC236}">
                <a16:creationId xmlns:a16="http://schemas.microsoft.com/office/drawing/2014/main" id="{6FFFAFAF-6D94-624C-AD6D-723FDCE3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24475-4543-A144-A709-30CDF781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Conversación 2</a:t>
            </a:r>
          </a:p>
        </p:txBody>
      </p:sp>
      <p:pic>
        <p:nvPicPr>
          <p:cNvPr id="4" name="Picture 5" descr="Woman talking on the phone.">
            <a:extLst>
              <a:ext uri="{FF2B5EF4-FFF2-40B4-BE49-F238E27FC236}">
                <a16:creationId xmlns:a16="http://schemas.microsoft.com/office/drawing/2014/main" id="{8B4F11E6-13CA-274F-B1CE-A2081BCBD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6827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n dialing phone.">
            <a:extLst>
              <a:ext uri="{FF2B5EF4-FFF2-40B4-BE49-F238E27FC236}">
                <a16:creationId xmlns:a16="http://schemas.microsoft.com/office/drawing/2014/main" id="{82396CCF-05EB-2342-B9C0-01DF5C024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225" y="1600200"/>
            <a:ext cx="16668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0D96F3-0CCD-EB47-9907-FCCCCFF7D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7800" y="1447800"/>
            <a:ext cx="6172200" cy="51054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6C0B64-7D05-6A45-8E54-D1D47EF5E4C8}"/>
              </a:ext>
            </a:extLst>
          </p:cNvPr>
          <p:cNvSpPr txBox="1">
            <a:spLocks/>
          </p:cNvSpPr>
          <p:nvPr/>
        </p:nvSpPr>
        <p:spPr>
          <a:xfrm>
            <a:off x="1553980" y="1561050"/>
            <a:ext cx="6629400" cy="4989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Mario:</a:t>
            </a:r>
            <a:r>
              <a:rPr lang="es-ES_tradnl" altLang="en-US" sz="31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¡Hola!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Susana:</a:t>
            </a:r>
            <a:r>
              <a:rPr lang="es-ES_tradnl" altLang="en-US" sz="31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Buenos días.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Mario:</a:t>
            </a:r>
            <a:r>
              <a:rPr lang="es-ES_tradnl" altLang="en-US" sz="31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¿Cómo te llamas?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Susana:</a:t>
            </a:r>
            <a:r>
              <a:rPr lang="es-ES_tradnl" altLang="en-US" sz="31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Me llamo Susana, ¿Y tú?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Mario:</a:t>
            </a:r>
            <a:r>
              <a:rPr lang="es-ES_tradnl" altLang="en-US" sz="31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Soy Mario. Mucho gusto.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Susana:</a:t>
            </a:r>
            <a:r>
              <a:rPr lang="es-ES_tradnl" altLang="en-US" sz="31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¿Cómo estás?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Mario:</a:t>
            </a:r>
            <a:r>
              <a:rPr lang="es-ES_tradnl" altLang="en-US" sz="31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Estoy regular. ¿Y tú?</a:t>
            </a:r>
          </a:p>
        </p:txBody>
      </p:sp>
    </p:spTree>
    <p:extLst>
      <p:ext uri="{BB962C8B-B14F-4D97-AF65-F5344CB8AC3E}">
        <p14:creationId xmlns:p14="http://schemas.microsoft.com/office/powerpoint/2010/main" val="11479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scene of a city street corner.">
            <a:extLst>
              <a:ext uri="{FF2B5EF4-FFF2-40B4-BE49-F238E27FC236}">
                <a16:creationId xmlns:a16="http://schemas.microsoft.com/office/drawing/2014/main" id="{6FFFAFAF-6D94-624C-AD6D-723FDCE3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24475-4543-A144-A709-30CDF781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Conversación 2 (cont.)</a:t>
            </a:r>
          </a:p>
        </p:txBody>
      </p:sp>
      <p:pic>
        <p:nvPicPr>
          <p:cNvPr id="4" name="Picture 5" descr="Woman talking on the phone.">
            <a:extLst>
              <a:ext uri="{FF2B5EF4-FFF2-40B4-BE49-F238E27FC236}">
                <a16:creationId xmlns:a16="http://schemas.microsoft.com/office/drawing/2014/main" id="{8B4F11E6-13CA-274F-B1CE-A2081BCBD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6827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n dialing phone.">
            <a:extLst>
              <a:ext uri="{FF2B5EF4-FFF2-40B4-BE49-F238E27FC236}">
                <a16:creationId xmlns:a16="http://schemas.microsoft.com/office/drawing/2014/main" id="{82396CCF-05EB-2342-B9C0-01DF5C024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225" y="1600200"/>
            <a:ext cx="16668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0D96F3-0CCD-EB47-9907-FCCCCFF7D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7800" y="1447800"/>
            <a:ext cx="6172200" cy="51054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6C0B64-7D05-6A45-8E54-D1D47EF5E4C8}"/>
              </a:ext>
            </a:extLst>
          </p:cNvPr>
          <p:cNvSpPr txBox="1">
            <a:spLocks/>
          </p:cNvSpPr>
          <p:nvPr/>
        </p:nvSpPr>
        <p:spPr>
          <a:xfrm>
            <a:off x="1553980" y="1561050"/>
            <a:ext cx="6629400" cy="4989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Susana:</a:t>
            </a:r>
            <a:r>
              <a:rPr lang="es-ES_tradnl" altLang="en-US" sz="31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Estoy bien. 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Mario:</a:t>
            </a:r>
            <a:r>
              <a:rPr lang="es-ES_tradnl" altLang="en-US" sz="31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¿De dónde eres?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Susana:</a:t>
            </a:r>
            <a:r>
              <a:rPr lang="es-ES_tradnl" altLang="en-US" sz="31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Soy de Cuba. ¿Y tú?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Mario:</a:t>
            </a:r>
            <a:r>
              <a:rPr lang="es-ES_tradnl" altLang="en-US" sz="31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Soy de Venezuela.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Susana:</a:t>
            </a:r>
            <a:r>
              <a:rPr lang="es-ES_tradnl" altLang="en-US" sz="31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Hasta luego.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1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Mario:</a:t>
            </a:r>
            <a:r>
              <a:rPr lang="es-ES_tradnl" altLang="en-US" sz="31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Adiós.</a:t>
            </a:r>
          </a:p>
        </p:txBody>
      </p:sp>
    </p:spTree>
    <p:extLst>
      <p:ext uri="{BB962C8B-B14F-4D97-AF65-F5344CB8AC3E}">
        <p14:creationId xmlns:p14="http://schemas.microsoft.com/office/powerpoint/2010/main" val="3293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Background scene of a farm with mountains.">
            <a:extLst>
              <a:ext uri="{FF2B5EF4-FFF2-40B4-BE49-F238E27FC236}">
                <a16:creationId xmlns:a16="http://schemas.microsoft.com/office/drawing/2014/main" id="{C001829A-CA37-A444-B9E6-FB99FDD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24475-4543-A144-A709-30CDF781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Conversación 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0D96F3-0CCD-EB47-9907-FCCCCFF7D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7800" y="1447800"/>
            <a:ext cx="6172200" cy="51054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6C0B64-7D05-6A45-8E54-D1D47EF5E4C8}"/>
              </a:ext>
            </a:extLst>
          </p:cNvPr>
          <p:cNvSpPr txBox="1">
            <a:spLocks/>
          </p:cNvSpPr>
          <p:nvPr/>
        </p:nvSpPr>
        <p:spPr>
          <a:xfrm>
            <a:off x="1582281" y="1643856"/>
            <a:ext cx="6629400" cy="4989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Alonso:</a:t>
            </a:r>
            <a:r>
              <a:rPr lang="es-ES_tradnl" altLang="en-US" sz="32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Buenas tardes. 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Maribel:</a:t>
            </a:r>
            <a:r>
              <a:rPr lang="es-ES_tradnl" altLang="en-US" sz="32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Hola Alonso. ¿Qué tal?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Alonso:</a:t>
            </a:r>
            <a:r>
              <a:rPr lang="es-ES_tradnl" altLang="en-US" sz="32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Muy bien. ¿Y tú?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Maribel:</a:t>
            </a:r>
            <a:r>
              <a:rPr lang="es-ES_tradnl" altLang="en-US" sz="32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Más o menos.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Alonso:</a:t>
            </a:r>
            <a:r>
              <a:rPr lang="es-ES_tradnl" altLang="en-US" sz="3200" b="1" dirty="0">
                <a:solidFill>
                  <a:srgbClr val="00059A"/>
                </a:solidFill>
                <a:ea typeface="ＭＳ Ｐゴシック" panose="020B0600070205080204" pitchFamily="34" charset="-128"/>
              </a:rPr>
              <a:t> Hasta mañana.</a:t>
            </a:r>
          </a:p>
          <a:p>
            <a:pPr>
              <a:spcAft>
                <a:spcPts val="1200"/>
              </a:spcAft>
              <a:buFont typeface="Lucida Grande" panose="020B0600040502020204" pitchFamily="34" charset="0"/>
              <a:buChar char="●"/>
            </a:pPr>
            <a:r>
              <a:rPr lang="es-ES_tradnl" altLang="en-US" sz="3200" b="1" u="sng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Maribel:</a:t>
            </a:r>
            <a:r>
              <a:rPr lang="es-ES_tradnl" altLang="en-US" sz="3200" b="1" dirty="0">
                <a:solidFill>
                  <a:srgbClr val="A40701"/>
                </a:solidFill>
                <a:ea typeface="ＭＳ Ｐゴシック" panose="020B0600070205080204" pitchFamily="34" charset="-128"/>
              </a:rPr>
              <a:t> Adiós.</a:t>
            </a:r>
          </a:p>
        </p:txBody>
      </p:sp>
      <p:pic>
        <p:nvPicPr>
          <p:cNvPr id="10" name="Picture 6" descr="Woman wearing a dress, with her arms crossed and smiling.">
            <a:extLst>
              <a:ext uri="{FF2B5EF4-FFF2-40B4-BE49-F238E27FC236}">
                <a16:creationId xmlns:a16="http://schemas.microsoft.com/office/drawing/2014/main" id="{78AD8A11-E1A5-A746-88C8-BC9B721B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" y="2057400"/>
            <a:ext cx="1408113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armer with a pitchfork smiling.">
            <a:extLst>
              <a:ext uri="{FF2B5EF4-FFF2-40B4-BE49-F238E27FC236}">
                <a16:creationId xmlns:a16="http://schemas.microsoft.com/office/drawing/2014/main" id="{17D78DF4-66BA-D84E-840E-24F7F630B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6"/>
          <a:stretch>
            <a:fillRect/>
          </a:stretch>
        </p:blipFill>
        <p:spPr bwMode="auto">
          <a:xfrm flipH="1">
            <a:off x="6251575" y="1798638"/>
            <a:ext cx="2892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2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4133D-4F4B-B747-82E1-4CAA1B30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Prueba de práctica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2F550-80A0-7B4D-A5B3-A31955D2A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1371600"/>
            <a:ext cx="8804787" cy="532416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s-ES_tradnl" dirty="0">
                <a:ln w="19050">
                  <a:noFill/>
                </a:ln>
              </a:rPr>
              <a:t>1. Hola, ¿Cómo te ___________?</a:t>
            </a:r>
          </a:p>
          <a:p>
            <a:pPr>
              <a:spcAft>
                <a:spcPts val="2400"/>
              </a:spcAft>
            </a:pPr>
            <a:r>
              <a:rPr lang="es-ES_tradnl" dirty="0">
                <a:ln w="19050">
                  <a:noFill/>
                </a:ln>
              </a:rPr>
              <a:t>2. Me ___________ Miguel.</a:t>
            </a:r>
          </a:p>
          <a:p>
            <a:pPr>
              <a:spcAft>
                <a:spcPts val="2400"/>
              </a:spcAft>
            </a:pPr>
            <a:r>
              <a:rPr lang="es-ES_tradnl" dirty="0">
                <a:ln w="19050">
                  <a:noFill/>
                </a:ln>
              </a:rPr>
              <a:t>3. ¿___________ estás?</a:t>
            </a:r>
          </a:p>
          <a:p>
            <a:pPr>
              <a:spcAft>
                <a:spcPts val="2400"/>
              </a:spcAft>
            </a:pPr>
            <a:r>
              <a:rPr lang="es-ES_tradnl" dirty="0">
                <a:ln w="19050">
                  <a:noFill/>
                </a:ln>
              </a:rPr>
              <a:t>4. Estoy ___________. ¿Y tú?</a:t>
            </a:r>
          </a:p>
          <a:p>
            <a:pPr>
              <a:spcAft>
                <a:spcPts val="2400"/>
              </a:spcAft>
            </a:pPr>
            <a:r>
              <a:rPr lang="es-ES_tradnl" dirty="0">
                <a:ln w="19050">
                  <a:noFill/>
                </a:ln>
              </a:rPr>
              <a:t>5. Estoy ___________. Hasta mañana.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3811C-9958-5545-8705-780A31A9B201}"/>
              </a:ext>
            </a:extLst>
          </p:cNvPr>
          <p:cNvSpPr txBox="1"/>
          <p:nvPr/>
        </p:nvSpPr>
        <p:spPr>
          <a:xfrm>
            <a:off x="4306529" y="1308836"/>
            <a:ext cx="2757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800" b="1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llamas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68016-E430-5747-B3BC-1535B8416716}"/>
              </a:ext>
            </a:extLst>
          </p:cNvPr>
          <p:cNvSpPr txBox="1"/>
          <p:nvPr/>
        </p:nvSpPr>
        <p:spPr>
          <a:xfrm>
            <a:off x="1756387" y="2288239"/>
            <a:ext cx="2757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800" b="1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llamo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3BF69-071F-BA4F-95C5-C50F1C9447F7}"/>
              </a:ext>
            </a:extLst>
          </p:cNvPr>
          <p:cNvSpPr txBox="1"/>
          <p:nvPr/>
        </p:nvSpPr>
        <p:spPr>
          <a:xfrm>
            <a:off x="948853" y="3249635"/>
            <a:ext cx="2757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800" b="1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Cómo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709DCB-BA2C-3042-B776-A34A16C6E61F}"/>
              </a:ext>
            </a:extLst>
          </p:cNvPr>
          <p:cNvSpPr txBox="1"/>
          <p:nvPr/>
        </p:nvSpPr>
        <p:spPr>
          <a:xfrm>
            <a:off x="2150968" y="5210610"/>
            <a:ext cx="2757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800" b="1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regular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023A6-D00F-EA48-9AA1-1102483930C4}"/>
              </a:ext>
            </a:extLst>
          </p:cNvPr>
          <p:cNvSpPr txBox="1"/>
          <p:nvPr/>
        </p:nvSpPr>
        <p:spPr>
          <a:xfrm>
            <a:off x="2150968" y="4295593"/>
            <a:ext cx="27579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800" b="1" dirty="0">
                <a:ln w="12700"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bien</a:t>
            </a:r>
          </a:p>
        </p:txBody>
      </p:sp>
      <p:pic>
        <p:nvPicPr>
          <p:cNvPr id="9" name="Picture 8" descr="Emoji feeling good.">
            <a:extLst>
              <a:ext uri="{FF2B5EF4-FFF2-40B4-BE49-F238E27FC236}">
                <a16:creationId xmlns:a16="http://schemas.microsoft.com/office/drawing/2014/main" id="{43121916-8E00-804F-B9D8-AFD905014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602" y="4273317"/>
            <a:ext cx="504314" cy="54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moji feeling alright.">
            <a:extLst>
              <a:ext uri="{FF2B5EF4-FFF2-40B4-BE49-F238E27FC236}">
                <a16:creationId xmlns:a16="http://schemas.microsoft.com/office/drawing/2014/main" id="{ED6FAF66-837E-874E-A86E-0308AE1FE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45" y="5297011"/>
            <a:ext cx="460597" cy="46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s-ES_tradnl" dirty="0">
                <a:ln w="19050">
                  <a:noFill/>
                </a:ln>
              </a:rPr>
              <a:t>Hola</a:t>
            </a:r>
          </a:p>
          <a:p>
            <a:pPr>
              <a:spcAft>
                <a:spcPts val="1200"/>
              </a:spcAft>
            </a:pPr>
            <a:r>
              <a:rPr lang="es-ES_tradnl" sz="4000" dirty="0">
                <a:ln w="19050">
                  <a:noFill/>
                </a:ln>
              </a:rPr>
              <a:t>Buenos días</a:t>
            </a:r>
          </a:p>
          <a:p>
            <a:pPr>
              <a:spcAft>
                <a:spcPts val="1200"/>
              </a:spcAft>
            </a:pPr>
            <a:r>
              <a:rPr lang="es-ES_tradnl" dirty="0">
                <a:ln w="19050">
                  <a:noFill/>
                </a:ln>
              </a:rPr>
              <a:t>Buenas tardes</a:t>
            </a:r>
          </a:p>
          <a:p>
            <a:pPr>
              <a:spcAft>
                <a:spcPts val="1200"/>
              </a:spcAft>
            </a:pPr>
            <a:r>
              <a:rPr lang="es-ES_tradnl" sz="4000" dirty="0">
                <a:ln w="19050">
                  <a:noFill/>
                </a:ln>
              </a:rPr>
              <a:t>Buenas noches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74032-411B-854C-BA38-F7C0DB4A066F}"/>
              </a:ext>
            </a:extLst>
          </p:cNvPr>
          <p:cNvSpPr txBox="1"/>
          <p:nvPr/>
        </p:nvSpPr>
        <p:spPr>
          <a:xfrm>
            <a:off x="4008643" y="1431152"/>
            <a:ext cx="49436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Hello</a:t>
            </a:r>
          </a:p>
          <a:p>
            <a:pPr marL="290513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Good morning/day</a:t>
            </a:r>
          </a:p>
          <a:p>
            <a:pPr marL="290513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Good afternoon</a:t>
            </a:r>
          </a:p>
          <a:p>
            <a:pPr marL="290513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Good evening/night</a:t>
            </a:r>
          </a:p>
        </p:txBody>
      </p:sp>
      <p:pic>
        <p:nvPicPr>
          <p:cNvPr id="4" name="Picture 4" descr="Two men greeting each other.">
            <a:extLst>
              <a:ext uri="{FF2B5EF4-FFF2-40B4-BE49-F238E27FC236}">
                <a16:creationId xmlns:a16="http://schemas.microsoft.com/office/drawing/2014/main" id="{2D55575C-13AA-B147-B983-9502629CA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90" y="4598542"/>
            <a:ext cx="2067488" cy="20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Emoji waving hello.">
            <a:extLst>
              <a:ext uri="{FF2B5EF4-FFF2-40B4-BE49-F238E27FC236}">
                <a16:creationId xmlns:a16="http://schemas.microsoft.com/office/drawing/2014/main" id="{72C54686-FE40-944B-8BA5-D4D55B6A5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4506913"/>
            <a:ext cx="2362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1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71600"/>
            <a:ext cx="8996516" cy="5324167"/>
          </a:xfrm>
        </p:spPr>
        <p:txBody>
          <a:bodyPr>
            <a:normAutofit/>
          </a:bodyPr>
          <a:lstStyle/>
          <a:p>
            <a:pPr>
              <a:spcAft>
                <a:spcPts val="1400"/>
              </a:spcAft>
            </a:pPr>
            <a:r>
              <a:rPr lang="es-ES_tradnl" sz="3000" dirty="0">
                <a:ln w="19050">
                  <a:noFill/>
                </a:ln>
              </a:rPr>
              <a:t>¿Cómo te llamas?</a:t>
            </a:r>
          </a:p>
          <a:p>
            <a:pPr>
              <a:spcAft>
                <a:spcPts val="1400"/>
              </a:spcAft>
            </a:pPr>
            <a:r>
              <a:rPr lang="es-ES_tradnl" sz="3000" dirty="0">
                <a:ln w="19050">
                  <a:noFill/>
                </a:ln>
              </a:rPr>
              <a:t>¿Cómo se llama Ud.?</a:t>
            </a:r>
          </a:p>
          <a:p>
            <a:pPr lvl="1">
              <a:spcAft>
                <a:spcPts val="1400"/>
              </a:spcAft>
            </a:pPr>
            <a:r>
              <a:rPr lang="es-ES_tradnl" sz="3000" dirty="0">
                <a:ln w="19050">
                  <a:noFill/>
                </a:ln>
              </a:rPr>
              <a:t>Me llamo ____.</a:t>
            </a:r>
          </a:p>
          <a:p>
            <a:pPr lvl="1">
              <a:spcAft>
                <a:spcPts val="1400"/>
              </a:spcAft>
            </a:pPr>
            <a:r>
              <a:rPr lang="es-ES_tradnl" sz="3000" dirty="0">
                <a:ln w="19050">
                  <a:noFill/>
                </a:ln>
              </a:rPr>
              <a:t>Soy ______.</a:t>
            </a:r>
          </a:p>
          <a:p>
            <a:pPr>
              <a:spcAft>
                <a:spcPts val="1400"/>
              </a:spcAft>
            </a:pPr>
            <a:r>
              <a:rPr lang="es-ES_tradnl" sz="3000" dirty="0">
                <a:ln w="19050">
                  <a:noFill/>
                </a:ln>
              </a:rPr>
              <a:t>¿Cómo se llama él/ella?</a:t>
            </a:r>
          </a:p>
          <a:p>
            <a:pPr lvl="1">
              <a:spcAft>
                <a:spcPts val="1400"/>
              </a:spcAft>
            </a:pPr>
            <a:r>
              <a:rPr lang="es-ES_tradnl" sz="3000" dirty="0">
                <a:ln w="19050">
                  <a:noFill/>
                </a:ln>
              </a:rPr>
              <a:t>Se llama _____.</a:t>
            </a:r>
          </a:p>
          <a:p>
            <a:pPr lvl="1">
              <a:spcAft>
                <a:spcPts val="1400"/>
              </a:spcAft>
            </a:pPr>
            <a:r>
              <a:rPr lang="es-ES_tradnl" sz="3000" dirty="0">
                <a:ln w="19050">
                  <a:noFill/>
                </a:ln>
              </a:rPr>
              <a:t>Es _____.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74032-411B-854C-BA38-F7C0DB4A066F}"/>
              </a:ext>
            </a:extLst>
          </p:cNvPr>
          <p:cNvSpPr txBox="1"/>
          <p:nvPr/>
        </p:nvSpPr>
        <p:spPr>
          <a:xfrm>
            <a:off x="4137285" y="1371600"/>
            <a:ext cx="5006715" cy="4542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What’s your name? </a:t>
            </a:r>
            <a:r>
              <a:rPr lang="en-US" sz="28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(familiar)</a:t>
            </a:r>
          </a:p>
          <a:p>
            <a:pPr marL="290513" indent="-29051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What’s your name? (formal)</a:t>
            </a:r>
          </a:p>
          <a:p>
            <a:pPr marL="747713" lvl="1" indent="-29051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 name is _____.</a:t>
            </a:r>
          </a:p>
          <a:p>
            <a:pPr marL="747713" lvl="1" indent="-290513">
              <a:spcAft>
                <a:spcPts val="25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am ____.</a:t>
            </a:r>
          </a:p>
          <a:p>
            <a:pPr marL="290513" indent="-29051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What’s his/her name?</a:t>
            </a:r>
          </a:p>
          <a:p>
            <a:pPr marL="747713" lvl="1" indent="-29051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His/her name is _____.</a:t>
            </a:r>
          </a:p>
          <a:p>
            <a:pPr marL="747713" lvl="1" indent="-290513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He/She is ______.</a:t>
            </a:r>
          </a:p>
        </p:txBody>
      </p:sp>
      <p:pic>
        <p:nvPicPr>
          <p:cNvPr id="7" name="Picture 6" descr="Two women greeting each other.">
            <a:extLst>
              <a:ext uri="{FF2B5EF4-FFF2-40B4-BE49-F238E27FC236}">
                <a16:creationId xmlns:a16="http://schemas.microsoft.com/office/drawing/2014/main" id="{A139E623-FCE3-D846-8EAB-C221B6DA8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40" y="5306290"/>
            <a:ext cx="1626240" cy="152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Someone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71600"/>
            <a:ext cx="8996516" cy="53241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2000"/>
              </a:spcAft>
            </a:pPr>
            <a:r>
              <a:rPr lang="es-ES_tradnl" sz="3600" dirty="0">
                <a:ln w="19050">
                  <a:noFill/>
                </a:ln>
              </a:rPr>
              <a:t>Te presento a ____.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2000"/>
              </a:spcAft>
            </a:pPr>
            <a:r>
              <a:rPr lang="es-ES_tradnl" dirty="0">
                <a:ln w="19050">
                  <a:noFill/>
                </a:ln>
              </a:rPr>
              <a:t>Mucho gusto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4400"/>
              </a:spcAft>
            </a:pPr>
            <a:r>
              <a:rPr lang="es-ES_tradnl" dirty="0">
                <a:ln w="19050">
                  <a:noFill/>
                </a:ln>
              </a:rPr>
              <a:t>Encantado(a)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2000"/>
              </a:spcAft>
            </a:pPr>
            <a:r>
              <a:rPr lang="es-ES_tradnl" dirty="0">
                <a:ln w="19050">
                  <a:noFill/>
                </a:ln>
              </a:rPr>
              <a:t>Igualmente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74032-411B-854C-BA38-F7C0DB4A066F}"/>
              </a:ext>
            </a:extLst>
          </p:cNvPr>
          <p:cNvSpPr txBox="1"/>
          <p:nvPr/>
        </p:nvSpPr>
        <p:spPr>
          <a:xfrm>
            <a:off x="4365522" y="1371600"/>
            <a:ext cx="47784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Bef>
                <a:spcPts val="12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present you to _____</a:t>
            </a:r>
          </a:p>
          <a:p>
            <a:pPr marL="747713" lvl="1" indent="-290513">
              <a:spcBef>
                <a:spcPts val="12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Nice to meet you.</a:t>
            </a:r>
          </a:p>
          <a:p>
            <a:pPr marL="747713" lvl="1" indent="-290513">
              <a:spcBef>
                <a:spcPts val="12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Nice to meet you (enchanted).</a:t>
            </a:r>
          </a:p>
          <a:p>
            <a:pPr marL="747713" lvl="1" indent="-290513">
              <a:spcBef>
                <a:spcPts val="12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Likewise.</a:t>
            </a:r>
          </a:p>
        </p:txBody>
      </p:sp>
    </p:spTree>
    <p:extLst>
      <p:ext uri="{BB962C8B-B14F-4D97-AF65-F5344CB8AC3E}">
        <p14:creationId xmlns:p14="http://schemas.microsoft.com/office/powerpoint/2010/main" val="37649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1393-F42E-324A-8C6F-29CAECDB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Conversación 1</a:t>
            </a:r>
          </a:p>
        </p:txBody>
      </p:sp>
      <p:pic>
        <p:nvPicPr>
          <p:cNvPr id="4" name="Picture 1" descr="Two women greeting each other.">
            <a:extLst>
              <a:ext uri="{FF2B5EF4-FFF2-40B4-BE49-F238E27FC236}">
                <a16:creationId xmlns:a16="http://schemas.microsoft.com/office/drawing/2014/main" id="{31A79D69-10BB-4145-946A-6EB4DE208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63" y="2373443"/>
            <a:ext cx="33416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7E55E-F468-2C43-8D7C-7544AE68C7BA}"/>
              </a:ext>
            </a:extLst>
          </p:cNvPr>
          <p:cNvSpPr txBox="1"/>
          <p:nvPr/>
        </p:nvSpPr>
        <p:spPr>
          <a:xfrm>
            <a:off x="3253833" y="5497643"/>
            <a:ext cx="1259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Susana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2FAE3-BBFF-F442-BAFF-490EB6516C96}"/>
              </a:ext>
            </a:extLst>
          </p:cNvPr>
          <p:cNvSpPr txBox="1"/>
          <p:nvPr/>
        </p:nvSpPr>
        <p:spPr>
          <a:xfrm>
            <a:off x="4924677" y="5497642"/>
            <a:ext cx="1259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Marta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200DB6EB-8F3E-F34C-9864-CEE8BCCD7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02556">
            <a:off x="6399589" y="1905121"/>
            <a:ext cx="2362200" cy="1676400"/>
          </a:xfrm>
          <a:prstGeom prst="wedgeEllipseCallout">
            <a:avLst>
              <a:gd name="adj1" fmla="val -46078"/>
              <a:gd name="adj2" fmla="val 4668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93C5704C-B7D4-7E4D-9056-3E0446592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460157" y="4109019"/>
            <a:ext cx="2667000" cy="2070557"/>
          </a:xfrm>
          <a:prstGeom prst="wedgeEllipseCallout">
            <a:avLst>
              <a:gd name="adj1" fmla="val -45786"/>
              <a:gd name="adj2" fmla="val 7989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62BF1C0F-C8A1-A841-8087-33F3832DC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93150" y="1551098"/>
            <a:ext cx="2667000" cy="1447800"/>
          </a:xfrm>
          <a:prstGeom prst="wedgeEllipseCallout">
            <a:avLst>
              <a:gd name="adj1" fmla="val -35243"/>
              <a:gd name="adj2" fmla="val 652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3045BD-0CB4-8E48-BF6F-BBBDCFF7776F}"/>
              </a:ext>
            </a:extLst>
          </p:cNvPr>
          <p:cNvSpPr txBox="1"/>
          <p:nvPr/>
        </p:nvSpPr>
        <p:spPr>
          <a:xfrm>
            <a:off x="376490" y="1705138"/>
            <a:ext cx="2382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¿Cómo te llamas?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00D26-58D6-474A-AC7C-038CC5A4279F}"/>
              </a:ext>
            </a:extLst>
          </p:cNvPr>
          <p:cNvSpPr txBox="1"/>
          <p:nvPr/>
        </p:nvSpPr>
        <p:spPr>
          <a:xfrm>
            <a:off x="6389522" y="2035435"/>
            <a:ext cx="2382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 llamo Marta. </a:t>
            </a:r>
          </a:p>
          <a:p>
            <a:pPr algn="ctr"/>
            <a:r>
              <a:rPr lang="es-ES_tradnl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¿Y tú?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6B781-4643-5A40-9681-92B041B02E74}"/>
              </a:ext>
            </a:extLst>
          </p:cNvPr>
          <p:cNvSpPr txBox="1"/>
          <p:nvPr/>
        </p:nvSpPr>
        <p:spPr>
          <a:xfrm>
            <a:off x="645824" y="4217792"/>
            <a:ext cx="2382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Soy </a:t>
            </a:r>
          </a:p>
          <a:p>
            <a:pPr algn="ctr"/>
            <a:r>
              <a:rPr lang="es-ES_tradnl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Susana. Mucho gusto.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20F27ED0-3D46-2D41-BC27-578AB4AF7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183851" y="5275094"/>
            <a:ext cx="2230985" cy="1148991"/>
          </a:xfrm>
          <a:prstGeom prst="wedgeEllipseCallout">
            <a:avLst>
              <a:gd name="adj1" fmla="val -45786"/>
              <a:gd name="adj2" fmla="val 7989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D293F9-FAD1-EA4C-87F9-5CE265B4DF9C}"/>
              </a:ext>
            </a:extLst>
          </p:cNvPr>
          <p:cNvSpPr txBox="1"/>
          <p:nvPr/>
        </p:nvSpPr>
        <p:spPr>
          <a:xfrm>
            <a:off x="6183851" y="5524292"/>
            <a:ext cx="2382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Igualmente.</a:t>
            </a:r>
          </a:p>
        </p:txBody>
      </p:sp>
    </p:spTree>
    <p:extLst>
      <p:ext uri="{BB962C8B-B14F-4D97-AF65-F5344CB8AC3E}">
        <p14:creationId xmlns:p14="http://schemas.microsoft.com/office/powerpoint/2010/main" val="14400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How You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71600"/>
            <a:ext cx="8996516" cy="53241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s-ES_tradnl" sz="3600" dirty="0">
                <a:ln w="19050">
                  <a:noFill/>
                </a:ln>
              </a:rPr>
              <a:t>¿Cómo estás?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s-ES_tradnl" sz="3600" dirty="0">
                <a:ln w="19050">
                  <a:noFill/>
                </a:ln>
              </a:rPr>
              <a:t>¿Cómo está usted?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</a:pPr>
            <a:r>
              <a:rPr lang="es-ES_tradnl" sz="3600" dirty="0">
                <a:ln w="19050">
                  <a:noFill/>
                </a:ln>
              </a:rPr>
              <a:t>¿Qué tal?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400"/>
              </a:spcAft>
            </a:pPr>
            <a:r>
              <a:rPr lang="es-ES_tradnl" sz="3600" dirty="0">
                <a:ln w="19050">
                  <a:noFill/>
                </a:ln>
              </a:rPr>
              <a:t>¿Qué pasa?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2600"/>
              </a:spcAft>
            </a:pPr>
            <a:r>
              <a:rPr lang="es-ES_tradnl" dirty="0">
                <a:ln w="19050">
                  <a:noFill/>
                </a:ln>
              </a:rPr>
              <a:t>Estoy bien.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2600"/>
              </a:spcAft>
            </a:pPr>
            <a:r>
              <a:rPr lang="es-ES_tradnl" dirty="0">
                <a:ln w="19050">
                  <a:noFill/>
                </a:ln>
              </a:rPr>
              <a:t>Estoy regular.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2600"/>
              </a:spcAft>
            </a:pPr>
            <a:r>
              <a:rPr lang="es-ES_tradnl" dirty="0">
                <a:ln w="19050">
                  <a:noFill/>
                </a:ln>
              </a:rPr>
              <a:t>Estoy mal.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2600"/>
              </a:spcAft>
            </a:pPr>
            <a:r>
              <a:rPr lang="es-ES_tradnl" dirty="0">
                <a:ln w="19050">
                  <a:noFill/>
                </a:ln>
              </a:rPr>
              <a:t>Más o menos.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74032-411B-854C-BA38-F7C0DB4A066F}"/>
              </a:ext>
            </a:extLst>
          </p:cNvPr>
          <p:cNvSpPr txBox="1"/>
          <p:nvPr/>
        </p:nvSpPr>
        <p:spPr>
          <a:xfrm>
            <a:off x="4046770" y="1323710"/>
            <a:ext cx="534836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are you? (familiar)</a:t>
            </a:r>
          </a:p>
          <a:p>
            <a:pPr marL="228600" indent="-228600" defTabSz="914400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are you? (formal)</a:t>
            </a:r>
          </a:p>
          <a:p>
            <a:pPr marL="228600" indent="-228600" defTabSz="914400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How’s it going? (familiar)</a:t>
            </a:r>
          </a:p>
          <a:p>
            <a:pPr marL="228600" indent="-228600" defTabSz="914400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What’s up? (familiar)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I’m good.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I’m alright.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I’m bad.</a:t>
            </a:r>
          </a:p>
          <a:p>
            <a:pPr marL="685800" lvl="1" indent="-228600" defTabSz="914400">
              <a:lnSpc>
                <a:spcPct val="80000"/>
              </a:lnSpc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So-so.</a:t>
            </a:r>
          </a:p>
        </p:txBody>
      </p:sp>
      <p:pic>
        <p:nvPicPr>
          <p:cNvPr id="8" name="Picture 7" descr="Emoji feeling good.">
            <a:extLst>
              <a:ext uri="{FF2B5EF4-FFF2-40B4-BE49-F238E27FC236}">
                <a16:creationId xmlns:a16="http://schemas.microsoft.com/office/drawing/2014/main" id="{7C59B1CA-4B7B-0F4A-BFDA-2F2322BD2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88" y="3479315"/>
            <a:ext cx="623575" cy="67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moji feeling alright.">
            <a:extLst>
              <a:ext uri="{FF2B5EF4-FFF2-40B4-BE49-F238E27FC236}">
                <a16:creationId xmlns:a16="http://schemas.microsoft.com/office/drawing/2014/main" id="{6EE4540E-2A71-494C-A070-C1DEA0582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19" y="4287979"/>
            <a:ext cx="681759" cy="68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Emoji feeling bad.">
            <a:extLst>
              <a:ext uri="{FF2B5EF4-FFF2-40B4-BE49-F238E27FC236}">
                <a16:creationId xmlns:a16="http://schemas.microsoft.com/office/drawing/2014/main" id="{0F984467-B07D-FC4A-B5E2-097C00809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10" y="5087528"/>
            <a:ext cx="681758" cy="7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Emoji feeling so-so.">
            <a:extLst>
              <a:ext uri="{FF2B5EF4-FFF2-40B4-BE49-F238E27FC236}">
                <a16:creationId xmlns:a16="http://schemas.microsoft.com/office/drawing/2014/main" id="{E4D6F3C5-F126-AE47-8E40-643759BD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93" y="6014009"/>
            <a:ext cx="681758" cy="68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34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Where You Are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71600"/>
            <a:ext cx="8996516" cy="53241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5600"/>
              </a:spcAft>
            </a:pPr>
            <a:r>
              <a:rPr lang="es-ES_tradnl" sz="3600" dirty="0">
                <a:ln w="19050">
                  <a:noFill/>
                </a:ln>
              </a:rPr>
              <a:t>¿De dónde eres?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0400"/>
              </a:spcAft>
            </a:pPr>
            <a:r>
              <a:rPr lang="es-ES_tradnl" sz="3600" dirty="0">
                <a:ln w="19050">
                  <a:noFill/>
                </a:ln>
              </a:rPr>
              <a:t>¿De dónde es Ud.?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spcAft>
                <a:spcPts val="2600"/>
              </a:spcAft>
            </a:pPr>
            <a:r>
              <a:rPr lang="es-ES_tradnl" dirty="0">
                <a:ln w="19050">
                  <a:noFill/>
                </a:ln>
              </a:rPr>
              <a:t>Soy de ____.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74032-411B-854C-BA38-F7C0DB4A066F}"/>
              </a:ext>
            </a:extLst>
          </p:cNvPr>
          <p:cNvSpPr txBox="1"/>
          <p:nvPr/>
        </p:nvSpPr>
        <p:spPr>
          <a:xfrm>
            <a:off x="4424516" y="1422267"/>
            <a:ext cx="5037092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lnSpc>
                <a:spcPct val="90000"/>
              </a:lnSpc>
              <a:spcBef>
                <a:spcPts val="600"/>
              </a:spcBef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Where are you from? (familiar)</a:t>
            </a:r>
          </a:p>
          <a:p>
            <a:pPr marL="290513" indent="-290513">
              <a:spcBef>
                <a:spcPts val="1000"/>
              </a:spcBef>
              <a:spcAft>
                <a:spcPts val="64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Where are you from? (formal)</a:t>
            </a:r>
          </a:p>
          <a:p>
            <a:pPr marL="747713" lvl="1" indent="-290513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am from _____.</a:t>
            </a:r>
          </a:p>
        </p:txBody>
      </p:sp>
    </p:spTree>
    <p:extLst>
      <p:ext uri="{BB962C8B-B14F-4D97-AF65-F5344CB8AC3E}">
        <p14:creationId xmlns:p14="http://schemas.microsoft.com/office/powerpoint/2010/main" val="25633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Asking the Same Question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71600"/>
            <a:ext cx="8996516" cy="53241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5600"/>
              </a:spcAft>
            </a:pPr>
            <a:r>
              <a:rPr lang="es-ES_tradnl" sz="3600" dirty="0">
                <a:ln w="19050">
                  <a:noFill/>
                </a:ln>
              </a:rPr>
              <a:t>¿Y tú?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5600"/>
              </a:spcAft>
            </a:pPr>
            <a:r>
              <a:rPr lang="es-ES_tradnl" sz="3600" dirty="0">
                <a:ln w="19050">
                  <a:noFill/>
                </a:ln>
              </a:rPr>
              <a:t>¿Y usted?/¿Y Ud.?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74032-411B-854C-BA38-F7C0DB4A066F}"/>
              </a:ext>
            </a:extLst>
          </p:cNvPr>
          <p:cNvSpPr txBox="1"/>
          <p:nvPr/>
        </p:nvSpPr>
        <p:spPr>
          <a:xfrm>
            <a:off x="4424516" y="1422267"/>
            <a:ext cx="5037092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spcBef>
                <a:spcPts val="600"/>
              </a:spcBef>
              <a:spcAft>
                <a:spcPts val="5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you? (familiar)</a:t>
            </a:r>
          </a:p>
          <a:p>
            <a:pPr marL="228600" indent="-228600" defTabSz="914400">
              <a:spcBef>
                <a:spcPts val="600"/>
              </a:spcBef>
              <a:spcAft>
                <a:spcPts val="5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you? (formal)</a:t>
            </a:r>
          </a:p>
        </p:txBody>
      </p:sp>
    </p:spTree>
    <p:extLst>
      <p:ext uri="{BB962C8B-B14F-4D97-AF65-F5344CB8AC3E}">
        <p14:creationId xmlns:p14="http://schemas.microsoft.com/office/powerpoint/2010/main" val="20814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0748-6FAB-9841-89C8-4BB46AD9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5973" y="-118872"/>
            <a:ext cx="9500616" cy="1371600"/>
          </a:xfrm>
        </p:spPr>
        <p:txBody>
          <a:bodyPr/>
          <a:lstStyle/>
          <a:p>
            <a:r>
              <a:rPr lang="en-US" dirty="0"/>
              <a:t>Saying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C947-EC25-2545-A6E9-18E34248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71600"/>
            <a:ext cx="8996516" cy="53241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2600"/>
              </a:spcAft>
            </a:pPr>
            <a:r>
              <a:rPr lang="es-ES_tradnl" sz="3600" dirty="0">
                <a:ln w="19050">
                  <a:noFill/>
                </a:ln>
              </a:rPr>
              <a:t>Adiós:</a:t>
            </a:r>
          </a:p>
          <a:p>
            <a:pPr>
              <a:lnSpc>
                <a:spcPct val="100000"/>
              </a:lnSpc>
              <a:spcAft>
                <a:spcPts val="2600"/>
              </a:spcAft>
            </a:pPr>
            <a:r>
              <a:rPr lang="es-ES_tradnl" sz="3600" dirty="0">
                <a:ln w="19050">
                  <a:noFill/>
                </a:ln>
              </a:rPr>
              <a:t>Hasta luego:</a:t>
            </a:r>
          </a:p>
          <a:p>
            <a:pPr>
              <a:lnSpc>
                <a:spcPct val="100000"/>
              </a:lnSpc>
              <a:spcAft>
                <a:spcPts val="2600"/>
              </a:spcAft>
            </a:pPr>
            <a:r>
              <a:rPr lang="es-ES_tradnl" sz="3600" dirty="0">
                <a:ln w="19050">
                  <a:noFill/>
                </a:ln>
              </a:rPr>
              <a:t>Hasta mañana:</a:t>
            </a:r>
          </a:p>
          <a:p>
            <a:pPr>
              <a:lnSpc>
                <a:spcPct val="100000"/>
              </a:lnSpc>
              <a:spcAft>
                <a:spcPts val="2600"/>
              </a:spcAft>
            </a:pPr>
            <a:r>
              <a:rPr lang="es-ES_tradnl" sz="3600" dirty="0">
                <a:ln w="19050">
                  <a:noFill/>
                </a:ln>
              </a:rPr>
              <a:t>Hasta pronto:</a:t>
            </a:r>
          </a:p>
          <a:p>
            <a:pPr>
              <a:lnSpc>
                <a:spcPct val="100000"/>
              </a:lnSpc>
              <a:spcAft>
                <a:spcPts val="2600"/>
              </a:spcAft>
            </a:pPr>
            <a:r>
              <a:rPr lang="es-ES_tradnl" sz="3600" dirty="0">
                <a:ln w="19050">
                  <a:noFill/>
                </a:ln>
              </a:rPr>
              <a:t>Tengo que irme: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74032-411B-854C-BA38-F7C0DB4A066F}"/>
              </a:ext>
            </a:extLst>
          </p:cNvPr>
          <p:cNvSpPr txBox="1"/>
          <p:nvPr/>
        </p:nvSpPr>
        <p:spPr>
          <a:xfrm>
            <a:off x="3795637" y="1366203"/>
            <a:ext cx="53483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Goodbye</a:t>
            </a:r>
          </a:p>
          <a:p>
            <a:pPr marL="290513" indent="-290513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Until later</a:t>
            </a:r>
          </a:p>
          <a:p>
            <a:pPr marL="290513" indent="-290513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Until tomorrow</a:t>
            </a:r>
          </a:p>
          <a:p>
            <a:pPr marL="290513" indent="-290513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Until soon (see you soon)</a:t>
            </a:r>
          </a:p>
          <a:p>
            <a:pPr marL="290513" indent="-290513">
              <a:spcBef>
                <a:spcPts val="1000"/>
              </a:spcBef>
              <a:spcAft>
                <a:spcPts val="2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have to go.</a:t>
            </a:r>
          </a:p>
        </p:txBody>
      </p:sp>
      <p:pic>
        <p:nvPicPr>
          <p:cNvPr id="12" name="Picture 6" descr="Two men saying goodbye.">
            <a:extLst>
              <a:ext uri="{FF2B5EF4-FFF2-40B4-BE49-F238E27FC236}">
                <a16:creationId xmlns:a16="http://schemas.microsoft.com/office/drawing/2014/main" id="{578B09B1-C1A4-FC42-8976-17C648FD6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661" y="1368902"/>
            <a:ext cx="2105597" cy="206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64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s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ss" id="{4D0900FA-E8ED-9449-9B09-BD88C7EBBC87}" vid="{EB465C24-2072-D54C-85D7-73C27EDCD2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3212</TotalTime>
  <Words>619</Words>
  <Application>Microsoft Macintosh PowerPoint</Application>
  <PresentationFormat>On-screen Show (4:3)</PresentationFormat>
  <Paragraphs>154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Lucida Grande</vt:lpstr>
      <vt:lpstr>Cross</vt:lpstr>
      <vt:lpstr>Unidad 0</vt:lpstr>
      <vt:lpstr>Greeting People</vt:lpstr>
      <vt:lpstr>Asking Names</vt:lpstr>
      <vt:lpstr>Meeting Someone New</vt:lpstr>
      <vt:lpstr>Conversación 1</vt:lpstr>
      <vt:lpstr>Asking How You Are</vt:lpstr>
      <vt:lpstr>Asking Where You Are From</vt:lpstr>
      <vt:lpstr>Asking the Same Question Back</vt:lpstr>
      <vt:lpstr>Saying Goodbye</vt:lpstr>
      <vt:lpstr>Conversación 2</vt:lpstr>
      <vt:lpstr>Conversación 2 (cont.)</vt:lpstr>
      <vt:lpstr>Conversación 3</vt:lpstr>
      <vt:lpstr>Prueba de práctica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1</dc:title>
  <dc:creator>Kristen Cross</dc:creator>
  <cp:lastModifiedBy>Kristen Cross</cp:lastModifiedBy>
  <cp:revision>35</cp:revision>
  <cp:lastPrinted>2019-08-11T20:29:33Z</cp:lastPrinted>
  <dcterms:created xsi:type="dcterms:W3CDTF">2019-08-09T23:25:52Z</dcterms:created>
  <dcterms:modified xsi:type="dcterms:W3CDTF">2019-09-03T19:23:50Z</dcterms:modified>
</cp:coreProperties>
</file>